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6" r:id="rId2"/>
    <p:sldId id="357" r:id="rId3"/>
    <p:sldId id="363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97" r:id="rId12"/>
    <p:sldId id="399" r:id="rId13"/>
    <p:sldId id="335" r:id="rId14"/>
    <p:sldId id="378" r:id="rId15"/>
    <p:sldId id="367" r:id="rId16"/>
    <p:sldId id="271" r:id="rId17"/>
    <p:sldId id="368" r:id="rId18"/>
    <p:sldId id="369" r:id="rId19"/>
    <p:sldId id="372" r:id="rId20"/>
    <p:sldId id="373" r:id="rId21"/>
    <p:sldId id="338" r:id="rId22"/>
    <p:sldId id="379" r:id="rId23"/>
    <p:sldId id="387" r:id="rId24"/>
    <p:sldId id="395" r:id="rId25"/>
    <p:sldId id="376" r:id="rId26"/>
    <p:sldId id="377" r:id="rId27"/>
    <p:sldId id="388" r:id="rId28"/>
    <p:sldId id="356" r:id="rId29"/>
    <p:sldId id="396" r:id="rId30"/>
    <p:sldId id="391" r:id="rId31"/>
    <p:sldId id="398" r:id="rId32"/>
    <p:sldId id="380" r:id="rId33"/>
    <p:sldId id="355" r:id="rId34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528">
          <p15:clr>
            <a:srgbClr val="A4A3A4"/>
          </p15:clr>
        </p15:guide>
        <p15:guide id="3" pos="8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9E"/>
    <a:srgbClr val="7E13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2" autoAdjust="0"/>
    <p:restoredTop sz="86985" autoAdjust="0"/>
  </p:normalViewPr>
  <p:slideViewPr>
    <p:cSldViewPr>
      <p:cViewPr varScale="1">
        <p:scale>
          <a:sx n="76" d="100"/>
          <a:sy n="76" d="100"/>
        </p:scale>
        <p:origin x="86" y="123"/>
      </p:cViewPr>
      <p:guideLst>
        <p:guide orient="horz" pos="2592"/>
        <p:guide pos="528"/>
        <p:guide pos="8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0B0D8-11D4-4D8D-BED3-998067B7625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8BD27D-4F9D-43D3-805A-4DABF56E82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T1: Global Search</a:t>
          </a:r>
        </a:p>
      </dgm:t>
    </dgm:pt>
    <dgm:pt modelId="{67425C47-BCA7-40B8-9459-74D6AA162F94}" type="parTrans" cxnId="{51BF8EDE-A37B-4BD3-91EC-D44B2D916A47}">
      <dgm:prSet/>
      <dgm:spPr/>
      <dgm:t>
        <a:bodyPr/>
        <a:lstStyle/>
        <a:p>
          <a:endParaRPr lang="en-US"/>
        </a:p>
      </dgm:t>
    </dgm:pt>
    <dgm:pt modelId="{357A4A84-B74A-47DD-A3A9-4762CE2E98E7}" type="sibTrans" cxnId="{51BF8EDE-A37B-4BD3-91EC-D44B2D916A47}">
      <dgm:prSet/>
      <dgm:spPr/>
      <dgm:t>
        <a:bodyPr/>
        <a:lstStyle/>
        <a:p>
          <a:endParaRPr lang="en-US"/>
        </a:p>
      </dgm:t>
    </dgm:pt>
    <dgm:pt modelId="{7D16864E-75F9-493C-A743-2EDBF4BB28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Quickly search visual overview of models.</a:t>
          </a:r>
        </a:p>
      </dgm:t>
    </dgm:pt>
    <dgm:pt modelId="{AE10C06B-09A3-4E9A-96FF-D358083B19B5}" type="parTrans" cxnId="{41B11D63-59A0-4D93-B886-415168F9BB5C}">
      <dgm:prSet/>
      <dgm:spPr/>
      <dgm:t>
        <a:bodyPr/>
        <a:lstStyle/>
        <a:p>
          <a:endParaRPr lang="en-US"/>
        </a:p>
      </dgm:t>
    </dgm:pt>
    <dgm:pt modelId="{68E81317-7882-4786-94B4-B4FEF7B87B3B}" type="sibTrans" cxnId="{41B11D63-59A0-4D93-B886-415168F9BB5C}">
      <dgm:prSet/>
      <dgm:spPr/>
      <dgm:t>
        <a:bodyPr/>
        <a:lstStyle/>
        <a:p>
          <a:endParaRPr lang="en-US"/>
        </a:p>
      </dgm:t>
    </dgm:pt>
    <dgm:pt modelId="{5739D7F4-AD68-4DCE-A2AD-763C1A44F7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T2: Local Exploration</a:t>
          </a:r>
        </a:p>
      </dgm:t>
    </dgm:pt>
    <dgm:pt modelId="{BB9F316B-737D-45E2-9951-8B99343F95CB}" type="parTrans" cxnId="{7D9EA925-C34D-46A5-B521-5947E16FEE69}">
      <dgm:prSet/>
      <dgm:spPr/>
      <dgm:t>
        <a:bodyPr/>
        <a:lstStyle/>
        <a:p>
          <a:endParaRPr lang="en-US"/>
        </a:p>
      </dgm:t>
    </dgm:pt>
    <dgm:pt modelId="{57634BEA-10BC-4536-8266-E1E39258D15F}" type="sibTrans" cxnId="{7D9EA925-C34D-46A5-B521-5947E16FEE69}">
      <dgm:prSet/>
      <dgm:spPr/>
      <dgm:t>
        <a:bodyPr/>
        <a:lstStyle/>
        <a:p>
          <a:endParaRPr lang="en-US"/>
        </a:p>
      </dgm:t>
    </dgm:pt>
    <dgm:pt modelId="{E78B8ACA-22B1-4750-9E76-3731A73E8B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Generate local, constrained searches near baseline</a:t>
          </a:r>
        </a:p>
      </dgm:t>
    </dgm:pt>
    <dgm:pt modelId="{709C8453-9781-4CB7-9538-D622837A569A}" type="parTrans" cxnId="{ED26EFB0-A54E-4CB7-B8DF-D8EBE018CD73}">
      <dgm:prSet/>
      <dgm:spPr/>
      <dgm:t>
        <a:bodyPr/>
        <a:lstStyle/>
        <a:p>
          <a:endParaRPr lang="en-US"/>
        </a:p>
      </dgm:t>
    </dgm:pt>
    <dgm:pt modelId="{E5328813-DCAF-42B5-98F0-08931888BD7B}" type="sibTrans" cxnId="{ED26EFB0-A54E-4CB7-B8DF-D8EBE018CD73}">
      <dgm:prSet/>
      <dgm:spPr/>
      <dgm:t>
        <a:bodyPr/>
        <a:lstStyle/>
        <a:p>
          <a:endParaRPr lang="en-US"/>
        </a:p>
      </dgm:t>
    </dgm:pt>
    <dgm:pt modelId="{A96FDECF-1FE1-47BB-8CE6-2AF5E38887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T3: Visually Compare</a:t>
          </a:r>
        </a:p>
      </dgm:t>
    </dgm:pt>
    <dgm:pt modelId="{19249EBF-38E0-4608-9F84-5843137B3D99}" type="parTrans" cxnId="{A61FDE32-7ECE-4DC4-B766-E7ED7FE7599A}">
      <dgm:prSet/>
      <dgm:spPr/>
      <dgm:t>
        <a:bodyPr/>
        <a:lstStyle/>
        <a:p>
          <a:endParaRPr lang="en-US"/>
        </a:p>
      </dgm:t>
    </dgm:pt>
    <dgm:pt modelId="{D463A4DD-28F6-4BFF-9100-D4566EBF64DA}" type="sibTrans" cxnId="{A61FDE32-7ECE-4DC4-B766-E7ED7FE7599A}">
      <dgm:prSet/>
      <dgm:spPr/>
      <dgm:t>
        <a:bodyPr/>
        <a:lstStyle/>
        <a:p>
          <a:endParaRPr lang="en-US"/>
        </a:p>
      </dgm:t>
    </dgm:pt>
    <dgm:pt modelId="{35CC145B-3728-45BB-92DB-37D7BF7277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Understand small differences in architectures.</a:t>
          </a:r>
        </a:p>
      </dgm:t>
    </dgm:pt>
    <dgm:pt modelId="{2B6CB0F4-B2A9-4168-8897-8886FAE03579}" type="parTrans" cxnId="{AECC0FCB-A8D7-4A0E-9B30-2D828FECB4FE}">
      <dgm:prSet/>
      <dgm:spPr/>
      <dgm:t>
        <a:bodyPr/>
        <a:lstStyle/>
        <a:p>
          <a:endParaRPr lang="en-US"/>
        </a:p>
      </dgm:t>
    </dgm:pt>
    <dgm:pt modelId="{CA58E611-13CA-45DB-A79F-7959C6177E32}" type="sibTrans" cxnId="{AECC0FCB-A8D7-4A0E-9B30-2D828FECB4FE}">
      <dgm:prSet/>
      <dgm:spPr/>
      <dgm:t>
        <a:bodyPr/>
        <a:lstStyle/>
        <a:p>
          <a:endParaRPr lang="en-US"/>
        </a:p>
      </dgm:t>
    </dgm:pt>
    <dgm:pt modelId="{A01ECEB1-EB6A-49C0-9D85-3313C736341E}" type="pres">
      <dgm:prSet presAssocID="{1CD0B0D8-11D4-4D8D-BED3-998067B7625F}" presName="Name0" presStyleCnt="0">
        <dgm:presLayoutVars>
          <dgm:dir/>
          <dgm:animLvl val="lvl"/>
          <dgm:resizeHandles val="exact"/>
        </dgm:presLayoutVars>
      </dgm:prSet>
      <dgm:spPr/>
    </dgm:pt>
    <dgm:pt modelId="{AD7A8960-D52F-41B9-985E-DFBB00BC601A}" type="pres">
      <dgm:prSet presAssocID="{468BD27D-4F9D-43D3-805A-4DABF56E82EE}" presName="linNode" presStyleCnt="0"/>
      <dgm:spPr/>
    </dgm:pt>
    <dgm:pt modelId="{178CE95E-E560-4CB2-B57E-553369209FE5}" type="pres">
      <dgm:prSet presAssocID="{468BD27D-4F9D-43D3-805A-4DABF56E82E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9E90B59-DF5D-4E4D-98F1-254959BA136A}" type="pres">
      <dgm:prSet presAssocID="{468BD27D-4F9D-43D3-805A-4DABF56E82EE}" presName="descendantText" presStyleLbl="alignAccFollowNode1" presStyleIdx="0" presStyleCnt="3" custAng="0" custLinFactNeighborY="-98">
        <dgm:presLayoutVars>
          <dgm:bulletEnabled/>
        </dgm:presLayoutVars>
      </dgm:prSet>
      <dgm:spPr/>
    </dgm:pt>
    <dgm:pt modelId="{F7CC90CB-B5E7-4D78-BAE0-7DF2DA0DB601}" type="pres">
      <dgm:prSet presAssocID="{357A4A84-B74A-47DD-A3A9-4762CE2E98E7}" presName="sp" presStyleCnt="0"/>
      <dgm:spPr/>
    </dgm:pt>
    <dgm:pt modelId="{735866F6-28E2-4CFE-ACDB-30FC2D7436EC}" type="pres">
      <dgm:prSet presAssocID="{5739D7F4-AD68-4DCE-A2AD-763C1A44F79F}" presName="linNode" presStyleCnt="0"/>
      <dgm:spPr/>
    </dgm:pt>
    <dgm:pt modelId="{472E4425-448D-4CA8-B510-63F3F8CD1632}" type="pres">
      <dgm:prSet presAssocID="{5739D7F4-AD68-4DCE-A2AD-763C1A44F79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0CE5EF3-5B99-422E-A1F3-C10639648DF0}" type="pres">
      <dgm:prSet presAssocID="{5739D7F4-AD68-4DCE-A2AD-763C1A44F79F}" presName="descendantText" presStyleLbl="alignAccFollowNode1" presStyleIdx="1" presStyleCnt="3" custAng="0">
        <dgm:presLayoutVars>
          <dgm:bulletEnabled/>
        </dgm:presLayoutVars>
      </dgm:prSet>
      <dgm:spPr/>
    </dgm:pt>
    <dgm:pt modelId="{CE335D42-617B-41ED-AC0F-7E1BBB3271DB}" type="pres">
      <dgm:prSet presAssocID="{57634BEA-10BC-4536-8266-E1E39258D15F}" presName="sp" presStyleCnt="0"/>
      <dgm:spPr/>
    </dgm:pt>
    <dgm:pt modelId="{EB904EF0-9B64-437B-8D74-086F631A270B}" type="pres">
      <dgm:prSet presAssocID="{A96FDECF-1FE1-47BB-8CE6-2AF5E38887B2}" presName="linNode" presStyleCnt="0"/>
      <dgm:spPr/>
    </dgm:pt>
    <dgm:pt modelId="{9740E500-3964-4B2D-966F-68B287FC0D08}" type="pres">
      <dgm:prSet presAssocID="{A96FDECF-1FE1-47BB-8CE6-2AF5E38887B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351AF3B-50DA-4F8A-A343-85370829E6D8}" type="pres">
      <dgm:prSet presAssocID="{A96FDECF-1FE1-47BB-8CE6-2AF5E38887B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271AA07-7D87-49C6-83BB-BE663D6ACCAD}" type="presOf" srcId="{A96FDECF-1FE1-47BB-8CE6-2AF5E38887B2}" destId="{9740E500-3964-4B2D-966F-68B287FC0D08}" srcOrd="0" destOrd="0" presId="urn:microsoft.com/office/officeart/2016/7/layout/VerticalSolidActionList"/>
    <dgm:cxn modelId="{F8890E25-BA0B-4642-BF38-01C7CEDB4FA3}" type="presOf" srcId="{5739D7F4-AD68-4DCE-A2AD-763C1A44F79F}" destId="{472E4425-448D-4CA8-B510-63F3F8CD1632}" srcOrd="0" destOrd="0" presId="urn:microsoft.com/office/officeart/2016/7/layout/VerticalSolidActionList"/>
    <dgm:cxn modelId="{7D9EA925-C34D-46A5-B521-5947E16FEE69}" srcId="{1CD0B0D8-11D4-4D8D-BED3-998067B7625F}" destId="{5739D7F4-AD68-4DCE-A2AD-763C1A44F79F}" srcOrd="1" destOrd="0" parTransId="{BB9F316B-737D-45E2-9951-8B99343F95CB}" sibTransId="{57634BEA-10BC-4536-8266-E1E39258D15F}"/>
    <dgm:cxn modelId="{11139026-C8BD-4DC1-8CA3-C368FA326C5B}" type="presOf" srcId="{35CC145B-3728-45BB-92DB-37D7BF727741}" destId="{A351AF3B-50DA-4F8A-A343-85370829E6D8}" srcOrd="0" destOrd="0" presId="urn:microsoft.com/office/officeart/2016/7/layout/VerticalSolidActionList"/>
    <dgm:cxn modelId="{A61FDE32-7ECE-4DC4-B766-E7ED7FE7599A}" srcId="{1CD0B0D8-11D4-4D8D-BED3-998067B7625F}" destId="{A96FDECF-1FE1-47BB-8CE6-2AF5E38887B2}" srcOrd="2" destOrd="0" parTransId="{19249EBF-38E0-4608-9F84-5843137B3D99}" sibTransId="{D463A4DD-28F6-4BFF-9100-D4566EBF64DA}"/>
    <dgm:cxn modelId="{91AE335D-BC42-4D87-9892-982DB1814692}" type="presOf" srcId="{1CD0B0D8-11D4-4D8D-BED3-998067B7625F}" destId="{A01ECEB1-EB6A-49C0-9D85-3313C736341E}" srcOrd="0" destOrd="0" presId="urn:microsoft.com/office/officeart/2016/7/layout/VerticalSolidActionList"/>
    <dgm:cxn modelId="{41B11D63-59A0-4D93-B886-415168F9BB5C}" srcId="{468BD27D-4F9D-43D3-805A-4DABF56E82EE}" destId="{7D16864E-75F9-493C-A743-2EDBF4BB28D0}" srcOrd="0" destOrd="0" parTransId="{AE10C06B-09A3-4E9A-96FF-D358083B19B5}" sibTransId="{68E81317-7882-4786-94B4-B4FEF7B87B3B}"/>
    <dgm:cxn modelId="{6D957B7D-D3D1-44AB-8B38-B63AC786B76D}" type="presOf" srcId="{468BD27D-4F9D-43D3-805A-4DABF56E82EE}" destId="{178CE95E-E560-4CB2-B57E-553369209FE5}" srcOrd="0" destOrd="0" presId="urn:microsoft.com/office/officeart/2016/7/layout/VerticalSolidActionList"/>
    <dgm:cxn modelId="{ED26EFB0-A54E-4CB7-B8DF-D8EBE018CD73}" srcId="{5739D7F4-AD68-4DCE-A2AD-763C1A44F79F}" destId="{E78B8ACA-22B1-4750-9E76-3731A73E8B36}" srcOrd="0" destOrd="0" parTransId="{709C8453-9781-4CB7-9538-D622837A569A}" sibTransId="{E5328813-DCAF-42B5-98F0-08931888BD7B}"/>
    <dgm:cxn modelId="{E36D1FB6-F2E4-4D49-89EE-39DFD7A785EA}" type="presOf" srcId="{E78B8ACA-22B1-4750-9E76-3731A73E8B36}" destId="{90CE5EF3-5B99-422E-A1F3-C10639648DF0}" srcOrd="0" destOrd="0" presId="urn:microsoft.com/office/officeart/2016/7/layout/VerticalSolidActionList"/>
    <dgm:cxn modelId="{AECC0FCB-A8D7-4A0E-9B30-2D828FECB4FE}" srcId="{A96FDECF-1FE1-47BB-8CE6-2AF5E38887B2}" destId="{35CC145B-3728-45BB-92DB-37D7BF727741}" srcOrd="0" destOrd="0" parTransId="{2B6CB0F4-B2A9-4168-8897-8886FAE03579}" sibTransId="{CA58E611-13CA-45DB-A79F-7959C6177E32}"/>
    <dgm:cxn modelId="{0A1233D5-02CF-4DD1-9FCE-0DBC4F094C9F}" type="presOf" srcId="{7D16864E-75F9-493C-A743-2EDBF4BB28D0}" destId="{A9E90B59-DF5D-4E4D-98F1-254959BA136A}" srcOrd="0" destOrd="0" presId="urn:microsoft.com/office/officeart/2016/7/layout/VerticalSolidActionList"/>
    <dgm:cxn modelId="{51BF8EDE-A37B-4BD3-91EC-D44B2D916A47}" srcId="{1CD0B0D8-11D4-4D8D-BED3-998067B7625F}" destId="{468BD27D-4F9D-43D3-805A-4DABF56E82EE}" srcOrd="0" destOrd="0" parTransId="{67425C47-BCA7-40B8-9459-74D6AA162F94}" sibTransId="{357A4A84-B74A-47DD-A3A9-4762CE2E98E7}"/>
    <dgm:cxn modelId="{84C60ED5-726D-4B18-B4AC-945FA63BE88F}" type="presParOf" srcId="{A01ECEB1-EB6A-49C0-9D85-3313C736341E}" destId="{AD7A8960-D52F-41B9-985E-DFBB00BC601A}" srcOrd="0" destOrd="0" presId="urn:microsoft.com/office/officeart/2016/7/layout/VerticalSolidActionList"/>
    <dgm:cxn modelId="{BA244217-5AAF-4D1F-A770-29098C712B33}" type="presParOf" srcId="{AD7A8960-D52F-41B9-985E-DFBB00BC601A}" destId="{178CE95E-E560-4CB2-B57E-553369209FE5}" srcOrd="0" destOrd="0" presId="urn:microsoft.com/office/officeart/2016/7/layout/VerticalSolidActionList"/>
    <dgm:cxn modelId="{B8F35347-07BC-439D-8A0A-C150014BC862}" type="presParOf" srcId="{AD7A8960-D52F-41B9-985E-DFBB00BC601A}" destId="{A9E90B59-DF5D-4E4D-98F1-254959BA136A}" srcOrd="1" destOrd="0" presId="urn:microsoft.com/office/officeart/2016/7/layout/VerticalSolidActionList"/>
    <dgm:cxn modelId="{419C8A20-1D08-4E0F-BB8B-AB5812CBC125}" type="presParOf" srcId="{A01ECEB1-EB6A-49C0-9D85-3313C736341E}" destId="{F7CC90CB-B5E7-4D78-BAE0-7DF2DA0DB601}" srcOrd="1" destOrd="0" presId="urn:microsoft.com/office/officeart/2016/7/layout/VerticalSolidActionList"/>
    <dgm:cxn modelId="{9ECF7156-A29E-4E3C-86EE-D4E977F69034}" type="presParOf" srcId="{A01ECEB1-EB6A-49C0-9D85-3313C736341E}" destId="{735866F6-28E2-4CFE-ACDB-30FC2D7436EC}" srcOrd="2" destOrd="0" presId="urn:microsoft.com/office/officeart/2016/7/layout/VerticalSolidActionList"/>
    <dgm:cxn modelId="{41C51BAD-811A-4E6F-9B59-8DEDB935D529}" type="presParOf" srcId="{735866F6-28E2-4CFE-ACDB-30FC2D7436EC}" destId="{472E4425-448D-4CA8-B510-63F3F8CD1632}" srcOrd="0" destOrd="0" presId="urn:microsoft.com/office/officeart/2016/7/layout/VerticalSolidActionList"/>
    <dgm:cxn modelId="{839A0B7D-0CF9-4629-86BF-23112FFA839A}" type="presParOf" srcId="{735866F6-28E2-4CFE-ACDB-30FC2D7436EC}" destId="{90CE5EF3-5B99-422E-A1F3-C10639648DF0}" srcOrd="1" destOrd="0" presId="urn:microsoft.com/office/officeart/2016/7/layout/VerticalSolidActionList"/>
    <dgm:cxn modelId="{F16DCB63-60C0-4D98-AB55-3CDF14133CBC}" type="presParOf" srcId="{A01ECEB1-EB6A-49C0-9D85-3313C736341E}" destId="{CE335D42-617B-41ED-AC0F-7E1BBB3271DB}" srcOrd="3" destOrd="0" presId="urn:microsoft.com/office/officeart/2016/7/layout/VerticalSolidActionList"/>
    <dgm:cxn modelId="{775DBDDC-98CC-44E4-A600-2B8415FA62CF}" type="presParOf" srcId="{A01ECEB1-EB6A-49C0-9D85-3313C736341E}" destId="{EB904EF0-9B64-437B-8D74-086F631A270B}" srcOrd="4" destOrd="0" presId="urn:microsoft.com/office/officeart/2016/7/layout/VerticalSolidActionList"/>
    <dgm:cxn modelId="{6373E8D9-851F-4B9A-B522-E41F7A75A07B}" type="presParOf" srcId="{EB904EF0-9B64-437B-8D74-086F631A270B}" destId="{9740E500-3964-4B2D-966F-68B287FC0D08}" srcOrd="0" destOrd="0" presId="urn:microsoft.com/office/officeart/2016/7/layout/VerticalSolidActionList"/>
    <dgm:cxn modelId="{27A69D53-FE97-49E4-B460-416B65D3D788}" type="presParOf" srcId="{EB904EF0-9B64-437B-8D74-086F631A270B}" destId="{A351AF3B-50DA-4F8A-A343-85370829E6D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0B0D8-11D4-4D8D-BED3-998067B7625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8BD27D-4F9D-43D3-805A-4DABF56E82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T1: Global Search</a:t>
          </a:r>
        </a:p>
      </dgm:t>
    </dgm:pt>
    <dgm:pt modelId="{67425C47-BCA7-40B8-9459-74D6AA162F94}" type="parTrans" cxnId="{51BF8EDE-A37B-4BD3-91EC-D44B2D916A47}">
      <dgm:prSet/>
      <dgm:spPr/>
      <dgm:t>
        <a:bodyPr/>
        <a:lstStyle/>
        <a:p>
          <a:endParaRPr lang="en-US"/>
        </a:p>
      </dgm:t>
    </dgm:pt>
    <dgm:pt modelId="{357A4A84-B74A-47DD-A3A9-4762CE2E98E7}" type="sibTrans" cxnId="{51BF8EDE-A37B-4BD3-91EC-D44B2D916A47}">
      <dgm:prSet/>
      <dgm:spPr/>
      <dgm:t>
        <a:bodyPr/>
        <a:lstStyle/>
        <a:p>
          <a:endParaRPr lang="en-US"/>
        </a:p>
      </dgm:t>
    </dgm:pt>
    <dgm:pt modelId="{7D16864E-75F9-493C-A743-2EDBF4BB28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Quickly search visual overview of models.</a:t>
          </a:r>
        </a:p>
      </dgm:t>
    </dgm:pt>
    <dgm:pt modelId="{AE10C06B-09A3-4E9A-96FF-D358083B19B5}" type="parTrans" cxnId="{41B11D63-59A0-4D93-B886-415168F9BB5C}">
      <dgm:prSet/>
      <dgm:spPr/>
      <dgm:t>
        <a:bodyPr/>
        <a:lstStyle/>
        <a:p>
          <a:endParaRPr lang="en-US"/>
        </a:p>
      </dgm:t>
    </dgm:pt>
    <dgm:pt modelId="{68E81317-7882-4786-94B4-B4FEF7B87B3B}" type="sibTrans" cxnId="{41B11D63-59A0-4D93-B886-415168F9BB5C}">
      <dgm:prSet/>
      <dgm:spPr/>
      <dgm:t>
        <a:bodyPr/>
        <a:lstStyle/>
        <a:p>
          <a:endParaRPr lang="en-US"/>
        </a:p>
      </dgm:t>
    </dgm:pt>
    <dgm:pt modelId="{5739D7F4-AD68-4DCE-A2AD-763C1A44F7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T2: Local Exploration</a:t>
          </a:r>
        </a:p>
      </dgm:t>
    </dgm:pt>
    <dgm:pt modelId="{BB9F316B-737D-45E2-9951-8B99343F95CB}" type="parTrans" cxnId="{7D9EA925-C34D-46A5-B521-5947E16FEE69}">
      <dgm:prSet/>
      <dgm:spPr/>
      <dgm:t>
        <a:bodyPr/>
        <a:lstStyle/>
        <a:p>
          <a:endParaRPr lang="en-US"/>
        </a:p>
      </dgm:t>
    </dgm:pt>
    <dgm:pt modelId="{57634BEA-10BC-4536-8266-E1E39258D15F}" type="sibTrans" cxnId="{7D9EA925-C34D-46A5-B521-5947E16FEE69}">
      <dgm:prSet/>
      <dgm:spPr/>
      <dgm:t>
        <a:bodyPr/>
        <a:lstStyle/>
        <a:p>
          <a:endParaRPr lang="en-US"/>
        </a:p>
      </dgm:t>
    </dgm:pt>
    <dgm:pt modelId="{E78B8ACA-22B1-4750-9E76-3731A73E8B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Generate local, constrained searches near baseline</a:t>
          </a:r>
        </a:p>
      </dgm:t>
    </dgm:pt>
    <dgm:pt modelId="{709C8453-9781-4CB7-9538-D622837A569A}" type="parTrans" cxnId="{ED26EFB0-A54E-4CB7-B8DF-D8EBE018CD73}">
      <dgm:prSet/>
      <dgm:spPr/>
      <dgm:t>
        <a:bodyPr/>
        <a:lstStyle/>
        <a:p>
          <a:endParaRPr lang="en-US"/>
        </a:p>
      </dgm:t>
    </dgm:pt>
    <dgm:pt modelId="{E5328813-DCAF-42B5-98F0-08931888BD7B}" type="sibTrans" cxnId="{ED26EFB0-A54E-4CB7-B8DF-D8EBE018CD73}">
      <dgm:prSet/>
      <dgm:spPr/>
      <dgm:t>
        <a:bodyPr/>
        <a:lstStyle/>
        <a:p>
          <a:endParaRPr lang="en-US"/>
        </a:p>
      </dgm:t>
    </dgm:pt>
    <dgm:pt modelId="{A96FDECF-1FE1-47BB-8CE6-2AF5E38887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T3: Visually Compare</a:t>
          </a:r>
        </a:p>
      </dgm:t>
    </dgm:pt>
    <dgm:pt modelId="{19249EBF-38E0-4608-9F84-5843137B3D99}" type="parTrans" cxnId="{A61FDE32-7ECE-4DC4-B766-E7ED7FE7599A}">
      <dgm:prSet/>
      <dgm:spPr/>
      <dgm:t>
        <a:bodyPr/>
        <a:lstStyle/>
        <a:p>
          <a:endParaRPr lang="en-US"/>
        </a:p>
      </dgm:t>
    </dgm:pt>
    <dgm:pt modelId="{D463A4DD-28F6-4BFF-9100-D4566EBF64DA}" type="sibTrans" cxnId="{A61FDE32-7ECE-4DC4-B766-E7ED7FE7599A}">
      <dgm:prSet/>
      <dgm:spPr/>
      <dgm:t>
        <a:bodyPr/>
        <a:lstStyle/>
        <a:p>
          <a:endParaRPr lang="en-US"/>
        </a:p>
      </dgm:t>
    </dgm:pt>
    <dgm:pt modelId="{35CC145B-3728-45BB-92DB-37D7BF7277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Understand small differences in architectures.</a:t>
          </a:r>
        </a:p>
      </dgm:t>
    </dgm:pt>
    <dgm:pt modelId="{2B6CB0F4-B2A9-4168-8897-8886FAE03579}" type="parTrans" cxnId="{AECC0FCB-A8D7-4A0E-9B30-2D828FECB4FE}">
      <dgm:prSet/>
      <dgm:spPr/>
      <dgm:t>
        <a:bodyPr/>
        <a:lstStyle/>
        <a:p>
          <a:endParaRPr lang="en-US"/>
        </a:p>
      </dgm:t>
    </dgm:pt>
    <dgm:pt modelId="{CA58E611-13CA-45DB-A79F-7959C6177E32}" type="sibTrans" cxnId="{AECC0FCB-A8D7-4A0E-9B30-2D828FECB4FE}">
      <dgm:prSet/>
      <dgm:spPr/>
      <dgm:t>
        <a:bodyPr/>
        <a:lstStyle/>
        <a:p>
          <a:endParaRPr lang="en-US"/>
        </a:p>
      </dgm:t>
    </dgm:pt>
    <dgm:pt modelId="{A01ECEB1-EB6A-49C0-9D85-3313C736341E}" type="pres">
      <dgm:prSet presAssocID="{1CD0B0D8-11D4-4D8D-BED3-998067B7625F}" presName="Name0" presStyleCnt="0">
        <dgm:presLayoutVars>
          <dgm:dir/>
          <dgm:animLvl val="lvl"/>
          <dgm:resizeHandles val="exact"/>
        </dgm:presLayoutVars>
      </dgm:prSet>
      <dgm:spPr/>
    </dgm:pt>
    <dgm:pt modelId="{AD7A8960-D52F-41B9-985E-DFBB00BC601A}" type="pres">
      <dgm:prSet presAssocID="{468BD27D-4F9D-43D3-805A-4DABF56E82EE}" presName="linNode" presStyleCnt="0"/>
      <dgm:spPr/>
    </dgm:pt>
    <dgm:pt modelId="{178CE95E-E560-4CB2-B57E-553369209FE5}" type="pres">
      <dgm:prSet presAssocID="{468BD27D-4F9D-43D3-805A-4DABF56E82E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9E90B59-DF5D-4E4D-98F1-254959BA136A}" type="pres">
      <dgm:prSet presAssocID="{468BD27D-4F9D-43D3-805A-4DABF56E82EE}" presName="descendantText" presStyleLbl="alignAccFollowNode1" presStyleIdx="0" presStyleCnt="3" custAng="0" custLinFactNeighborY="-98">
        <dgm:presLayoutVars>
          <dgm:bulletEnabled/>
        </dgm:presLayoutVars>
      </dgm:prSet>
      <dgm:spPr/>
    </dgm:pt>
    <dgm:pt modelId="{F7CC90CB-B5E7-4D78-BAE0-7DF2DA0DB601}" type="pres">
      <dgm:prSet presAssocID="{357A4A84-B74A-47DD-A3A9-4762CE2E98E7}" presName="sp" presStyleCnt="0"/>
      <dgm:spPr/>
    </dgm:pt>
    <dgm:pt modelId="{735866F6-28E2-4CFE-ACDB-30FC2D7436EC}" type="pres">
      <dgm:prSet presAssocID="{5739D7F4-AD68-4DCE-A2AD-763C1A44F79F}" presName="linNode" presStyleCnt="0"/>
      <dgm:spPr/>
    </dgm:pt>
    <dgm:pt modelId="{472E4425-448D-4CA8-B510-63F3F8CD1632}" type="pres">
      <dgm:prSet presAssocID="{5739D7F4-AD68-4DCE-A2AD-763C1A44F79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0CE5EF3-5B99-422E-A1F3-C10639648DF0}" type="pres">
      <dgm:prSet presAssocID="{5739D7F4-AD68-4DCE-A2AD-763C1A44F79F}" presName="descendantText" presStyleLbl="alignAccFollowNode1" presStyleIdx="1" presStyleCnt="3" custAng="0">
        <dgm:presLayoutVars>
          <dgm:bulletEnabled/>
        </dgm:presLayoutVars>
      </dgm:prSet>
      <dgm:spPr/>
    </dgm:pt>
    <dgm:pt modelId="{CE335D42-617B-41ED-AC0F-7E1BBB3271DB}" type="pres">
      <dgm:prSet presAssocID="{57634BEA-10BC-4536-8266-E1E39258D15F}" presName="sp" presStyleCnt="0"/>
      <dgm:spPr/>
    </dgm:pt>
    <dgm:pt modelId="{EB904EF0-9B64-437B-8D74-086F631A270B}" type="pres">
      <dgm:prSet presAssocID="{A96FDECF-1FE1-47BB-8CE6-2AF5E38887B2}" presName="linNode" presStyleCnt="0"/>
      <dgm:spPr/>
    </dgm:pt>
    <dgm:pt modelId="{9740E500-3964-4B2D-966F-68B287FC0D08}" type="pres">
      <dgm:prSet presAssocID="{A96FDECF-1FE1-47BB-8CE6-2AF5E38887B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351AF3B-50DA-4F8A-A343-85370829E6D8}" type="pres">
      <dgm:prSet presAssocID="{A96FDECF-1FE1-47BB-8CE6-2AF5E38887B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271AA07-7D87-49C6-83BB-BE663D6ACCAD}" type="presOf" srcId="{A96FDECF-1FE1-47BB-8CE6-2AF5E38887B2}" destId="{9740E500-3964-4B2D-966F-68B287FC0D08}" srcOrd="0" destOrd="0" presId="urn:microsoft.com/office/officeart/2016/7/layout/VerticalSolidActionList"/>
    <dgm:cxn modelId="{F8890E25-BA0B-4642-BF38-01C7CEDB4FA3}" type="presOf" srcId="{5739D7F4-AD68-4DCE-A2AD-763C1A44F79F}" destId="{472E4425-448D-4CA8-B510-63F3F8CD1632}" srcOrd="0" destOrd="0" presId="urn:microsoft.com/office/officeart/2016/7/layout/VerticalSolidActionList"/>
    <dgm:cxn modelId="{7D9EA925-C34D-46A5-B521-5947E16FEE69}" srcId="{1CD0B0D8-11D4-4D8D-BED3-998067B7625F}" destId="{5739D7F4-AD68-4DCE-A2AD-763C1A44F79F}" srcOrd="1" destOrd="0" parTransId="{BB9F316B-737D-45E2-9951-8B99343F95CB}" sibTransId="{57634BEA-10BC-4536-8266-E1E39258D15F}"/>
    <dgm:cxn modelId="{11139026-C8BD-4DC1-8CA3-C368FA326C5B}" type="presOf" srcId="{35CC145B-3728-45BB-92DB-37D7BF727741}" destId="{A351AF3B-50DA-4F8A-A343-85370829E6D8}" srcOrd="0" destOrd="0" presId="urn:microsoft.com/office/officeart/2016/7/layout/VerticalSolidActionList"/>
    <dgm:cxn modelId="{A61FDE32-7ECE-4DC4-B766-E7ED7FE7599A}" srcId="{1CD0B0D8-11D4-4D8D-BED3-998067B7625F}" destId="{A96FDECF-1FE1-47BB-8CE6-2AF5E38887B2}" srcOrd="2" destOrd="0" parTransId="{19249EBF-38E0-4608-9F84-5843137B3D99}" sibTransId="{D463A4DD-28F6-4BFF-9100-D4566EBF64DA}"/>
    <dgm:cxn modelId="{91AE335D-BC42-4D87-9892-982DB1814692}" type="presOf" srcId="{1CD0B0D8-11D4-4D8D-BED3-998067B7625F}" destId="{A01ECEB1-EB6A-49C0-9D85-3313C736341E}" srcOrd="0" destOrd="0" presId="urn:microsoft.com/office/officeart/2016/7/layout/VerticalSolidActionList"/>
    <dgm:cxn modelId="{41B11D63-59A0-4D93-B886-415168F9BB5C}" srcId="{468BD27D-4F9D-43D3-805A-4DABF56E82EE}" destId="{7D16864E-75F9-493C-A743-2EDBF4BB28D0}" srcOrd="0" destOrd="0" parTransId="{AE10C06B-09A3-4E9A-96FF-D358083B19B5}" sibTransId="{68E81317-7882-4786-94B4-B4FEF7B87B3B}"/>
    <dgm:cxn modelId="{6D957B7D-D3D1-44AB-8B38-B63AC786B76D}" type="presOf" srcId="{468BD27D-4F9D-43D3-805A-4DABF56E82EE}" destId="{178CE95E-E560-4CB2-B57E-553369209FE5}" srcOrd="0" destOrd="0" presId="urn:microsoft.com/office/officeart/2016/7/layout/VerticalSolidActionList"/>
    <dgm:cxn modelId="{ED26EFB0-A54E-4CB7-B8DF-D8EBE018CD73}" srcId="{5739D7F4-AD68-4DCE-A2AD-763C1A44F79F}" destId="{E78B8ACA-22B1-4750-9E76-3731A73E8B36}" srcOrd="0" destOrd="0" parTransId="{709C8453-9781-4CB7-9538-D622837A569A}" sibTransId="{E5328813-DCAF-42B5-98F0-08931888BD7B}"/>
    <dgm:cxn modelId="{E36D1FB6-F2E4-4D49-89EE-39DFD7A785EA}" type="presOf" srcId="{E78B8ACA-22B1-4750-9E76-3731A73E8B36}" destId="{90CE5EF3-5B99-422E-A1F3-C10639648DF0}" srcOrd="0" destOrd="0" presId="urn:microsoft.com/office/officeart/2016/7/layout/VerticalSolidActionList"/>
    <dgm:cxn modelId="{AECC0FCB-A8D7-4A0E-9B30-2D828FECB4FE}" srcId="{A96FDECF-1FE1-47BB-8CE6-2AF5E38887B2}" destId="{35CC145B-3728-45BB-92DB-37D7BF727741}" srcOrd="0" destOrd="0" parTransId="{2B6CB0F4-B2A9-4168-8897-8886FAE03579}" sibTransId="{CA58E611-13CA-45DB-A79F-7959C6177E32}"/>
    <dgm:cxn modelId="{0A1233D5-02CF-4DD1-9FCE-0DBC4F094C9F}" type="presOf" srcId="{7D16864E-75F9-493C-A743-2EDBF4BB28D0}" destId="{A9E90B59-DF5D-4E4D-98F1-254959BA136A}" srcOrd="0" destOrd="0" presId="urn:microsoft.com/office/officeart/2016/7/layout/VerticalSolidActionList"/>
    <dgm:cxn modelId="{51BF8EDE-A37B-4BD3-91EC-D44B2D916A47}" srcId="{1CD0B0D8-11D4-4D8D-BED3-998067B7625F}" destId="{468BD27D-4F9D-43D3-805A-4DABF56E82EE}" srcOrd="0" destOrd="0" parTransId="{67425C47-BCA7-40B8-9459-74D6AA162F94}" sibTransId="{357A4A84-B74A-47DD-A3A9-4762CE2E98E7}"/>
    <dgm:cxn modelId="{84C60ED5-726D-4B18-B4AC-945FA63BE88F}" type="presParOf" srcId="{A01ECEB1-EB6A-49C0-9D85-3313C736341E}" destId="{AD7A8960-D52F-41B9-985E-DFBB00BC601A}" srcOrd="0" destOrd="0" presId="urn:microsoft.com/office/officeart/2016/7/layout/VerticalSolidActionList"/>
    <dgm:cxn modelId="{BA244217-5AAF-4D1F-A770-29098C712B33}" type="presParOf" srcId="{AD7A8960-D52F-41B9-985E-DFBB00BC601A}" destId="{178CE95E-E560-4CB2-B57E-553369209FE5}" srcOrd="0" destOrd="0" presId="urn:microsoft.com/office/officeart/2016/7/layout/VerticalSolidActionList"/>
    <dgm:cxn modelId="{B8F35347-07BC-439D-8A0A-C150014BC862}" type="presParOf" srcId="{AD7A8960-D52F-41B9-985E-DFBB00BC601A}" destId="{A9E90B59-DF5D-4E4D-98F1-254959BA136A}" srcOrd="1" destOrd="0" presId="urn:microsoft.com/office/officeart/2016/7/layout/VerticalSolidActionList"/>
    <dgm:cxn modelId="{419C8A20-1D08-4E0F-BB8B-AB5812CBC125}" type="presParOf" srcId="{A01ECEB1-EB6A-49C0-9D85-3313C736341E}" destId="{F7CC90CB-B5E7-4D78-BAE0-7DF2DA0DB601}" srcOrd="1" destOrd="0" presId="urn:microsoft.com/office/officeart/2016/7/layout/VerticalSolidActionList"/>
    <dgm:cxn modelId="{9ECF7156-A29E-4E3C-86EE-D4E977F69034}" type="presParOf" srcId="{A01ECEB1-EB6A-49C0-9D85-3313C736341E}" destId="{735866F6-28E2-4CFE-ACDB-30FC2D7436EC}" srcOrd="2" destOrd="0" presId="urn:microsoft.com/office/officeart/2016/7/layout/VerticalSolidActionList"/>
    <dgm:cxn modelId="{41C51BAD-811A-4E6F-9B59-8DEDB935D529}" type="presParOf" srcId="{735866F6-28E2-4CFE-ACDB-30FC2D7436EC}" destId="{472E4425-448D-4CA8-B510-63F3F8CD1632}" srcOrd="0" destOrd="0" presId="urn:microsoft.com/office/officeart/2016/7/layout/VerticalSolidActionList"/>
    <dgm:cxn modelId="{839A0B7D-0CF9-4629-86BF-23112FFA839A}" type="presParOf" srcId="{735866F6-28E2-4CFE-ACDB-30FC2D7436EC}" destId="{90CE5EF3-5B99-422E-A1F3-C10639648DF0}" srcOrd="1" destOrd="0" presId="urn:microsoft.com/office/officeart/2016/7/layout/VerticalSolidActionList"/>
    <dgm:cxn modelId="{F16DCB63-60C0-4D98-AB55-3CDF14133CBC}" type="presParOf" srcId="{A01ECEB1-EB6A-49C0-9D85-3313C736341E}" destId="{CE335D42-617B-41ED-AC0F-7E1BBB3271DB}" srcOrd="3" destOrd="0" presId="urn:microsoft.com/office/officeart/2016/7/layout/VerticalSolidActionList"/>
    <dgm:cxn modelId="{775DBDDC-98CC-44E4-A600-2B8415FA62CF}" type="presParOf" srcId="{A01ECEB1-EB6A-49C0-9D85-3313C736341E}" destId="{EB904EF0-9B64-437B-8D74-086F631A270B}" srcOrd="4" destOrd="0" presId="urn:microsoft.com/office/officeart/2016/7/layout/VerticalSolidActionList"/>
    <dgm:cxn modelId="{6373E8D9-851F-4B9A-B522-E41F7A75A07B}" type="presParOf" srcId="{EB904EF0-9B64-437B-8D74-086F631A270B}" destId="{9740E500-3964-4B2D-966F-68B287FC0D08}" srcOrd="0" destOrd="0" presId="urn:microsoft.com/office/officeart/2016/7/layout/VerticalSolidActionList"/>
    <dgm:cxn modelId="{27A69D53-FE97-49E4-B460-416B65D3D788}" type="presParOf" srcId="{EB904EF0-9B64-437B-8D74-086F631A270B}" destId="{A351AF3B-50DA-4F8A-A343-85370829E6D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0B0D8-11D4-4D8D-BED3-998067B7625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8BD27D-4F9D-43D3-805A-4DABF56E82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T1: Global Search</a:t>
          </a:r>
        </a:p>
      </dgm:t>
    </dgm:pt>
    <dgm:pt modelId="{67425C47-BCA7-40B8-9459-74D6AA162F94}" type="parTrans" cxnId="{51BF8EDE-A37B-4BD3-91EC-D44B2D916A47}">
      <dgm:prSet/>
      <dgm:spPr/>
      <dgm:t>
        <a:bodyPr/>
        <a:lstStyle/>
        <a:p>
          <a:endParaRPr lang="en-US"/>
        </a:p>
      </dgm:t>
    </dgm:pt>
    <dgm:pt modelId="{357A4A84-B74A-47DD-A3A9-4762CE2E98E7}" type="sibTrans" cxnId="{51BF8EDE-A37B-4BD3-91EC-D44B2D916A47}">
      <dgm:prSet/>
      <dgm:spPr/>
      <dgm:t>
        <a:bodyPr/>
        <a:lstStyle/>
        <a:p>
          <a:endParaRPr lang="en-US"/>
        </a:p>
      </dgm:t>
    </dgm:pt>
    <dgm:pt modelId="{7D16864E-75F9-493C-A743-2EDBF4BB28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Quickly search visual overview of models.</a:t>
          </a:r>
        </a:p>
      </dgm:t>
    </dgm:pt>
    <dgm:pt modelId="{AE10C06B-09A3-4E9A-96FF-D358083B19B5}" type="parTrans" cxnId="{41B11D63-59A0-4D93-B886-415168F9BB5C}">
      <dgm:prSet/>
      <dgm:spPr/>
      <dgm:t>
        <a:bodyPr/>
        <a:lstStyle/>
        <a:p>
          <a:endParaRPr lang="en-US"/>
        </a:p>
      </dgm:t>
    </dgm:pt>
    <dgm:pt modelId="{68E81317-7882-4786-94B4-B4FEF7B87B3B}" type="sibTrans" cxnId="{41B11D63-59A0-4D93-B886-415168F9BB5C}">
      <dgm:prSet/>
      <dgm:spPr/>
      <dgm:t>
        <a:bodyPr/>
        <a:lstStyle/>
        <a:p>
          <a:endParaRPr lang="en-US"/>
        </a:p>
      </dgm:t>
    </dgm:pt>
    <dgm:pt modelId="{5739D7F4-AD68-4DCE-A2AD-763C1A44F7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T2: Local Exploration</a:t>
          </a:r>
        </a:p>
      </dgm:t>
    </dgm:pt>
    <dgm:pt modelId="{BB9F316B-737D-45E2-9951-8B99343F95CB}" type="parTrans" cxnId="{7D9EA925-C34D-46A5-B521-5947E16FEE69}">
      <dgm:prSet/>
      <dgm:spPr/>
      <dgm:t>
        <a:bodyPr/>
        <a:lstStyle/>
        <a:p>
          <a:endParaRPr lang="en-US"/>
        </a:p>
      </dgm:t>
    </dgm:pt>
    <dgm:pt modelId="{57634BEA-10BC-4536-8266-E1E39258D15F}" type="sibTrans" cxnId="{7D9EA925-C34D-46A5-B521-5947E16FEE69}">
      <dgm:prSet/>
      <dgm:spPr/>
      <dgm:t>
        <a:bodyPr/>
        <a:lstStyle/>
        <a:p>
          <a:endParaRPr lang="en-US"/>
        </a:p>
      </dgm:t>
    </dgm:pt>
    <dgm:pt modelId="{E78B8ACA-22B1-4750-9E76-3731A73E8B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Generate local, constrained searches near baseline</a:t>
          </a:r>
        </a:p>
      </dgm:t>
    </dgm:pt>
    <dgm:pt modelId="{709C8453-9781-4CB7-9538-D622837A569A}" type="parTrans" cxnId="{ED26EFB0-A54E-4CB7-B8DF-D8EBE018CD73}">
      <dgm:prSet/>
      <dgm:spPr/>
      <dgm:t>
        <a:bodyPr/>
        <a:lstStyle/>
        <a:p>
          <a:endParaRPr lang="en-US"/>
        </a:p>
      </dgm:t>
    </dgm:pt>
    <dgm:pt modelId="{E5328813-DCAF-42B5-98F0-08931888BD7B}" type="sibTrans" cxnId="{ED26EFB0-A54E-4CB7-B8DF-D8EBE018CD73}">
      <dgm:prSet/>
      <dgm:spPr/>
      <dgm:t>
        <a:bodyPr/>
        <a:lstStyle/>
        <a:p>
          <a:endParaRPr lang="en-US"/>
        </a:p>
      </dgm:t>
    </dgm:pt>
    <dgm:pt modelId="{A96FDECF-1FE1-47BB-8CE6-2AF5E38887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T3: Visually Compare</a:t>
          </a:r>
        </a:p>
      </dgm:t>
    </dgm:pt>
    <dgm:pt modelId="{19249EBF-38E0-4608-9F84-5843137B3D99}" type="parTrans" cxnId="{A61FDE32-7ECE-4DC4-B766-E7ED7FE7599A}">
      <dgm:prSet/>
      <dgm:spPr/>
      <dgm:t>
        <a:bodyPr/>
        <a:lstStyle/>
        <a:p>
          <a:endParaRPr lang="en-US"/>
        </a:p>
      </dgm:t>
    </dgm:pt>
    <dgm:pt modelId="{D463A4DD-28F6-4BFF-9100-D4566EBF64DA}" type="sibTrans" cxnId="{A61FDE32-7ECE-4DC4-B766-E7ED7FE7599A}">
      <dgm:prSet/>
      <dgm:spPr/>
      <dgm:t>
        <a:bodyPr/>
        <a:lstStyle/>
        <a:p>
          <a:endParaRPr lang="en-US"/>
        </a:p>
      </dgm:t>
    </dgm:pt>
    <dgm:pt modelId="{35CC145B-3728-45BB-92DB-37D7BF7277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Understand small differences in architectures.</a:t>
          </a:r>
        </a:p>
      </dgm:t>
    </dgm:pt>
    <dgm:pt modelId="{2B6CB0F4-B2A9-4168-8897-8886FAE03579}" type="parTrans" cxnId="{AECC0FCB-A8D7-4A0E-9B30-2D828FECB4FE}">
      <dgm:prSet/>
      <dgm:spPr/>
      <dgm:t>
        <a:bodyPr/>
        <a:lstStyle/>
        <a:p>
          <a:endParaRPr lang="en-US"/>
        </a:p>
      </dgm:t>
    </dgm:pt>
    <dgm:pt modelId="{CA58E611-13CA-45DB-A79F-7959C6177E32}" type="sibTrans" cxnId="{AECC0FCB-A8D7-4A0E-9B30-2D828FECB4FE}">
      <dgm:prSet/>
      <dgm:spPr/>
      <dgm:t>
        <a:bodyPr/>
        <a:lstStyle/>
        <a:p>
          <a:endParaRPr lang="en-US"/>
        </a:p>
      </dgm:t>
    </dgm:pt>
    <dgm:pt modelId="{A01ECEB1-EB6A-49C0-9D85-3313C736341E}" type="pres">
      <dgm:prSet presAssocID="{1CD0B0D8-11D4-4D8D-BED3-998067B7625F}" presName="Name0" presStyleCnt="0">
        <dgm:presLayoutVars>
          <dgm:dir/>
          <dgm:animLvl val="lvl"/>
          <dgm:resizeHandles val="exact"/>
        </dgm:presLayoutVars>
      </dgm:prSet>
      <dgm:spPr/>
    </dgm:pt>
    <dgm:pt modelId="{AD7A8960-D52F-41B9-985E-DFBB00BC601A}" type="pres">
      <dgm:prSet presAssocID="{468BD27D-4F9D-43D3-805A-4DABF56E82EE}" presName="linNode" presStyleCnt="0"/>
      <dgm:spPr/>
    </dgm:pt>
    <dgm:pt modelId="{178CE95E-E560-4CB2-B57E-553369209FE5}" type="pres">
      <dgm:prSet presAssocID="{468BD27D-4F9D-43D3-805A-4DABF56E82E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9E90B59-DF5D-4E4D-98F1-254959BA136A}" type="pres">
      <dgm:prSet presAssocID="{468BD27D-4F9D-43D3-805A-4DABF56E82EE}" presName="descendantText" presStyleLbl="alignAccFollowNode1" presStyleIdx="0" presStyleCnt="3" custAng="0" custLinFactNeighborY="-98">
        <dgm:presLayoutVars>
          <dgm:bulletEnabled/>
        </dgm:presLayoutVars>
      </dgm:prSet>
      <dgm:spPr/>
    </dgm:pt>
    <dgm:pt modelId="{F7CC90CB-B5E7-4D78-BAE0-7DF2DA0DB601}" type="pres">
      <dgm:prSet presAssocID="{357A4A84-B74A-47DD-A3A9-4762CE2E98E7}" presName="sp" presStyleCnt="0"/>
      <dgm:spPr/>
    </dgm:pt>
    <dgm:pt modelId="{735866F6-28E2-4CFE-ACDB-30FC2D7436EC}" type="pres">
      <dgm:prSet presAssocID="{5739D7F4-AD68-4DCE-A2AD-763C1A44F79F}" presName="linNode" presStyleCnt="0"/>
      <dgm:spPr/>
    </dgm:pt>
    <dgm:pt modelId="{472E4425-448D-4CA8-B510-63F3F8CD1632}" type="pres">
      <dgm:prSet presAssocID="{5739D7F4-AD68-4DCE-A2AD-763C1A44F79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0CE5EF3-5B99-422E-A1F3-C10639648DF0}" type="pres">
      <dgm:prSet presAssocID="{5739D7F4-AD68-4DCE-A2AD-763C1A44F79F}" presName="descendantText" presStyleLbl="alignAccFollowNode1" presStyleIdx="1" presStyleCnt="3" custAng="0">
        <dgm:presLayoutVars>
          <dgm:bulletEnabled/>
        </dgm:presLayoutVars>
      </dgm:prSet>
      <dgm:spPr/>
    </dgm:pt>
    <dgm:pt modelId="{CE335D42-617B-41ED-AC0F-7E1BBB3271DB}" type="pres">
      <dgm:prSet presAssocID="{57634BEA-10BC-4536-8266-E1E39258D15F}" presName="sp" presStyleCnt="0"/>
      <dgm:spPr/>
    </dgm:pt>
    <dgm:pt modelId="{EB904EF0-9B64-437B-8D74-086F631A270B}" type="pres">
      <dgm:prSet presAssocID="{A96FDECF-1FE1-47BB-8CE6-2AF5E38887B2}" presName="linNode" presStyleCnt="0"/>
      <dgm:spPr/>
    </dgm:pt>
    <dgm:pt modelId="{9740E500-3964-4B2D-966F-68B287FC0D08}" type="pres">
      <dgm:prSet presAssocID="{A96FDECF-1FE1-47BB-8CE6-2AF5E38887B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351AF3B-50DA-4F8A-A343-85370829E6D8}" type="pres">
      <dgm:prSet presAssocID="{A96FDECF-1FE1-47BB-8CE6-2AF5E38887B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271AA07-7D87-49C6-83BB-BE663D6ACCAD}" type="presOf" srcId="{A96FDECF-1FE1-47BB-8CE6-2AF5E38887B2}" destId="{9740E500-3964-4B2D-966F-68B287FC0D08}" srcOrd="0" destOrd="0" presId="urn:microsoft.com/office/officeart/2016/7/layout/VerticalSolidActionList"/>
    <dgm:cxn modelId="{F8890E25-BA0B-4642-BF38-01C7CEDB4FA3}" type="presOf" srcId="{5739D7F4-AD68-4DCE-A2AD-763C1A44F79F}" destId="{472E4425-448D-4CA8-B510-63F3F8CD1632}" srcOrd="0" destOrd="0" presId="urn:microsoft.com/office/officeart/2016/7/layout/VerticalSolidActionList"/>
    <dgm:cxn modelId="{7D9EA925-C34D-46A5-B521-5947E16FEE69}" srcId="{1CD0B0D8-11D4-4D8D-BED3-998067B7625F}" destId="{5739D7F4-AD68-4DCE-A2AD-763C1A44F79F}" srcOrd="1" destOrd="0" parTransId="{BB9F316B-737D-45E2-9951-8B99343F95CB}" sibTransId="{57634BEA-10BC-4536-8266-E1E39258D15F}"/>
    <dgm:cxn modelId="{11139026-C8BD-4DC1-8CA3-C368FA326C5B}" type="presOf" srcId="{35CC145B-3728-45BB-92DB-37D7BF727741}" destId="{A351AF3B-50DA-4F8A-A343-85370829E6D8}" srcOrd="0" destOrd="0" presId="urn:microsoft.com/office/officeart/2016/7/layout/VerticalSolidActionList"/>
    <dgm:cxn modelId="{A61FDE32-7ECE-4DC4-B766-E7ED7FE7599A}" srcId="{1CD0B0D8-11D4-4D8D-BED3-998067B7625F}" destId="{A96FDECF-1FE1-47BB-8CE6-2AF5E38887B2}" srcOrd="2" destOrd="0" parTransId="{19249EBF-38E0-4608-9F84-5843137B3D99}" sibTransId="{D463A4DD-28F6-4BFF-9100-D4566EBF64DA}"/>
    <dgm:cxn modelId="{91AE335D-BC42-4D87-9892-982DB1814692}" type="presOf" srcId="{1CD0B0D8-11D4-4D8D-BED3-998067B7625F}" destId="{A01ECEB1-EB6A-49C0-9D85-3313C736341E}" srcOrd="0" destOrd="0" presId="urn:microsoft.com/office/officeart/2016/7/layout/VerticalSolidActionList"/>
    <dgm:cxn modelId="{41B11D63-59A0-4D93-B886-415168F9BB5C}" srcId="{468BD27D-4F9D-43D3-805A-4DABF56E82EE}" destId="{7D16864E-75F9-493C-A743-2EDBF4BB28D0}" srcOrd="0" destOrd="0" parTransId="{AE10C06B-09A3-4E9A-96FF-D358083B19B5}" sibTransId="{68E81317-7882-4786-94B4-B4FEF7B87B3B}"/>
    <dgm:cxn modelId="{6D957B7D-D3D1-44AB-8B38-B63AC786B76D}" type="presOf" srcId="{468BD27D-4F9D-43D3-805A-4DABF56E82EE}" destId="{178CE95E-E560-4CB2-B57E-553369209FE5}" srcOrd="0" destOrd="0" presId="urn:microsoft.com/office/officeart/2016/7/layout/VerticalSolidActionList"/>
    <dgm:cxn modelId="{ED26EFB0-A54E-4CB7-B8DF-D8EBE018CD73}" srcId="{5739D7F4-AD68-4DCE-A2AD-763C1A44F79F}" destId="{E78B8ACA-22B1-4750-9E76-3731A73E8B36}" srcOrd="0" destOrd="0" parTransId="{709C8453-9781-4CB7-9538-D622837A569A}" sibTransId="{E5328813-DCAF-42B5-98F0-08931888BD7B}"/>
    <dgm:cxn modelId="{E36D1FB6-F2E4-4D49-89EE-39DFD7A785EA}" type="presOf" srcId="{E78B8ACA-22B1-4750-9E76-3731A73E8B36}" destId="{90CE5EF3-5B99-422E-A1F3-C10639648DF0}" srcOrd="0" destOrd="0" presId="urn:microsoft.com/office/officeart/2016/7/layout/VerticalSolidActionList"/>
    <dgm:cxn modelId="{AECC0FCB-A8D7-4A0E-9B30-2D828FECB4FE}" srcId="{A96FDECF-1FE1-47BB-8CE6-2AF5E38887B2}" destId="{35CC145B-3728-45BB-92DB-37D7BF727741}" srcOrd="0" destOrd="0" parTransId="{2B6CB0F4-B2A9-4168-8897-8886FAE03579}" sibTransId="{CA58E611-13CA-45DB-A79F-7959C6177E32}"/>
    <dgm:cxn modelId="{0A1233D5-02CF-4DD1-9FCE-0DBC4F094C9F}" type="presOf" srcId="{7D16864E-75F9-493C-A743-2EDBF4BB28D0}" destId="{A9E90B59-DF5D-4E4D-98F1-254959BA136A}" srcOrd="0" destOrd="0" presId="urn:microsoft.com/office/officeart/2016/7/layout/VerticalSolidActionList"/>
    <dgm:cxn modelId="{51BF8EDE-A37B-4BD3-91EC-D44B2D916A47}" srcId="{1CD0B0D8-11D4-4D8D-BED3-998067B7625F}" destId="{468BD27D-4F9D-43D3-805A-4DABF56E82EE}" srcOrd="0" destOrd="0" parTransId="{67425C47-BCA7-40B8-9459-74D6AA162F94}" sibTransId="{357A4A84-B74A-47DD-A3A9-4762CE2E98E7}"/>
    <dgm:cxn modelId="{84C60ED5-726D-4B18-B4AC-945FA63BE88F}" type="presParOf" srcId="{A01ECEB1-EB6A-49C0-9D85-3313C736341E}" destId="{AD7A8960-D52F-41B9-985E-DFBB00BC601A}" srcOrd="0" destOrd="0" presId="urn:microsoft.com/office/officeart/2016/7/layout/VerticalSolidActionList"/>
    <dgm:cxn modelId="{BA244217-5AAF-4D1F-A770-29098C712B33}" type="presParOf" srcId="{AD7A8960-D52F-41B9-985E-DFBB00BC601A}" destId="{178CE95E-E560-4CB2-B57E-553369209FE5}" srcOrd="0" destOrd="0" presId="urn:microsoft.com/office/officeart/2016/7/layout/VerticalSolidActionList"/>
    <dgm:cxn modelId="{B8F35347-07BC-439D-8A0A-C150014BC862}" type="presParOf" srcId="{AD7A8960-D52F-41B9-985E-DFBB00BC601A}" destId="{A9E90B59-DF5D-4E4D-98F1-254959BA136A}" srcOrd="1" destOrd="0" presId="urn:microsoft.com/office/officeart/2016/7/layout/VerticalSolidActionList"/>
    <dgm:cxn modelId="{419C8A20-1D08-4E0F-BB8B-AB5812CBC125}" type="presParOf" srcId="{A01ECEB1-EB6A-49C0-9D85-3313C736341E}" destId="{F7CC90CB-B5E7-4D78-BAE0-7DF2DA0DB601}" srcOrd="1" destOrd="0" presId="urn:microsoft.com/office/officeart/2016/7/layout/VerticalSolidActionList"/>
    <dgm:cxn modelId="{9ECF7156-A29E-4E3C-86EE-D4E977F69034}" type="presParOf" srcId="{A01ECEB1-EB6A-49C0-9D85-3313C736341E}" destId="{735866F6-28E2-4CFE-ACDB-30FC2D7436EC}" srcOrd="2" destOrd="0" presId="urn:microsoft.com/office/officeart/2016/7/layout/VerticalSolidActionList"/>
    <dgm:cxn modelId="{41C51BAD-811A-4E6F-9B59-8DEDB935D529}" type="presParOf" srcId="{735866F6-28E2-4CFE-ACDB-30FC2D7436EC}" destId="{472E4425-448D-4CA8-B510-63F3F8CD1632}" srcOrd="0" destOrd="0" presId="urn:microsoft.com/office/officeart/2016/7/layout/VerticalSolidActionList"/>
    <dgm:cxn modelId="{839A0B7D-0CF9-4629-86BF-23112FFA839A}" type="presParOf" srcId="{735866F6-28E2-4CFE-ACDB-30FC2D7436EC}" destId="{90CE5EF3-5B99-422E-A1F3-C10639648DF0}" srcOrd="1" destOrd="0" presId="urn:microsoft.com/office/officeart/2016/7/layout/VerticalSolidActionList"/>
    <dgm:cxn modelId="{F16DCB63-60C0-4D98-AB55-3CDF14133CBC}" type="presParOf" srcId="{A01ECEB1-EB6A-49C0-9D85-3313C736341E}" destId="{CE335D42-617B-41ED-AC0F-7E1BBB3271DB}" srcOrd="3" destOrd="0" presId="urn:microsoft.com/office/officeart/2016/7/layout/VerticalSolidActionList"/>
    <dgm:cxn modelId="{775DBDDC-98CC-44E4-A600-2B8415FA62CF}" type="presParOf" srcId="{A01ECEB1-EB6A-49C0-9D85-3313C736341E}" destId="{EB904EF0-9B64-437B-8D74-086F631A270B}" srcOrd="4" destOrd="0" presId="urn:microsoft.com/office/officeart/2016/7/layout/VerticalSolidActionList"/>
    <dgm:cxn modelId="{6373E8D9-851F-4B9A-B522-E41F7A75A07B}" type="presParOf" srcId="{EB904EF0-9B64-437B-8D74-086F631A270B}" destId="{9740E500-3964-4B2D-966F-68B287FC0D08}" srcOrd="0" destOrd="0" presId="urn:microsoft.com/office/officeart/2016/7/layout/VerticalSolidActionList"/>
    <dgm:cxn modelId="{27A69D53-FE97-49E4-B460-416B65D3D788}" type="presParOf" srcId="{EB904EF0-9B64-437B-8D74-086F631A270B}" destId="{A351AF3B-50DA-4F8A-A343-85370829E6D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90B59-DF5D-4E4D-98F1-254959BA136A}">
      <dsp:nvSpPr>
        <dsp:cNvPr id="0" name=""/>
        <dsp:cNvSpPr/>
      </dsp:nvSpPr>
      <dsp:spPr>
        <a:xfrm>
          <a:off x="1685844" y="0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Quickly search visual overview of models.</a:t>
          </a:r>
        </a:p>
      </dsp:txBody>
      <dsp:txXfrm>
        <a:off x="1685844" y="0"/>
        <a:ext cx="6743377" cy="1610915"/>
      </dsp:txXfrm>
    </dsp:sp>
    <dsp:sp modelId="{178CE95E-E560-4CB2-B57E-553369209FE5}">
      <dsp:nvSpPr>
        <dsp:cNvPr id="0" name=""/>
        <dsp:cNvSpPr/>
      </dsp:nvSpPr>
      <dsp:spPr>
        <a:xfrm>
          <a:off x="0" y="1571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T1: Global Search</a:t>
          </a:r>
        </a:p>
      </dsp:txBody>
      <dsp:txXfrm>
        <a:off x="0" y="1571"/>
        <a:ext cx="1685844" cy="1610915"/>
      </dsp:txXfrm>
    </dsp:sp>
    <dsp:sp modelId="{90CE5EF3-5B99-422E-A1F3-C10639648DF0}">
      <dsp:nvSpPr>
        <dsp:cNvPr id="0" name=""/>
        <dsp:cNvSpPr/>
      </dsp:nvSpPr>
      <dsp:spPr>
        <a:xfrm>
          <a:off x="1685844" y="170914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local, constrained searches near baseline</a:t>
          </a:r>
        </a:p>
      </dsp:txBody>
      <dsp:txXfrm>
        <a:off x="1685844" y="1709142"/>
        <a:ext cx="6743377" cy="1610915"/>
      </dsp:txXfrm>
    </dsp:sp>
    <dsp:sp modelId="{472E4425-448D-4CA8-B510-63F3F8CD1632}">
      <dsp:nvSpPr>
        <dsp:cNvPr id="0" name=""/>
        <dsp:cNvSpPr/>
      </dsp:nvSpPr>
      <dsp:spPr>
        <a:xfrm>
          <a:off x="0" y="170914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T2: Local Exploration</a:t>
          </a:r>
        </a:p>
      </dsp:txBody>
      <dsp:txXfrm>
        <a:off x="0" y="1709142"/>
        <a:ext cx="1685844" cy="1610915"/>
      </dsp:txXfrm>
    </dsp:sp>
    <dsp:sp modelId="{A351AF3B-50DA-4F8A-A343-85370829E6D8}">
      <dsp:nvSpPr>
        <dsp:cNvPr id="0" name=""/>
        <dsp:cNvSpPr/>
      </dsp:nvSpPr>
      <dsp:spPr>
        <a:xfrm>
          <a:off x="1685844" y="341671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Understand small differences in architectures.</a:t>
          </a:r>
        </a:p>
      </dsp:txBody>
      <dsp:txXfrm>
        <a:off x="1685844" y="3416712"/>
        <a:ext cx="6743377" cy="1610915"/>
      </dsp:txXfrm>
    </dsp:sp>
    <dsp:sp modelId="{9740E500-3964-4B2D-966F-68B287FC0D08}">
      <dsp:nvSpPr>
        <dsp:cNvPr id="0" name=""/>
        <dsp:cNvSpPr/>
      </dsp:nvSpPr>
      <dsp:spPr>
        <a:xfrm>
          <a:off x="0" y="341671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T3: Visually Compare</a:t>
          </a:r>
        </a:p>
      </dsp:txBody>
      <dsp:txXfrm>
        <a:off x="0" y="3416712"/>
        <a:ext cx="1685844" cy="1610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90B59-DF5D-4E4D-98F1-254959BA136A}">
      <dsp:nvSpPr>
        <dsp:cNvPr id="0" name=""/>
        <dsp:cNvSpPr/>
      </dsp:nvSpPr>
      <dsp:spPr>
        <a:xfrm>
          <a:off x="1685844" y="0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Quickly search visual overview of models.</a:t>
          </a:r>
        </a:p>
      </dsp:txBody>
      <dsp:txXfrm>
        <a:off x="1685844" y="0"/>
        <a:ext cx="6743377" cy="1610915"/>
      </dsp:txXfrm>
    </dsp:sp>
    <dsp:sp modelId="{178CE95E-E560-4CB2-B57E-553369209FE5}">
      <dsp:nvSpPr>
        <dsp:cNvPr id="0" name=""/>
        <dsp:cNvSpPr/>
      </dsp:nvSpPr>
      <dsp:spPr>
        <a:xfrm>
          <a:off x="0" y="1571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T1: Global Search</a:t>
          </a:r>
        </a:p>
      </dsp:txBody>
      <dsp:txXfrm>
        <a:off x="0" y="1571"/>
        <a:ext cx="1685844" cy="1610915"/>
      </dsp:txXfrm>
    </dsp:sp>
    <dsp:sp modelId="{90CE5EF3-5B99-422E-A1F3-C10639648DF0}">
      <dsp:nvSpPr>
        <dsp:cNvPr id="0" name=""/>
        <dsp:cNvSpPr/>
      </dsp:nvSpPr>
      <dsp:spPr>
        <a:xfrm>
          <a:off x="1685844" y="170914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local, constrained searches near baseline</a:t>
          </a:r>
        </a:p>
      </dsp:txBody>
      <dsp:txXfrm>
        <a:off x="1685844" y="1709142"/>
        <a:ext cx="6743377" cy="1610915"/>
      </dsp:txXfrm>
    </dsp:sp>
    <dsp:sp modelId="{472E4425-448D-4CA8-B510-63F3F8CD1632}">
      <dsp:nvSpPr>
        <dsp:cNvPr id="0" name=""/>
        <dsp:cNvSpPr/>
      </dsp:nvSpPr>
      <dsp:spPr>
        <a:xfrm>
          <a:off x="0" y="170914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T2: Local Exploration</a:t>
          </a:r>
        </a:p>
      </dsp:txBody>
      <dsp:txXfrm>
        <a:off x="0" y="1709142"/>
        <a:ext cx="1685844" cy="1610915"/>
      </dsp:txXfrm>
    </dsp:sp>
    <dsp:sp modelId="{A351AF3B-50DA-4F8A-A343-85370829E6D8}">
      <dsp:nvSpPr>
        <dsp:cNvPr id="0" name=""/>
        <dsp:cNvSpPr/>
      </dsp:nvSpPr>
      <dsp:spPr>
        <a:xfrm>
          <a:off x="1685844" y="341671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Understand small differences in architectures.</a:t>
          </a:r>
        </a:p>
      </dsp:txBody>
      <dsp:txXfrm>
        <a:off x="1685844" y="3416712"/>
        <a:ext cx="6743377" cy="1610915"/>
      </dsp:txXfrm>
    </dsp:sp>
    <dsp:sp modelId="{9740E500-3964-4B2D-966F-68B287FC0D08}">
      <dsp:nvSpPr>
        <dsp:cNvPr id="0" name=""/>
        <dsp:cNvSpPr/>
      </dsp:nvSpPr>
      <dsp:spPr>
        <a:xfrm>
          <a:off x="0" y="341671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T3: Visually Compare</a:t>
          </a:r>
        </a:p>
      </dsp:txBody>
      <dsp:txXfrm>
        <a:off x="0" y="3416712"/>
        <a:ext cx="1685844" cy="1610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90B59-DF5D-4E4D-98F1-254959BA136A}">
      <dsp:nvSpPr>
        <dsp:cNvPr id="0" name=""/>
        <dsp:cNvSpPr/>
      </dsp:nvSpPr>
      <dsp:spPr>
        <a:xfrm>
          <a:off x="1685844" y="0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Quickly search visual overview of models.</a:t>
          </a:r>
        </a:p>
      </dsp:txBody>
      <dsp:txXfrm>
        <a:off x="1685844" y="0"/>
        <a:ext cx="6743377" cy="1610915"/>
      </dsp:txXfrm>
    </dsp:sp>
    <dsp:sp modelId="{178CE95E-E560-4CB2-B57E-553369209FE5}">
      <dsp:nvSpPr>
        <dsp:cNvPr id="0" name=""/>
        <dsp:cNvSpPr/>
      </dsp:nvSpPr>
      <dsp:spPr>
        <a:xfrm>
          <a:off x="0" y="1571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T1: Global Search</a:t>
          </a:r>
        </a:p>
      </dsp:txBody>
      <dsp:txXfrm>
        <a:off x="0" y="1571"/>
        <a:ext cx="1685844" cy="1610915"/>
      </dsp:txXfrm>
    </dsp:sp>
    <dsp:sp modelId="{90CE5EF3-5B99-422E-A1F3-C10639648DF0}">
      <dsp:nvSpPr>
        <dsp:cNvPr id="0" name=""/>
        <dsp:cNvSpPr/>
      </dsp:nvSpPr>
      <dsp:spPr>
        <a:xfrm>
          <a:off x="1685844" y="170914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local, constrained searches near baseline</a:t>
          </a:r>
        </a:p>
      </dsp:txBody>
      <dsp:txXfrm>
        <a:off x="1685844" y="1709142"/>
        <a:ext cx="6743377" cy="1610915"/>
      </dsp:txXfrm>
    </dsp:sp>
    <dsp:sp modelId="{472E4425-448D-4CA8-B510-63F3F8CD1632}">
      <dsp:nvSpPr>
        <dsp:cNvPr id="0" name=""/>
        <dsp:cNvSpPr/>
      </dsp:nvSpPr>
      <dsp:spPr>
        <a:xfrm>
          <a:off x="0" y="170914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T2: Local Exploration</a:t>
          </a:r>
        </a:p>
      </dsp:txBody>
      <dsp:txXfrm>
        <a:off x="0" y="1709142"/>
        <a:ext cx="1685844" cy="1610915"/>
      </dsp:txXfrm>
    </dsp:sp>
    <dsp:sp modelId="{A351AF3B-50DA-4F8A-A343-85370829E6D8}">
      <dsp:nvSpPr>
        <dsp:cNvPr id="0" name=""/>
        <dsp:cNvSpPr/>
      </dsp:nvSpPr>
      <dsp:spPr>
        <a:xfrm>
          <a:off x="1685844" y="3416712"/>
          <a:ext cx="6743377" cy="161091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0" tIns="409173" rIns="130840" bIns="40917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Understand small differences in architectures.</a:t>
          </a:r>
        </a:p>
      </dsp:txBody>
      <dsp:txXfrm>
        <a:off x="1685844" y="3416712"/>
        <a:ext cx="6743377" cy="1610915"/>
      </dsp:txXfrm>
    </dsp:sp>
    <dsp:sp modelId="{9740E500-3964-4B2D-966F-68B287FC0D08}">
      <dsp:nvSpPr>
        <dsp:cNvPr id="0" name=""/>
        <dsp:cNvSpPr/>
      </dsp:nvSpPr>
      <dsp:spPr>
        <a:xfrm>
          <a:off x="0" y="3416712"/>
          <a:ext cx="1685844" cy="1610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209" tIns="159123" rIns="89209" bIns="159123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T3: Visually Compare</a:t>
          </a:r>
        </a:p>
      </dsp:txBody>
      <dsp:txXfrm>
        <a:off x="0" y="3416712"/>
        <a:ext cx="1685844" cy="1610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7FF4F3-CCC8-0148-839B-34F52C05D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3F2D5-478E-F043-809C-74FC0B3E3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089589-A602-49AD-826A-FD8C1AB0233D}" type="datetimeFigureOut">
              <a:rPr lang="en-US" altLang="en-US"/>
              <a:pPr>
                <a:defRPr/>
              </a:pPr>
              <a:t>10/22/2019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4E216-EC43-EF4B-9A09-BDB2AD5FA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53F11-18F4-3841-8420-219C17DC2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751B7F-EACA-4F7F-ABE4-2B5D49FD3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961D-93C1-4746-9EB4-2414A043F3F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61FC-1F85-4963-8C08-37F072C44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out time and cost into two different points</a:t>
            </a:r>
          </a:p>
          <a:p>
            <a:r>
              <a:rPr lang="en-US" dirty="0"/>
              <a:t>Additional problems; difficult to customize, and a black box around black boxes, not actually contributing to interpretability.  Black box searching for black box functioning the best.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contributions as before, separate box</a:t>
            </a:r>
          </a:p>
          <a:p>
            <a:r>
              <a:rPr lang="en-US" dirty="0"/>
              <a:t>Screenshot is cut off</a:t>
            </a:r>
          </a:p>
          <a:p>
            <a:r>
              <a:rPr lang="en-US" dirty="0"/>
              <a:t>Fix color </a:t>
            </a:r>
          </a:p>
          <a:p>
            <a:r>
              <a:rPr lang="en-US" dirty="0"/>
              <a:t>Use conclusion box better</a:t>
            </a:r>
          </a:p>
          <a:p>
            <a:r>
              <a:rPr lang="en-US" dirty="0"/>
              <a:t>Affiliations logos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make sure that I don’t leave out all the citations we have, so just add a list.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the red boxes</a:t>
            </a:r>
          </a:p>
          <a:p>
            <a:r>
              <a:rPr lang="en-US" dirty="0"/>
              <a:t>Not a consistent color strategy for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Spend less time explaining how it works, just why it is useful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Select best performing models with low params</a:t>
            </a:r>
          </a:p>
          <a:p>
            <a:pPr marL="228600" indent="-228600">
              <a:buAutoNum type="arabicPeriod"/>
            </a:pPr>
            <a:r>
              <a:rPr lang="en-US" dirty="0"/>
              <a:t>Select diverging models (get one set right, get another set right)</a:t>
            </a:r>
          </a:p>
          <a:p>
            <a:pPr marL="228600" indent="-228600">
              <a:buAutoNum type="arabicPeriod"/>
            </a:pPr>
            <a:r>
              <a:rPr lang="en-US" dirty="0"/>
              <a:t>View small differences in architectures =&gt;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play of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critical result as well, so it doesn’t sound like marketing</a:t>
            </a:r>
          </a:p>
          <a:p>
            <a:endParaRPr lang="en-US" dirty="0"/>
          </a:p>
          <a:p>
            <a:r>
              <a:rPr lang="en-US" dirty="0"/>
              <a:t>Read out the quotes exactly, don’t reword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critical result as well, so it doesn’t sound like marketing</a:t>
            </a:r>
          </a:p>
          <a:p>
            <a:endParaRPr lang="en-US" dirty="0"/>
          </a:p>
          <a:p>
            <a:r>
              <a:rPr lang="en-US" dirty="0"/>
              <a:t>Read out the quotes exactly, don’t reword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critical result as well, so it doesn’t sound like marketing</a:t>
            </a:r>
          </a:p>
          <a:p>
            <a:endParaRPr lang="en-US" dirty="0"/>
          </a:p>
          <a:p>
            <a:r>
              <a:rPr lang="en-US" dirty="0"/>
              <a:t>Read out the quotes exactly, don’t reword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that this wasn’t with the participants (“we” is misleading)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361FC-1F85-4963-8C08-37F072C442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A941ADEF-6EDE-4A90-B983-EFEBEF2B41F4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1117600"/>
            <a:ext cx="6805612" cy="1397000"/>
            <a:chOff x="914400" y="914400"/>
            <a:chExt cx="5321300" cy="10922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BBE387F-845F-4CAA-A866-30799D9B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70FB8C2-5176-4347-A469-3540C5DB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7E4FAFF-20FD-4BB5-A216-D27BB421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D85DD6-7E59-4C93-A839-044141AC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42D0853-1D45-4153-AD30-EEE4F7A67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D28DDE-449C-4CB2-9C84-E4E2EF2B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C73B75-DC2C-4065-BA46-54E20F2F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BB6614-CAC4-451F-B1D8-8D94BE433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6B90687-FEA3-4BB5-AED2-1F041241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3DEF84-0F1D-46EF-BE8A-AC0DD781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955E326-2D3A-4E93-865F-46E988AA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854809B-4A83-458C-B6CF-EB566AF1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F26CC89-51D4-429F-8E8F-B3225FAD0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37180D-3695-4282-B0C5-3F8D8DE468F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317750" y="2603500"/>
            <a:ext cx="1155065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9BBC0B-12FB-4E1A-B9BC-4CB86A69D3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10800" y="4419600"/>
            <a:ext cx="5183188" cy="5172075"/>
            <a:chOff x="10363200" y="4648200"/>
            <a:chExt cx="5183333" cy="517139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6488C3-99FC-4166-88A8-188EC683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384" y="5677701"/>
              <a:ext cx="811307" cy="764469"/>
            </a:xfrm>
            <a:custGeom>
              <a:avLst/>
              <a:gdLst>
                <a:gd name="T0" fmla="*/ 73552591 w 171347"/>
                <a:gd name="T1" fmla="*/ 73297011 h 161455"/>
                <a:gd name="T2" fmla="*/ 12655271 w 171347"/>
                <a:gd name="T3" fmla="*/ 73382992 h 161455"/>
                <a:gd name="T4" fmla="*/ 12569404 w 171347"/>
                <a:gd name="T5" fmla="*/ 12626170 h 161455"/>
                <a:gd name="T6" fmla="*/ 73466615 w 171347"/>
                <a:gd name="T7" fmla="*/ 12540710 h 161455"/>
                <a:gd name="T8" fmla="*/ 73552591 w 171347"/>
                <a:gd name="T9" fmla="*/ 12626170 h 161455"/>
                <a:gd name="T10" fmla="*/ 73552591 w 171347"/>
                <a:gd name="T11" fmla="*/ 7329701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59C94B2-E541-4930-9FB3-79A3D4E6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8675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B92CC5-AEC2-48ED-97AD-E0C7C5B68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8232" y="5677701"/>
              <a:ext cx="811307" cy="764469"/>
            </a:xfrm>
            <a:custGeom>
              <a:avLst/>
              <a:gdLst>
                <a:gd name="T0" fmla="*/ 12569404 w 171347"/>
                <a:gd name="T1" fmla="*/ 12626170 h 161455"/>
                <a:gd name="T2" fmla="*/ 73466615 w 171347"/>
                <a:gd name="T3" fmla="*/ 12540710 h 161455"/>
                <a:gd name="T4" fmla="*/ 73552591 w 171347"/>
                <a:gd name="T5" fmla="*/ 73297011 h 161455"/>
                <a:gd name="T6" fmla="*/ 12655271 w 171347"/>
                <a:gd name="T7" fmla="*/ 73382992 h 161455"/>
                <a:gd name="T8" fmla="*/ 12569404 w 171347"/>
                <a:gd name="T9" fmla="*/ 73297011 h 161455"/>
                <a:gd name="T10" fmla="*/ 12569404 w 171347"/>
                <a:gd name="T11" fmla="*/ 12626170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1064F83-C4BA-4C13-9889-ED19D688F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899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70F6A1E-D5CA-4486-87C7-E28AA51F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7353" y="6447341"/>
              <a:ext cx="1532463" cy="1528934"/>
            </a:xfrm>
            <a:custGeom>
              <a:avLst/>
              <a:gdLst>
                <a:gd name="T0" fmla="*/ 143437402 w 323656"/>
                <a:gd name="T1" fmla="*/ 121578788 h 322911"/>
                <a:gd name="T2" fmla="*/ 140758083 w 323656"/>
                <a:gd name="T3" fmla="*/ 121578788 h 322911"/>
                <a:gd name="T4" fmla="*/ 118462592 w 323656"/>
                <a:gd name="T5" fmla="*/ 112031822 h 322911"/>
                <a:gd name="T6" fmla="*/ 115927003 w 323656"/>
                <a:gd name="T7" fmla="*/ 109453977 h 322911"/>
                <a:gd name="T8" fmla="*/ 115927003 w 323656"/>
                <a:gd name="T9" fmla="*/ 54464432 h 322911"/>
                <a:gd name="T10" fmla="*/ 118701867 w 323656"/>
                <a:gd name="T11" fmla="*/ 51696048 h 322911"/>
                <a:gd name="T12" fmla="*/ 140662557 w 323656"/>
                <a:gd name="T13" fmla="*/ 42769835 h 322911"/>
                <a:gd name="T14" fmla="*/ 140949584 w 323656"/>
                <a:gd name="T15" fmla="*/ 42769835 h 322911"/>
                <a:gd name="T16" fmla="*/ 143820404 w 323656"/>
                <a:gd name="T17" fmla="*/ 42769835 h 322911"/>
                <a:gd name="T18" fmla="*/ 165254474 w 323656"/>
                <a:gd name="T19" fmla="*/ 21384659 h 322911"/>
                <a:gd name="T20" fmla="*/ 143820404 w 323656"/>
                <a:gd name="T21" fmla="*/ 0 h 322911"/>
                <a:gd name="T22" fmla="*/ 122385885 w 323656"/>
                <a:gd name="T23" fmla="*/ 21384659 h 322911"/>
                <a:gd name="T24" fmla="*/ 122385885 w 323656"/>
                <a:gd name="T25" fmla="*/ 24010255 h 322911"/>
                <a:gd name="T26" fmla="*/ 122385885 w 323656"/>
                <a:gd name="T27" fmla="*/ 24010255 h 322911"/>
                <a:gd name="T28" fmla="*/ 112817333 w 323656"/>
                <a:gd name="T29" fmla="*/ 46302182 h 322911"/>
                <a:gd name="T30" fmla="*/ 110233453 w 323656"/>
                <a:gd name="T31" fmla="*/ 48927242 h 322911"/>
                <a:gd name="T32" fmla="*/ 54877721 w 323656"/>
                <a:gd name="T33" fmla="*/ 49261503 h 322911"/>
                <a:gd name="T34" fmla="*/ 52006900 w 323656"/>
                <a:gd name="T35" fmla="*/ 46445373 h 322911"/>
                <a:gd name="T36" fmla="*/ 43060067 w 323656"/>
                <a:gd name="T37" fmla="*/ 24535482 h 322911"/>
                <a:gd name="T38" fmla="*/ 43060067 w 323656"/>
                <a:gd name="T39" fmla="*/ 24201221 h 322911"/>
                <a:gd name="T40" fmla="*/ 43060067 w 323656"/>
                <a:gd name="T41" fmla="*/ 21384659 h 322911"/>
                <a:gd name="T42" fmla="*/ 21625457 w 323656"/>
                <a:gd name="T43" fmla="*/ 0 h 322911"/>
                <a:gd name="T44" fmla="*/ 191501 w 323656"/>
                <a:gd name="T45" fmla="*/ 21385175 h 322911"/>
                <a:gd name="T46" fmla="*/ 21625457 w 323656"/>
                <a:gd name="T47" fmla="*/ 42769835 h 322911"/>
                <a:gd name="T48" fmla="*/ 21673772 w 323656"/>
                <a:gd name="T49" fmla="*/ 42769835 h 322911"/>
                <a:gd name="T50" fmla="*/ 24257135 w 323656"/>
                <a:gd name="T51" fmla="*/ 42769835 h 322911"/>
                <a:gd name="T52" fmla="*/ 24257135 w 323656"/>
                <a:gd name="T53" fmla="*/ 42769835 h 322911"/>
                <a:gd name="T54" fmla="*/ 46600377 w 323656"/>
                <a:gd name="T55" fmla="*/ 52316289 h 322911"/>
                <a:gd name="T56" fmla="*/ 49327471 w 323656"/>
                <a:gd name="T57" fmla="*/ 55085071 h 322911"/>
                <a:gd name="T58" fmla="*/ 49327471 w 323656"/>
                <a:gd name="T59" fmla="*/ 109692713 h 322911"/>
                <a:gd name="T60" fmla="*/ 46361125 w 323656"/>
                <a:gd name="T61" fmla="*/ 112699809 h 322911"/>
                <a:gd name="T62" fmla="*/ 24352661 w 323656"/>
                <a:gd name="T63" fmla="*/ 121626449 h 322911"/>
                <a:gd name="T64" fmla="*/ 24352661 w 323656"/>
                <a:gd name="T65" fmla="*/ 121626449 h 322911"/>
                <a:gd name="T66" fmla="*/ 21434496 w 323656"/>
                <a:gd name="T67" fmla="*/ 121626449 h 322911"/>
                <a:gd name="T68" fmla="*/ 0 w 323656"/>
                <a:gd name="T69" fmla="*/ 143011198 h 322911"/>
                <a:gd name="T70" fmla="*/ 21434496 w 323656"/>
                <a:gd name="T71" fmla="*/ 164395862 h 322911"/>
                <a:gd name="T72" fmla="*/ 42868585 w 323656"/>
                <a:gd name="T73" fmla="*/ 143011198 h 322911"/>
                <a:gd name="T74" fmla="*/ 42868585 w 323656"/>
                <a:gd name="T75" fmla="*/ 140433377 h 322911"/>
                <a:gd name="T76" fmla="*/ 42868585 w 323656"/>
                <a:gd name="T77" fmla="*/ 140433377 h 322911"/>
                <a:gd name="T78" fmla="*/ 52437563 w 323656"/>
                <a:gd name="T79" fmla="*/ 117855498 h 322911"/>
                <a:gd name="T80" fmla="*/ 55307958 w 323656"/>
                <a:gd name="T81" fmla="*/ 115038918 h 322911"/>
                <a:gd name="T82" fmla="*/ 110568657 w 323656"/>
                <a:gd name="T83" fmla="*/ 115038918 h 322911"/>
                <a:gd name="T84" fmla="*/ 113247574 w 323656"/>
                <a:gd name="T85" fmla="*/ 117712198 h 322911"/>
                <a:gd name="T86" fmla="*/ 122242698 w 323656"/>
                <a:gd name="T87" fmla="*/ 139622175 h 322911"/>
                <a:gd name="T88" fmla="*/ 122242698 w 323656"/>
                <a:gd name="T89" fmla="*/ 139955901 h 322911"/>
                <a:gd name="T90" fmla="*/ 122242698 w 323656"/>
                <a:gd name="T91" fmla="*/ 142772486 h 322911"/>
                <a:gd name="T92" fmla="*/ 143676678 w 323656"/>
                <a:gd name="T93" fmla="*/ 164157121 h 322911"/>
                <a:gd name="T94" fmla="*/ 165111169 w 323656"/>
                <a:gd name="T95" fmla="*/ 142772486 h 322911"/>
                <a:gd name="T96" fmla="*/ 143676678 w 323656"/>
                <a:gd name="T97" fmla="*/ 121387713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2A6AD32-125B-48F2-8C53-C5B49A611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200" y="4648200"/>
              <a:ext cx="5183333" cy="5171393"/>
            </a:xfrm>
            <a:custGeom>
              <a:avLst/>
              <a:gdLst>
                <a:gd name="T0" fmla="*/ 538436614 w 1094721"/>
                <a:gd name="T1" fmla="*/ 243149789 h 1092200"/>
                <a:gd name="T2" fmla="*/ 477674235 w 1094721"/>
                <a:gd name="T3" fmla="*/ 243149789 h 1092200"/>
                <a:gd name="T4" fmla="*/ 468105731 w 1094721"/>
                <a:gd name="T5" fmla="*/ 257899509 h 1092200"/>
                <a:gd name="T6" fmla="*/ 444709684 w 1094721"/>
                <a:gd name="T7" fmla="*/ 268305316 h 1092200"/>
                <a:gd name="T8" fmla="*/ 443992019 w 1094721"/>
                <a:gd name="T9" fmla="*/ 268305316 h 1092200"/>
                <a:gd name="T10" fmla="*/ 434949684 w 1094721"/>
                <a:gd name="T11" fmla="*/ 250739554 h 1092200"/>
                <a:gd name="T12" fmla="*/ 389413132 w 1094721"/>
                <a:gd name="T13" fmla="*/ 250750586 h 1092200"/>
                <a:gd name="T14" fmla="*/ 389424184 w 1094721"/>
                <a:gd name="T15" fmla="*/ 296181955 h 1092200"/>
                <a:gd name="T16" fmla="*/ 434949684 w 1094721"/>
                <a:gd name="T17" fmla="*/ 296181955 h 1092200"/>
                <a:gd name="T18" fmla="*/ 444039769 w 1094721"/>
                <a:gd name="T19" fmla="*/ 277900011 h 1092200"/>
                <a:gd name="T20" fmla="*/ 444948940 w 1094721"/>
                <a:gd name="T21" fmla="*/ 277900011 h 1092200"/>
                <a:gd name="T22" fmla="*/ 467770504 w 1094721"/>
                <a:gd name="T23" fmla="*/ 288210264 h 1092200"/>
                <a:gd name="T24" fmla="*/ 522709233 w 1094721"/>
                <a:gd name="T25" fmla="*/ 314417835 h 1092200"/>
                <a:gd name="T26" fmla="*/ 548977659 w 1094721"/>
                <a:gd name="T27" fmla="*/ 259605865 h 1092200"/>
                <a:gd name="T28" fmla="*/ 538484388 w 1094721"/>
                <a:gd name="T29" fmla="*/ 243197564 h 1092200"/>
                <a:gd name="T30" fmla="*/ 245104064 w 1094721"/>
                <a:gd name="T31" fmla="*/ 10638467 h 1092200"/>
                <a:gd name="T32" fmla="*/ 245325698 w 1094721"/>
                <a:gd name="T33" fmla="*/ 71393187 h 1092200"/>
                <a:gd name="T34" fmla="*/ 260701213 w 1094721"/>
                <a:gd name="T35" fmla="*/ 81188844 h 1092200"/>
                <a:gd name="T36" fmla="*/ 270748665 w 1094721"/>
                <a:gd name="T37" fmla="*/ 104244521 h 1092200"/>
                <a:gd name="T38" fmla="*/ 270748665 w 1094721"/>
                <a:gd name="T39" fmla="*/ 105342208 h 1092200"/>
                <a:gd name="T40" fmla="*/ 252759123 w 1094721"/>
                <a:gd name="T41" fmla="*/ 114363813 h 1092200"/>
                <a:gd name="T42" fmla="*/ 252770155 w 1094721"/>
                <a:gd name="T43" fmla="*/ 159795296 h 1092200"/>
                <a:gd name="T44" fmla="*/ 298306820 w 1094721"/>
                <a:gd name="T45" fmla="*/ 159784244 h 1092200"/>
                <a:gd name="T46" fmla="*/ 298306820 w 1094721"/>
                <a:gd name="T47" fmla="*/ 114363813 h 1092200"/>
                <a:gd name="T48" fmla="*/ 280364939 w 1094721"/>
                <a:gd name="T49" fmla="*/ 105342208 h 1092200"/>
                <a:gd name="T50" fmla="*/ 280364939 w 1094721"/>
                <a:gd name="T51" fmla="*/ 104053560 h 1092200"/>
                <a:gd name="T52" fmla="*/ 292087096 w 1094721"/>
                <a:gd name="T53" fmla="*/ 80568608 h 1092200"/>
                <a:gd name="T54" fmla="*/ 294622704 w 1094721"/>
                <a:gd name="T55" fmla="*/ 79279443 h 1092200"/>
                <a:gd name="T56" fmla="*/ 305914104 w 1094721"/>
                <a:gd name="T57" fmla="*/ 71260512 h 1092200"/>
                <a:gd name="T58" fmla="*/ 301882768 w 1094721"/>
                <a:gd name="T59" fmla="*/ 10638467 h 1092200"/>
                <a:gd name="T60" fmla="*/ 245151839 w 1094721"/>
                <a:gd name="T61" fmla="*/ 10638467 h 1092200"/>
                <a:gd name="T62" fmla="*/ 290221004 w 1094721"/>
                <a:gd name="T63" fmla="*/ 465827680 h 1092200"/>
                <a:gd name="T64" fmla="*/ 280221753 w 1094721"/>
                <a:gd name="T65" fmla="*/ 442676994 h 1092200"/>
                <a:gd name="T66" fmla="*/ 280221753 w 1094721"/>
                <a:gd name="T67" fmla="*/ 441626541 h 1092200"/>
                <a:gd name="T68" fmla="*/ 298259045 w 1094721"/>
                <a:gd name="T69" fmla="*/ 432604936 h 1092200"/>
                <a:gd name="T70" fmla="*/ 298315319 w 1094721"/>
                <a:gd name="T71" fmla="*/ 387106171 h 1092200"/>
                <a:gd name="T72" fmla="*/ 252711349 w 1094721"/>
                <a:gd name="T73" fmla="*/ 387049902 h 1092200"/>
                <a:gd name="T74" fmla="*/ 252654564 w 1094721"/>
                <a:gd name="T75" fmla="*/ 432548686 h 1092200"/>
                <a:gd name="T76" fmla="*/ 252711349 w 1094721"/>
                <a:gd name="T77" fmla="*/ 432604936 h 1092200"/>
                <a:gd name="T78" fmla="*/ 270604939 w 1094721"/>
                <a:gd name="T79" fmla="*/ 441626541 h 1092200"/>
                <a:gd name="T80" fmla="*/ 270604939 w 1094721"/>
                <a:gd name="T81" fmla="*/ 442915729 h 1092200"/>
                <a:gd name="T82" fmla="*/ 258931073 w 1094721"/>
                <a:gd name="T83" fmla="*/ 466352906 h 1092200"/>
                <a:gd name="T84" fmla="*/ 256347178 w 1094721"/>
                <a:gd name="T85" fmla="*/ 467641555 h 1092200"/>
                <a:gd name="T86" fmla="*/ 245104064 w 1094721"/>
                <a:gd name="T87" fmla="*/ 475899737 h 1092200"/>
                <a:gd name="T88" fmla="*/ 244970849 w 1094721"/>
                <a:gd name="T89" fmla="*/ 536654457 h 1092200"/>
                <a:gd name="T90" fmla="*/ 305865927 w 1094721"/>
                <a:gd name="T91" fmla="*/ 536787577 h 1092200"/>
                <a:gd name="T92" fmla="*/ 305999568 w 1094721"/>
                <a:gd name="T93" fmla="*/ 476032431 h 1092200"/>
                <a:gd name="T94" fmla="*/ 305865927 w 1094721"/>
                <a:gd name="T95" fmla="*/ 475899737 h 1092200"/>
                <a:gd name="T96" fmla="*/ 290221004 w 1094721"/>
                <a:gd name="T97" fmla="*/ 465827680 h 1092200"/>
                <a:gd name="T98" fmla="*/ 115494541 w 1094721"/>
                <a:gd name="T99" fmla="*/ 250691779 h 1092200"/>
                <a:gd name="T100" fmla="*/ 106404011 w 1094721"/>
                <a:gd name="T101" fmla="*/ 269021617 h 1092200"/>
                <a:gd name="T102" fmla="*/ 105542501 w 1094721"/>
                <a:gd name="T103" fmla="*/ 269021617 h 1092200"/>
                <a:gd name="T104" fmla="*/ 82720961 w 1094721"/>
                <a:gd name="T105" fmla="*/ 258710710 h 1092200"/>
                <a:gd name="T106" fmla="*/ 27899324 w 1094721"/>
                <a:gd name="T107" fmla="*/ 233525477 h 1092200"/>
                <a:gd name="T108" fmla="*/ 2656285 w 1094721"/>
                <a:gd name="T109" fmla="*/ 288220780 h 1092200"/>
                <a:gd name="T110" fmla="*/ 57477808 w 1094721"/>
                <a:gd name="T111" fmla="*/ 313406032 h 1092200"/>
                <a:gd name="T112" fmla="*/ 82433930 w 1094721"/>
                <a:gd name="T113" fmla="*/ 288974226 h 1092200"/>
                <a:gd name="T114" fmla="*/ 105781776 w 1094721"/>
                <a:gd name="T115" fmla="*/ 278567908 h 1092200"/>
                <a:gd name="T116" fmla="*/ 106499446 w 1094721"/>
                <a:gd name="T117" fmla="*/ 278567908 h 1092200"/>
                <a:gd name="T118" fmla="*/ 115494541 w 1094721"/>
                <a:gd name="T119" fmla="*/ 296134295 h 1092200"/>
                <a:gd name="T120" fmla="*/ 161030558 w 1094721"/>
                <a:gd name="T121" fmla="*/ 296123154 h 1092200"/>
                <a:gd name="T122" fmla="*/ 161019506 w 1094721"/>
                <a:gd name="T123" fmla="*/ 250691779 h 1092200"/>
                <a:gd name="T124" fmla="*/ 115494541 w 1094721"/>
                <a:gd name="T125" fmla="*/ 250691779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2819400"/>
            <a:ext cx="11506200" cy="2806787"/>
          </a:xfrm>
          <a:prstGeom prst="rect">
            <a:avLst/>
          </a:prstGeom>
        </p:spPr>
        <p:txBody>
          <a:bodyPr/>
          <a:lstStyle>
            <a:lvl1pPr algn="l">
              <a:defRPr sz="4600"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715000"/>
            <a:ext cx="11506200" cy="16764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3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71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2">
            <a:extLst>
              <a:ext uri="{FF2B5EF4-FFF2-40B4-BE49-F238E27FC236}">
                <a16:creationId xmlns:a16="http://schemas.microsoft.com/office/drawing/2014/main" id="{713510E5-4274-4610-970D-6227D16550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2ED954B7-D2F8-4C02-A15A-29705C6C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2D87CC6-37DE-4DD6-A5F6-C97F7730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C33F636-A5F3-419A-939F-0C3EE993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6A571E0-FD43-4641-A9AC-F3CBEEC5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EB3E3AE-D12F-4EEE-AAFC-827239CC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930C2C-3D1D-4BA5-B4B2-D713EF1D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8A2D3E4-1858-4750-9547-0659D582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E12AABC-BFFD-4FAF-8EE5-1B40F877F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F09AF1D-E0E1-43AD-B9B8-C068E952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3023A77-D526-4D9D-9739-E2BC697B4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39DF6AF-B755-422A-88F3-3504B41B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D8D871C-3765-42DD-B562-F9CE5B91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1980AFC-C684-4B75-B327-B2FA1104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FF42A6FA-75CC-48DA-85B7-C6B93FAC533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981200"/>
            <a:ext cx="1295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buClr>
                <a:srgbClr val="1086B9"/>
              </a:buClr>
              <a:defRPr/>
            </a:lvl1pPr>
            <a:lvl2pPr>
              <a:buClr>
                <a:schemeClr val="bg1">
                  <a:lumMod val="65000"/>
                </a:schemeClr>
              </a:buCl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30447-6AF9-48CA-A40C-DF6F5C9B8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92004-ABE0-4C5A-85FB-8AAB8E12B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5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FF42A6FA-75CC-48DA-85B7-C6B93FAC533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981200"/>
            <a:ext cx="1295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buClr>
                <a:srgbClr val="1086B9"/>
              </a:buClr>
              <a:defRPr/>
            </a:lvl1pPr>
            <a:lvl2pPr>
              <a:buClr>
                <a:schemeClr val="bg1">
                  <a:lumMod val="65000"/>
                </a:schemeClr>
              </a:buClr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30447-6AF9-48CA-A40C-DF6F5C9B8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92004-ABE0-4C5A-85FB-8AAB8E12B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D31434FA-D1E3-42B8-B1C2-DA22F11373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4C74A3D-AFEF-4AA6-AAB8-0CDC3F429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1DFB4F1-9B34-4CC2-A439-D03CE6E3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AD22AA-1359-4EC3-BF31-2C930E28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C3542EB-90BA-48DB-8ED9-A70D2166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FCE52E-C168-4E0A-AEC4-98765394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CDD94D3-6D66-4C3F-8078-E6FD36BE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5A4698E-C591-4A9A-B8EF-6DBCCE52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3A5650-4950-440E-B7B1-3A28C359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60E0A17-8C08-4C12-8686-9915680B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DC9A32C-9A88-477E-952D-46394E34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F892D69-ACF5-4E9E-AE7D-2160609EE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A84914D-28B7-49E0-AA3F-DC88E56B7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413C76F-1C92-49C4-B515-B8876D2E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E402E105-9DC2-47C8-B56D-318534A6E3F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8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5899347-D74F-424C-94B6-DA3D61408A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51BE4BB-DF2E-42AA-BCEC-A93DB4507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50FBEC0D-572D-46D0-A11B-8D67339109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BAA051A-32AB-43A2-8ABB-FEC904F1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D70E9FE-82F9-4F39-B753-9FFBC418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EE7706B-0A2C-4B2B-AF36-26A5F96C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234C2BB-FF62-470E-9CEB-825308B5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8DFC586-700A-48C3-BE8C-6CABF9CC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97EC3EE-21C1-496D-B483-AE9E3860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38AFC0-5E68-4375-89BE-817970B7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7E9F29-E60E-4BFD-A109-7C4EFCA4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BBD2429-B129-4824-B7AC-0113351D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91AECBE-4428-4834-B3A8-E19922EE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96EAB18-8395-4F32-AE72-C48D1A6D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8D90261-9B61-456D-81DF-898B7557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D131BB6-CA0F-48F6-B6C9-44215E4B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0BED1733-85A0-4D74-8299-F503D30F411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8200" y="7543800"/>
            <a:ext cx="12954000" cy="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0A63C1A-95F3-412B-BE4C-2F0E61830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5AFBDAB-89E5-4788-8481-322754961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3CC84A7-D14D-48A7-8598-E8413FA92A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6925" y="4495800"/>
            <a:ext cx="5183188" cy="5172075"/>
            <a:chOff x="10363200" y="4648200"/>
            <a:chExt cx="5183333" cy="517139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E5DD7E-5112-4135-9F98-3E1DAADC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384" y="5677701"/>
              <a:ext cx="811307" cy="764469"/>
            </a:xfrm>
            <a:custGeom>
              <a:avLst/>
              <a:gdLst>
                <a:gd name="T0" fmla="*/ 73552591 w 171347"/>
                <a:gd name="T1" fmla="*/ 73297011 h 161455"/>
                <a:gd name="T2" fmla="*/ 12655271 w 171347"/>
                <a:gd name="T3" fmla="*/ 73382992 h 161455"/>
                <a:gd name="T4" fmla="*/ 12569404 w 171347"/>
                <a:gd name="T5" fmla="*/ 12626170 h 161455"/>
                <a:gd name="T6" fmla="*/ 73466615 w 171347"/>
                <a:gd name="T7" fmla="*/ 12540710 h 161455"/>
                <a:gd name="T8" fmla="*/ 73552591 w 171347"/>
                <a:gd name="T9" fmla="*/ 12626170 h 161455"/>
                <a:gd name="T10" fmla="*/ 73552591 w 171347"/>
                <a:gd name="T11" fmla="*/ 7329701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44CACE-1447-4243-8C7B-C4BB1BD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8675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2F8764-8834-4A76-A840-1D4FFD53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8232" y="5677701"/>
              <a:ext cx="811307" cy="764469"/>
            </a:xfrm>
            <a:custGeom>
              <a:avLst/>
              <a:gdLst>
                <a:gd name="T0" fmla="*/ 12569404 w 171347"/>
                <a:gd name="T1" fmla="*/ 12626170 h 161455"/>
                <a:gd name="T2" fmla="*/ 73466615 w 171347"/>
                <a:gd name="T3" fmla="*/ 12540710 h 161455"/>
                <a:gd name="T4" fmla="*/ 73552591 w 171347"/>
                <a:gd name="T5" fmla="*/ 73297011 h 161455"/>
                <a:gd name="T6" fmla="*/ 12655271 w 171347"/>
                <a:gd name="T7" fmla="*/ 73382992 h 161455"/>
                <a:gd name="T8" fmla="*/ 12569404 w 171347"/>
                <a:gd name="T9" fmla="*/ 73297011 h 161455"/>
                <a:gd name="T10" fmla="*/ 12569404 w 171347"/>
                <a:gd name="T11" fmla="*/ 12626170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82B5BD5-1019-41D2-A22C-3708A19B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899" y="7961205"/>
              <a:ext cx="811307" cy="809436"/>
            </a:xfrm>
            <a:custGeom>
              <a:avLst/>
              <a:gdLst>
                <a:gd name="T0" fmla="*/ 12521629 w 171347"/>
                <a:gd name="T1" fmla="*/ 12673595 h 170953"/>
                <a:gd name="T2" fmla="*/ 73418840 w 171347"/>
                <a:gd name="T3" fmla="*/ 12492605 h 170953"/>
                <a:gd name="T4" fmla="*/ 73599830 w 171347"/>
                <a:gd name="T5" fmla="*/ 73248051 h 170953"/>
                <a:gd name="T6" fmla="*/ 12703046 w 171347"/>
                <a:gd name="T7" fmla="*/ 73428501 h 170953"/>
                <a:gd name="T8" fmla="*/ 12521629 w 171347"/>
                <a:gd name="T9" fmla="*/ 73248051 h 170953"/>
                <a:gd name="T10" fmla="*/ 12521629 w 171347"/>
                <a:gd name="T11" fmla="*/ 12673595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356AD32-9394-483E-AB1B-66F7E505F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7353" y="6447341"/>
              <a:ext cx="1532463" cy="1528934"/>
            </a:xfrm>
            <a:custGeom>
              <a:avLst/>
              <a:gdLst>
                <a:gd name="T0" fmla="*/ 143437402 w 323656"/>
                <a:gd name="T1" fmla="*/ 121578788 h 322911"/>
                <a:gd name="T2" fmla="*/ 140758083 w 323656"/>
                <a:gd name="T3" fmla="*/ 121578788 h 322911"/>
                <a:gd name="T4" fmla="*/ 118462592 w 323656"/>
                <a:gd name="T5" fmla="*/ 112031822 h 322911"/>
                <a:gd name="T6" fmla="*/ 115927003 w 323656"/>
                <a:gd name="T7" fmla="*/ 109453977 h 322911"/>
                <a:gd name="T8" fmla="*/ 115927003 w 323656"/>
                <a:gd name="T9" fmla="*/ 54464432 h 322911"/>
                <a:gd name="T10" fmla="*/ 118701867 w 323656"/>
                <a:gd name="T11" fmla="*/ 51696048 h 322911"/>
                <a:gd name="T12" fmla="*/ 140662557 w 323656"/>
                <a:gd name="T13" fmla="*/ 42769835 h 322911"/>
                <a:gd name="T14" fmla="*/ 140949584 w 323656"/>
                <a:gd name="T15" fmla="*/ 42769835 h 322911"/>
                <a:gd name="T16" fmla="*/ 143820404 w 323656"/>
                <a:gd name="T17" fmla="*/ 42769835 h 322911"/>
                <a:gd name="T18" fmla="*/ 165254474 w 323656"/>
                <a:gd name="T19" fmla="*/ 21384659 h 322911"/>
                <a:gd name="T20" fmla="*/ 143820404 w 323656"/>
                <a:gd name="T21" fmla="*/ 0 h 322911"/>
                <a:gd name="T22" fmla="*/ 122385885 w 323656"/>
                <a:gd name="T23" fmla="*/ 21384659 h 322911"/>
                <a:gd name="T24" fmla="*/ 122385885 w 323656"/>
                <a:gd name="T25" fmla="*/ 24010255 h 322911"/>
                <a:gd name="T26" fmla="*/ 122385885 w 323656"/>
                <a:gd name="T27" fmla="*/ 24010255 h 322911"/>
                <a:gd name="T28" fmla="*/ 112817333 w 323656"/>
                <a:gd name="T29" fmla="*/ 46302182 h 322911"/>
                <a:gd name="T30" fmla="*/ 110233453 w 323656"/>
                <a:gd name="T31" fmla="*/ 48927242 h 322911"/>
                <a:gd name="T32" fmla="*/ 54877721 w 323656"/>
                <a:gd name="T33" fmla="*/ 49261503 h 322911"/>
                <a:gd name="T34" fmla="*/ 52006900 w 323656"/>
                <a:gd name="T35" fmla="*/ 46445373 h 322911"/>
                <a:gd name="T36" fmla="*/ 43060067 w 323656"/>
                <a:gd name="T37" fmla="*/ 24535482 h 322911"/>
                <a:gd name="T38" fmla="*/ 43060067 w 323656"/>
                <a:gd name="T39" fmla="*/ 24201221 h 322911"/>
                <a:gd name="T40" fmla="*/ 43060067 w 323656"/>
                <a:gd name="T41" fmla="*/ 21384659 h 322911"/>
                <a:gd name="T42" fmla="*/ 21625457 w 323656"/>
                <a:gd name="T43" fmla="*/ 0 h 322911"/>
                <a:gd name="T44" fmla="*/ 191501 w 323656"/>
                <a:gd name="T45" fmla="*/ 21385175 h 322911"/>
                <a:gd name="T46" fmla="*/ 21625457 w 323656"/>
                <a:gd name="T47" fmla="*/ 42769835 h 322911"/>
                <a:gd name="T48" fmla="*/ 21673772 w 323656"/>
                <a:gd name="T49" fmla="*/ 42769835 h 322911"/>
                <a:gd name="T50" fmla="*/ 24257135 w 323656"/>
                <a:gd name="T51" fmla="*/ 42769835 h 322911"/>
                <a:gd name="T52" fmla="*/ 24257135 w 323656"/>
                <a:gd name="T53" fmla="*/ 42769835 h 322911"/>
                <a:gd name="T54" fmla="*/ 46600377 w 323656"/>
                <a:gd name="T55" fmla="*/ 52316289 h 322911"/>
                <a:gd name="T56" fmla="*/ 49327471 w 323656"/>
                <a:gd name="T57" fmla="*/ 55085071 h 322911"/>
                <a:gd name="T58" fmla="*/ 49327471 w 323656"/>
                <a:gd name="T59" fmla="*/ 109692713 h 322911"/>
                <a:gd name="T60" fmla="*/ 46361125 w 323656"/>
                <a:gd name="T61" fmla="*/ 112699809 h 322911"/>
                <a:gd name="T62" fmla="*/ 24352661 w 323656"/>
                <a:gd name="T63" fmla="*/ 121626449 h 322911"/>
                <a:gd name="T64" fmla="*/ 24352661 w 323656"/>
                <a:gd name="T65" fmla="*/ 121626449 h 322911"/>
                <a:gd name="T66" fmla="*/ 21434496 w 323656"/>
                <a:gd name="T67" fmla="*/ 121626449 h 322911"/>
                <a:gd name="T68" fmla="*/ 0 w 323656"/>
                <a:gd name="T69" fmla="*/ 143011198 h 322911"/>
                <a:gd name="T70" fmla="*/ 21434496 w 323656"/>
                <a:gd name="T71" fmla="*/ 164395862 h 322911"/>
                <a:gd name="T72" fmla="*/ 42868585 w 323656"/>
                <a:gd name="T73" fmla="*/ 143011198 h 322911"/>
                <a:gd name="T74" fmla="*/ 42868585 w 323656"/>
                <a:gd name="T75" fmla="*/ 140433377 h 322911"/>
                <a:gd name="T76" fmla="*/ 42868585 w 323656"/>
                <a:gd name="T77" fmla="*/ 140433377 h 322911"/>
                <a:gd name="T78" fmla="*/ 52437563 w 323656"/>
                <a:gd name="T79" fmla="*/ 117855498 h 322911"/>
                <a:gd name="T80" fmla="*/ 55307958 w 323656"/>
                <a:gd name="T81" fmla="*/ 115038918 h 322911"/>
                <a:gd name="T82" fmla="*/ 110568657 w 323656"/>
                <a:gd name="T83" fmla="*/ 115038918 h 322911"/>
                <a:gd name="T84" fmla="*/ 113247574 w 323656"/>
                <a:gd name="T85" fmla="*/ 117712198 h 322911"/>
                <a:gd name="T86" fmla="*/ 122242698 w 323656"/>
                <a:gd name="T87" fmla="*/ 139622175 h 322911"/>
                <a:gd name="T88" fmla="*/ 122242698 w 323656"/>
                <a:gd name="T89" fmla="*/ 139955901 h 322911"/>
                <a:gd name="T90" fmla="*/ 122242698 w 323656"/>
                <a:gd name="T91" fmla="*/ 142772486 h 322911"/>
                <a:gd name="T92" fmla="*/ 143676678 w 323656"/>
                <a:gd name="T93" fmla="*/ 164157121 h 322911"/>
                <a:gd name="T94" fmla="*/ 165111169 w 323656"/>
                <a:gd name="T95" fmla="*/ 142772486 h 322911"/>
                <a:gd name="T96" fmla="*/ 143676678 w 323656"/>
                <a:gd name="T97" fmla="*/ 121387713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A22898-DEB5-4185-973B-810E76AF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200" y="4648200"/>
              <a:ext cx="5183333" cy="5171393"/>
            </a:xfrm>
            <a:custGeom>
              <a:avLst/>
              <a:gdLst>
                <a:gd name="T0" fmla="*/ 538436614 w 1094721"/>
                <a:gd name="T1" fmla="*/ 243149789 h 1092200"/>
                <a:gd name="T2" fmla="*/ 477674235 w 1094721"/>
                <a:gd name="T3" fmla="*/ 243149789 h 1092200"/>
                <a:gd name="T4" fmla="*/ 468105731 w 1094721"/>
                <a:gd name="T5" fmla="*/ 257899509 h 1092200"/>
                <a:gd name="T6" fmla="*/ 444709684 w 1094721"/>
                <a:gd name="T7" fmla="*/ 268305316 h 1092200"/>
                <a:gd name="T8" fmla="*/ 443992019 w 1094721"/>
                <a:gd name="T9" fmla="*/ 268305316 h 1092200"/>
                <a:gd name="T10" fmla="*/ 434949684 w 1094721"/>
                <a:gd name="T11" fmla="*/ 250739554 h 1092200"/>
                <a:gd name="T12" fmla="*/ 389413132 w 1094721"/>
                <a:gd name="T13" fmla="*/ 250750586 h 1092200"/>
                <a:gd name="T14" fmla="*/ 389424184 w 1094721"/>
                <a:gd name="T15" fmla="*/ 296181955 h 1092200"/>
                <a:gd name="T16" fmla="*/ 434949684 w 1094721"/>
                <a:gd name="T17" fmla="*/ 296181955 h 1092200"/>
                <a:gd name="T18" fmla="*/ 444039769 w 1094721"/>
                <a:gd name="T19" fmla="*/ 277900011 h 1092200"/>
                <a:gd name="T20" fmla="*/ 444948940 w 1094721"/>
                <a:gd name="T21" fmla="*/ 277900011 h 1092200"/>
                <a:gd name="T22" fmla="*/ 467770504 w 1094721"/>
                <a:gd name="T23" fmla="*/ 288210264 h 1092200"/>
                <a:gd name="T24" fmla="*/ 522709233 w 1094721"/>
                <a:gd name="T25" fmla="*/ 314417835 h 1092200"/>
                <a:gd name="T26" fmla="*/ 548977659 w 1094721"/>
                <a:gd name="T27" fmla="*/ 259605865 h 1092200"/>
                <a:gd name="T28" fmla="*/ 538484388 w 1094721"/>
                <a:gd name="T29" fmla="*/ 243197564 h 1092200"/>
                <a:gd name="T30" fmla="*/ 245104064 w 1094721"/>
                <a:gd name="T31" fmla="*/ 10638467 h 1092200"/>
                <a:gd name="T32" fmla="*/ 245325698 w 1094721"/>
                <a:gd name="T33" fmla="*/ 71393187 h 1092200"/>
                <a:gd name="T34" fmla="*/ 260701213 w 1094721"/>
                <a:gd name="T35" fmla="*/ 81188844 h 1092200"/>
                <a:gd name="T36" fmla="*/ 270748665 w 1094721"/>
                <a:gd name="T37" fmla="*/ 104244521 h 1092200"/>
                <a:gd name="T38" fmla="*/ 270748665 w 1094721"/>
                <a:gd name="T39" fmla="*/ 105342208 h 1092200"/>
                <a:gd name="T40" fmla="*/ 252759123 w 1094721"/>
                <a:gd name="T41" fmla="*/ 114363813 h 1092200"/>
                <a:gd name="T42" fmla="*/ 252770155 w 1094721"/>
                <a:gd name="T43" fmla="*/ 159795296 h 1092200"/>
                <a:gd name="T44" fmla="*/ 298306820 w 1094721"/>
                <a:gd name="T45" fmla="*/ 159784244 h 1092200"/>
                <a:gd name="T46" fmla="*/ 298306820 w 1094721"/>
                <a:gd name="T47" fmla="*/ 114363813 h 1092200"/>
                <a:gd name="T48" fmla="*/ 280364939 w 1094721"/>
                <a:gd name="T49" fmla="*/ 105342208 h 1092200"/>
                <a:gd name="T50" fmla="*/ 280364939 w 1094721"/>
                <a:gd name="T51" fmla="*/ 104053560 h 1092200"/>
                <a:gd name="T52" fmla="*/ 292087096 w 1094721"/>
                <a:gd name="T53" fmla="*/ 80568608 h 1092200"/>
                <a:gd name="T54" fmla="*/ 294622704 w 1094721"/>
                <a:gd name="T55" fmla="*/ 79279443 h 1092200"/>
                <a:gd name="T56" fmla="*/ 305914104 w 1094721"/>
                <a:gd name="T57" fmla="*/ 71260512 h 1092200"/>
                <a:gd name="T58" fmla="*/ 301882768 w 1094721"/>
                <a:gd name="T59" fmla="*/ 10638467 h 1092200"/>
                <a:gd name="T60" fmla="*/ 245151839 w 1094721"/>
                <a:gd name="T61" fmla="*/ 10638467 h 1092200"/>
                <a:gd name="T62" fmla="*/ 290221004 w 1094721"/>
                <a:gd name="T63" fmla="*/ 465827680 h 1092200"/>
                <a:gd name="T64" fmla="*/ 280221753 w 1094721"/>
                <a:gd name="T65" fmla="*/ 442676994 h 1092200"/>
                <a:gd name="T66" fmla="*/ 280221753 w 1094721"/>
                <a:gd name="T67" fmla="*/ 441626541 h 1092200"/>
                <a:gd name="T68" fmla="*/ 298259045 w 1094721"/>
                <a:gd name="T69" fmla="*/ 432604936 h 1092200"/>
                <a:gd name="T70" fmla="*/ 298315319 w 1094721"/>
                <a:gd name="T71" fmla="*/ 387106171 h 1092200"/>
                <a:gd name="T72" fmla="*/ 252711349 w 1094721"/>
                <a:gd name="T73" fmla="*/ 387049902 h 1092200"/>
                <a:gd name="T74" fmla="*/ 252654564 w 1094721"/>
                <a:gd name="T75" fmla="*/ 432548686 h 1092200"/>
                <a:gd name="T76" fmla="*/ 252711349 w 1094721"/>
                <a:gd name="T77" fmla="*/ 432604936 h 1092200"/>
                <a:gd name="T78" fmla="*/ 270604939 w 1094721"/>
                <a:gd name="T79" fmla="*/ 441626541 h 1092200"/>
                <a:gd name="T80" fmla="*/ 270604939 w 1094721"/>
                <a:gd name="T81" fmla="*/ 442915729 h 1092200"/>
                <a:gd name="T82" fmla="*/ 258931073 w 1094721"/>
                <a:gd name="T83" fmla="*/ 466352906 h 1092200"/>
                <a:gd name="T84" fmla="*/ 256347178 w 1094721"/>
                <a:gd name="T85" fmla="*/ 467641555 h 1092200"/>
                <a:gd name="T86" fmla="*/ 245104064 w 1094721"/>
                <a:gd name="T87" fmla="*/ 475899737 h 1092200"/>
                <a:gd name="T88" fmla="*/ 244970849 w 1094721"/>
                <a:gd name="T89" fmla="*/ 536654457 h 1092200"/>
                <a:gd name="T90" fmla="*/ 305865927 w 1094721"/>
                <a:gd name="T91" fmla="*/ 536787577 h 1092200"/>
                <a:gd name="T92" fmla="*/ 305999568 w 1094721"/>
                <a:gd name="T93" fmla="*/ 476032431 h 1092200"/>
                <a:gd name="T94" fmla="*/ 305865927 w 1094721"/>
                <a:gd name="T95" fmla="*/ 475899737 h 1092200"/>
                <a:gd name="T96" fmla="*/ 290221004 w 1094721"/>
                <a:gd name="T97" fmla="*/ 465827680 h 1092200"/>
                <a:gd name="T98" fmla="*/ 115494541 w 1094721"/>
                <a:gd name="T99" fmla="*/ 250691779 h 1092200"/>
                <a:gd name="T100" fmla="*/ 106404011 w 1094721"/>
                <a:gd name="T101" fmla="*/ 269021617 h 1092200"/>
                <a:gd name="T102" fmla="*/ 105542501 w 1094721"/>
                <a:gd name="T103" fmla="*/ 269021617 h 1092200"/>
                <a:gd name="T104" fmla="*/ 82720961 w 1094721"/>
                <a:gd name="T105" fmla="*/ 258710710 h 1092200"/>
                <a:gd name="T106" fmla="*/ 27899324 w 1094721"/>
                <a:gd name="T107" fmla="*/ 233525477 h 1092200"/>
                <a:gd name="T108" fmla="*/ 2656285 w 1094721"/>
                <a:gd name="T109" fmla="*/ 288220780 h 1092200"/>
                <a:gd name="T110" fmla="*/ 57477808 w 1094721"/>
                <a:gd name="T111" fmla="*/ 313406032 h 1092200"/>
                <a:gd name="T112" fmla="*/ 82433930 w 1094721"/>
                <a:gd name="T113" fmla="*/ 288974226 h 1092200"/>
                <a:gd name="T114" fmla="*/ 105781776 w 1094721"/>
                <a:gd name="T115" fmla="*/ 278567908 h 1092200"/>
                <a:gd name="T116" fmla="*/ 106499446 w 1094721"/>
                <a:gd name="T117" fmla="*/ 278567908 h 1092200"/>
                <a:gd name="T118" fmla="*/ 115494541 w 1094721"/>
                <a:gd name="T119" fmla="*/ 296134295 h 1092200"/>
                <a:gd name="T120" fmla="*/ 161030558 w 1094721"/>
                <a:gd name="T121" fmla="*/ 296123154 h 1092200"/>
                <a:gd name="T122" fmla="*/ 161019506 w 1094721"/>
                <a:gd name="T123" fmla="*/ 250691779 h 1092200"/>
                <a:gd name="T124" fmla="*/ 115494541 w 1094721"/>
                <a:gd name="T125" fmla="*/ 250691779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8BA8D4-F0A4-423E-BC5B-5A038FBBB6C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895600" y="1214438"/>
            <a:ext cx="0" cy="5867400"/>
          </a:xfrm>
          <a:prstGeom prst="line">
            <a:avLst/>
          </a:prstGeom>
          <a:noFill/>
          <a:ln w="19050" algn="ctr">
            <a:solidFill>
              <a:srgbClr val="169D95">
                <a:alpha val="43921"/>
              </a:srgb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aphic 2">
            <a:extLst>
              <a:ext uri="{FF2B5EF4-FFF2-40B4-BE49-F238E27FC236}">
                <a16:creationId xmlns:a16="http://schemas.microsoft.com/office/drawing/2014/main" id="{F135B460-DD35-41A4-90B1-4D14E14CE25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8200" y="7678738"/>
            <a:ext cx="1571625" cy="322262"/>
            <a:chOff x="914400" y="914400"/>
            <a:chExt cx="5321300" cy="10922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C740D05-D563-41AD-AE71-51312EFF9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46" y="1045084"/>
              <a:ext cx="694910" cy="769289"/>
            </a:xfrm>
            <a:custGeom>
              <a:avLst/>
              <a:gdLst>
                <a:gd name="T0" fmla="*/ 296922 w 694910"/>
                <a:gd name="T1" fmla="*/ 735103 h 769288"/>
                <a:gd name="T2" fmla="*/ 4298 w 694910"/>
                <a:gd name="T3" fmla="*/ 61639 h 769288"/>
                <a:gd name="T4" fmla="*/ 15 w 694910"/>
                <a:gd name="T5" fmla="*/ 42644 h 769288"/>
                <a:gd name="T6" fmla="*/ 43327 w 694910"/>
                <a:gd name="T7" fmla="*/ 475 h 769288"/>
                <a:gd name="T8" fmla="*/ 87783 w 694910"/>
                <a:gd name="T9" fmla="*/ 32956 h 769288"/>
                <a:gd name="T10" fmla="*/ 349945 w 694910"/>
                <a:gd name="T11" fmla="*/ 659788 h 769288"/>
                <a:gd name="T12" fmla="*/ 613249 w 694910"/>
                <a:gd name="T13" fmla="*/ 30297 h 769288"/>
                <a:gd name="T14" fmla="*/ 655515 w 694910"/>
                <a:gd name="T15" fmla="*/ 0 h 769288"/>
                <a:gd name="T16" fmla="*/ 697781 w 694910"/>
                <a:gd name="T17" fmla="*/ 41124 h 769288"/>
                <a:gd name="T18" fmla="*/ 694544 w 694910"/>
                <a:gd name="T19" fmla="*/ 58409 h 769288"/>
                <a:gd name="T20" fmla="*/ 400873 w 694910"/>
                <a:gd name="T21" fmla="*/ 735103 h 769288"/>
                <a:gd name="T22" fmla="*/ 351087 w 694910"/>
                <a:gd name="T23" fmla="*/ 770813 h 769288"/>
                <a:gd name="T24" fmla="*/ 346708 w 694910"/>
                <a:gd name="T25" fmla="*/ 770813 h 769288"/>
                <a:gd name="T26" fmla="*/ 296922 w 694910"/>
                <a:gd name="T27" fmla="*/ 735103 h 769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4910" h="769288">
                  <a:moveTo>
                    <a:pt x="296922" y="735099"/>
                  </a:moveTo>
                  <a:lnTo>
                    <a:pt x="4298" y="61639"/>
                  </a:lnTo>
                  <a:cubicBezTo>
                    <a:pt x="1308" y="55761"/>
                    <a:pt x="-164" y="49232"/>
                    <a:pt x="15" y="42644"/>
                  </a:cubicBezTo>
                  <a:cubicBezTo>
                    <a:pt x="970" y="19357"/>
                    <a:pt x="19970" y="859"/>
                    <a:pt x="43327" y="475"/>
                  </a:cubicBezTo>
                  <a:cubicBezTo>
                    <a:pt x="63560" y="774"/>
                    <a:pt x="81391" y="13802"/>
                    <a:pt x="87783" y="32956"/>
                  </a:cubicBezTo>
                  <a:lnTo>
                    <a:pt x="349945" y="659784"/>
                  </a:lnTo>
                  <a:lnTo>
                    <a:pt x="613249" y="30297"/>
                  </a:lnTo>
                  <a:cubicBezTo>
                    <a:pt x="620644" y="13182"/>
                    <a:pt x="636898" y="1532"/>
                    <a:pt x="655515" y="0"/>
                  </a:cubicBezTo>
                  <a:cubicBezTo>
                    <a:pt x="678496" y="-108"/>
                    <a:pt x="697313" y="18201"/>
                    <a:pt x="697781" y="41124"/>
                  </a:cubicBezTo>
                  <a:cubicBezTo>
                    <a:pt x="697866" y="47043"/>
                    <a:pt x="696766" y="52920"/>
                    <a:pt x="694544" y="58409"/>
                  </a:cubicBezTo>
                  <a:lnTo>
                    <a:pt x="400873" y="735099"/>
                  </a:lnTo>
                  <a:cubicBezTo>
                    <a:pt x="391354" y="756753"/>
                    <a:pt x="375933" y="770809"/>
                    <a:pt x="351087" y="770809"/>
                  </a:cubicBezTo>
                  <a:lnTo>
                    <a:pt x="346708" y="770809"/>
                  </a:lnTo>
                  <a:cubicBezTo>
                    <a:pt x="324025" y="771196"/>
                    <a:pt x="303780" y="756674"/>
                    <a:pt x="296922" y="73509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D75793C-5369-4EAB-940B-7C8582957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971" y="1045654"/>
              <a:ext cx="85674" cy="759791"/>
            </a:xfrm>
            <a:custGeom>
              <a:avLst/>
              <a:gdLst>
                <a:gd name="T0" fmla="*/ 0 w 85673"/>
                <a:gd name="T1" fmla="*/ 42738 h 759791"/>
                <a:gd name="T2" fmla="*/ 42841 w 85673"/>
                <a:gd name="T3" fmla="*/ 0 h 759791"/>
                <a:gd name="T4" fmla="*/ 85678 w 85673"/>
                <a:gd name="T5" fmla="*/ 42738 h 759791"/>
                <a:gd name="T6" fmla="*/ 85678 w 85673"/>
                <a:gd name="T7" fmla="*/ 723701 h 759791"/>
                <a:gd name="T8" fmla="*/ 42841 w 85673"/>
                <a:gd name="T9" fmla="*/ 766440 h 759791"/>
                <a:gd name="T10" fmla="*/ 0 w 85673"/>
                <a:gd name="T11" fmla="*/ 723701 h 759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673" h="759791">
                  <a:moveTo>
                    <a:pt x="0" y="42738"/>
                  </a:moveTo>
                  <a:cubicBezTo>
                    <a:pt x="0" y="19135"/>
                    <a:pt x="19179" y="0"/>
                    <a:pt x="42837" y="0"/>
                  </a:cubicBezTo>
                  <a:cubicBezTo>
                    <a:pt x="66495" y="0"/>
                    <a:pt x="85674" y="19135"/>
                    <a:pt x="85674" y="42738"/>
                  </a:cubicBezTo>
                  <a:lnTo>
                    <a:pt x="85674" y="723701"/>
                  </a:lnTo>
                  <a:cubicBezTo>
                    <a:pt x="85674" y="747305"/>
                    <a:pt x="66495" y="766440"/>
                    <a:pt x="42837" y="766440"/>
                  </a:cubicBezTo>
                  <a:cubicBezTo>
                    <a:pt x="19179" y="766440"/>
                    <a:pt x="0" y="747305"/>
                    <a:pt x="0" y="723701"/>
                  </a:cubicBezTo>
                  <a:lnTo>
                    <a:pt x="0" y="42738"/>
                  </a:ln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FEE7F5B-38BE-4275-9C1C-2869A2B0E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64" y="1039576"/>
              <a:ext cx="561640" cy="769289"/>
            </a:xfrm>
            <a:custGeom>
              <a:avLst/>
              <a:gdLst>
                <a:gd name="T0" fmla="*/ 16293 w 561639"/>
                <a:gd name="T1" fmla="*/ 676883 h 769288"/>
                <a:gd name="T2" fmla="*/ 15 w 561639"/>
                <a:gd name="T3" fmla="*/ 644402 h 769288"/>
                <a:gd name="T4" fmla="*/ 40750 w 561639"/>
                <a:gd name="T5" fmla="*/ 602240 h 769288"/>
                <a:gd name="T6" fmla="*/ 41234 w 561639"/>
                <a:gd name="T7" fmla="*/ 602234 h 769288"/>
                <a:gd name="T8" fmla="*/ 67222 w 561639"/>
                <a:gd name="T9" fmla="*/ 611731 h 769288"/>
                <a:gd name="T10" fmla="*/ 306732 w 561639"/>
                <a:gd name="T11" fmla="*/ 701956 h 769288"/>
                <a:gd name="T12" fmla="*/ 475795 w 561639"/>
                <a:gd name="T13" fmla="*/ 573267 h 769288"/>
                <a:gd name="T14" fmla="*/ 475795 w 561639"/>
                <a:gd name="T15" fmla="*/ 570892 h 769288"/>
                <a:gd name="T16" fmla="*/ 278551 w 561639"/>
                <a:gd name="T17" fmla="*/ 427102 h 769288"/>
                <a:gd name="T18" fmla="*/ 24004 w 561639"/>
                <a:gd name="T19" fmla="*/ 208658 h 769288"/>
                <a:gd name="T20" fmla="*/ 24004 w 561639"/>
                <a:gd name="T21" fmla="*/ 206473 h 769288"/>
                <a:gd name="T22" fmla="*/ 273124 w 561639"/>
                <a:gd name="T23" fmla="*/ 0 h 769288"/>
                <a:gd name="T24" fmla="*/ 514824 w 561639"/>
                <a:gd name="T25" fmla="*/ 74650 h 769288"/>
                <a:gd name="T26" fmla="*/ 533196 w 561639"/>
                <a:gd name="T27" fmla="*/ 109220 h 769288"/>
                <a:gd name="T28" fmla="*/ 492263 w 561639"/>
                <a:gd name="T29" fmla="*/ 150249 h 769288"/>
                <a:gd name="T30" fmla="*/ 492073 w 561639"/>
                <a:gd name="T31" fmla="*/ 150249 h 769288"/>
                <a:gd name="T32" fmla="*/ 467132 w 561639"/>
                <a:gd name="T33" fmla="*/ 142746 h 769288"/>
                <a:gd name="T34" fmla="*/ 271030 w 561639"/>
                <a:gd name="T35" fmla="*/ 76264 h 769288"/>
                <a:gd name="T36" fmla="*/ 109202 w 561639"/>
                <a:gd name="T37" fmla="*/ 198496 h 769288"/>
                <a:gd name="T38" fmla="*/ 109202 w 561639"/>
                <a:gd name="T39" fmla="*/ 200585 h 769288"/>
                <a:gd name="T40" fmla="*/ 315013 w 561639"/>
                <a:gd name="T41" fmla="*/ 347605 h 769288"/>
                <a:gd name="T42" fmla="*/ 562516 w 561639"/>
                <a:gd name="T43" fmla="*/ 561680 h 769288"/>
                <a:gd name="T44" fmla="*/ 562516 w 561639"/>
                <a:gd name="T45" fmla="*/ 563864 h 769288"/>
                <a:gd name="T46" fmla="*/ 303495 w 561639"/>
                <a:gd name="T47" fmla="*/ 777935 h 769288"/>
                <a:gd name="T48" fmla="*/ 16293 w 561639"/>
                <a:gd name="T49" fmla="*/ 676883 h 769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1639" h="769288">
                  <a:moveTo>
                    <a:pt x="16293" y="676879"/>
                  </a:moveTo>
                  <a:cubicBezTo>
                    <a:pt x="5763" y="669450"/>
                    <a:pt x="-346" y="657260"/>
                    <a:pt x="15" y="644398"/>
                  </a:cubicBezTo>
                  <a:cubicBezTo>
                    <a:pt x="-406" y="621533"/>
                    <a:pt x="17832" y="602656"/>
                    <a:pt x="40750" y="602236"/>
                  </a:cubicBezTo>
                  <a:cubicBezTo>
                    <a:pt x="40911" y="602233"/>
                    <a:pt x="41072" y="602231"/>
                    <a:pt x="41234" y="602230"/>
                  </a:cubicBezTo>
                  <a:cubicBezTo>
                    <a:pt x="50784" y="602031"/>
                    <a:pt x="60060" y="605421"/>
                    <a:pt x="67222" y="611727"/>
                  </a:cubicBezTo>
                  <a:cubicBezTo>
                    <a:pt x="138712" y="672510"/>
                    <a:pt x="210202" y="701952"/>
                    <a:pt x="306728" y="701952"/>
                  </a:cubicBezTo>
                  <a:cubicBezTo>
                    <a:pt x="408585" y="701952"/>
                    <a:pt x="475791" y="647817"/>
                    <a:pt x="475791" y="573263"/>
                  </a:cubicBezTo>
                  <a:lnTo>
                    <a:pt x="475791" y="570888"/>
                  </a:lnTo>
                  <a:cubicBezTo>
                    <a:pt x="475791" y="500608"/>
                    <a:pt x="437714" y="460623"/>
                    <a:pt x="278551" y="427098"/>
                  </a:cubicBezTo>
                  <a:cubicBezTo>
                    <a:pt x="104157" y="389108"/>
                    <a:pt x="24004" y="333074"/>
                    <a:pt x="24004" y="208658"/>
                  </a:cubicBezTo>
                  <a:lnTo>
                    <a:pt x="24004" y="206473"/>
                  </a:lnTo>
                  <a:cubicBezTo>
                    <a:pt x="24004" y="87566"/>
                    <a:pt x="128716" y="0"/>
                    <a:pt x="273124" y="0"/>
                  </a:cubicBezTo>
                  <a:cubicBezTo>
                    <a:pt x="372887" y="0"/>
                    <a:pt x="445424" y="24883"/>
                    <a:pt x="514820" y="74650"/>
                  </a:cubicBezTo>
                  <a:cubicBezTo>
                    <a:pt x="526052" y="82650"/>
                    <a:pt x="532857" y="95455"/>
                    <a:pt x="533192" y="109220"/>
                  </a:cubicBezTo>
                  <a:cubicBezTo>
                    <a:pt x="533245" y="131827"/>
                    <a:pt x="514918" y="150196"/>
                    <a:pt x="492259" y="150249"/>
                  </a:cubicBezTo>
                  <a:cubicBezTo>
                    <a:pt x="492195" y="150249"/>
                    <a:pt x="492132" y="150249"/>
                    <a:pt x="492069" y="150249"/>
                  </a:cubicBezTo>
                  <a:cubicBezTo>
                    <a:pt x="483148" y="150603"/>
                    <a:pt x="474365" y="147961"/>
                    <a:pt x="467128" y="142746"/>
                  </a:cubicBezTo>
                  <a:cubicBezTo>
                    <a:pt x="411067" y="99305"/>
                    <a:pt x="342013" y="75894"/>
                    <a:pt x="271030" y="76264"/>
                  </a:cubicBezTo>
                  <a:cubicBezTo>
                    <a:pt x="172410" y="76264"/>
                    <a:pt x="109202" y="130399"/>
                    <a:pt x="109202" y="198496"/>
                  </a:cubicBezTo>
                  <a:lnTo>
                    <a:pt x="109202" y="200585"/>
                  </a:lnTo>
                  <a:cubicBezTo>
                    <a:pt x="109202" y="272005"/>
                    <a:pt x="148231" y="311989"/>
                    <a:pt x="315009" y="347605"/>
                  </a:cubicBezTo>
                  <a:cubicBezTo>
                    <a:pt x="484073" y="384359"/>
                    <a:pt x="562512" y="445998"/>
                    <a:pt x="562512" y="561676"/>
                  </a:cubicBezTo>
                  <a:lnTo>
                    <a:pt x="562512" y="563860"/>
                  </a:lnTo>
                  <a:cubicBezTo>
                    <a:pt x="562512" y="693595"/>
                    <a:pt x="454087" y="777931"/>
                    <a:pt x="303491" y="777931"/>
                  </a:cubicBezTo>
                  <a:cubicBezTo>
                    <a:pt x="198804" y="779123"/>
                    <a:pt x="97070" y="743327"/>
                    <a:pt x="16293" y="676879"/>
                  </a:cubicBezTo>
                  <a:close/>
                </a:path>
              </a:pathLst>
            </a:custGeom>
            <a:solidFill>
              <a:srgbClr val="18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F2E077B-3615-4A0D-B527-BC9F8F54D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127" y="1040050"/>
              <a:ext cx="533082" cy="759791"/>
            </a:xfrm>
            <a:custGeom>
              <a:avLst/>
              <a:gdLst>
                <a:gd name="T0" fmla="*/ 20561 w 533081"/>
                <a:gd name="T1" fmla="*/ 685332 h 759791"/>
                <a:gd name="T2" fmla="*/ 278729 w 533081"/>
                <a:gd name="T3" fmla="*/ 457964 h 759791"/>
                <a:gd name="T4" fmla="*/ 436465 w 533081"/>
                <a:gd name="T5" fmla="*/ 220529 h 759791"/>
                <a:gd name="T6" fmla="*/ 284156 w 533081"/>
                <a:gd name="T7" fmla="*/ 76169 h 759791"/>
                <a:gd name="T8" fmla="*/ 96145 w 533081"/>
                <a:gd name="T9" fmla="*/ 186054 h 759791"/>
                <a:gd name="T10" fmla="*/ 64826 w 533081"/>
                <a:gd name="T11" fmla="*/ 201155 h 759791"/>
                <a:gd name="T12" fmla="*/ 25892 w 533081"/>
                <a:gd name="T13" fmla="*/ 162691 h 759791"/>
                <a:gd name="T14" fmla="*/ 25892 w 533081"/>
                <a:gd name="T15" fmla="*/ 162690 h 759791"/>
                <a:gd name="T16" fmla="*/ 34555 w 533081"/>
                <a:gd name="T17" fmla="*/ 139042 h 759791"/>
                <a:gd name="T18" fmla="*/ 290533 w 533081"/>
                <a:gd name="T19" fmla="*/ 0 h 759791"/>
                <a:gd name="T20" fmla="*/ 524994 w 533081"/>
                <a:gd name="T21" fmla="*/ 213406 h 759791"/>
                <a:gd name="T22" fmla="*/ 524994 w 533081"/>
                <a:gd name="T23" fmla="*/ 215496 h 759791"/>
                <a:gd name="T24" fmla="*/ 333751 w 533081"/>
                <a:gd name="T25" fmla="*/ 508585 h 759791"/>
                <a:gd name="T26" fmla="*/ 131842 w 533081"/>
                <a:gd name="T27" fmla="*/ 687516 h 759791"/>
                <a:gd name="T28" fmla="*/ 498055 w 533081"/>
                <a:gd name="T29" fmla="*/ 687516 h 759791"/>
                <a:gd name="T30" fmla="*/ 538866 w 533081"/>
                <a:gd name="T31" fmla="*/ 724393 h 759791"/>
                <a:gd name="T32" fmla="*/ 501904 w 533081"/>
                <a:gd name="T33" fmla="*/ 765110 h 759791"/>
                <a:gd name="T34" fmla="*/ 498055 w 533081"/>
                <a:gd name="T35" fmla="*/ 765110 h 759791"/>
                <a:gd name="T36" fmla="*/ 43218 w 533081"/>
                <a:gd name="T37" fmla="*/ 765110 h 759791"/>
                <a:gd name="T38" fmla="*/ 123 w 533081"/>
                <a:gd name="T39" fmla="*/ 728383 h 759791"/>
                <a:gd name="T40" fmla="*/ 0 w 533081"/>
                <a:gd name="T41" fmla="*/ 725221 h 759791"/>
                <a:gd name="T42" fmla="*/ 20562 w 533081"/>
                <a:gd name="T43" fmla="*/ 685332 h 7597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3081" h="759791">
                  <a:moveTo>
                    <a:pt x="20561" y="685332"/>
                  </a:moveTo>
                  <a:lnTo>
                    <a:pt x="278725" y="457964"/>
                  </a:lnTo>
                  <a:cubicBezTo>
                    <a:pt x="395432" y="354538"/>
                    <a:pt x="436461" y="296509"/>
                    <a:pt x="436461" y="220529"/>
                  </a:cubicBezTo>
                  <a:cubicBezTo>
                    <a:pt x="436461" y="132204"/>
                    <a:pt x="366208" y="76169"/>
                    <a:pt x="284152" y="76169"/>
                  </a:cubicBezTo>
                  <a:cubicBezTo>
                    <a:pt x="204189" y="76169"/>
                    <a:pt x="150215" y="114918"/>
                    <a:pt x="96145" y="186054"/>
                  </a:cubicBezTo>
                  <a:cubicBezTo>
                    <a:pt x="88754" y="195829"/>
                    <a:pt x="77095" y="201451"/>
                    <a:pt x="64826" y="201155"/>
                  </a:cubicBezTo>
                  <a:cubicBezTo>
                    <a:pt x="43429" y="201260"/>
                    <a:pt x="25998" y="184039"/>
                    <a:pt x="25892" y="162691"/>
                  </a:cubicBezTo>
                  <a:cubicBezTo>
                    <a:pt x="25892" y="162691"/>
                    <a:pt x="25892" y="162691"/>
                    <a:pt x="25892" y="162690"/>
                  </a:cubicBezTo>
                  <a:cubicBezTo>
                    <a:pt x="26002" y="154054"/>
                    <a:pt x="29057" y="145713"/>
                    <a:pt x="34555" y="139042"/>
                  </a:cubicBezTo>
                  <a:cubicBezTo>
                    <a:pt x="97192" y="51761"/>
                    <a:pt x="166302" y="0"/>
                    <a:pt x="290529" y="0"/>
                  </a:cubicBezTo>
                  <a:cubicBezTo>
                    <a:pt x="426656" y="0"/>
                    <a:pt x="524990" y="90510"/>
                    <a:pt x="524990" y="213406"/>
                  </a:cubicBezTo>
                  <a:lnTo>
                    <a:pt x="524990" y="215496"/>
                  </a:lnTo>
                  <a:cubicBezTo>
                    <a:pt x="524990" y="325476"/>
                    <a:pt x="466637" y="393287"/>
                    <a:pt x="333747" y="508585"/>
                  </a:cubicBezTo>
                  <a:lnTo>
                    <a:pt x="131842" y="687516"/>
                  </a:lnTo>
                  <a:lnTo>
                    <a:pt x="498051" y="687516"/>
                  </a:lnTo>
                  <a:cubicBezTo>
                    <a:pt x="519527" y="686456"/>
                    <a:pt x="537799" y="702966"/>
                    <a:pt x="538862" y="724393"/>
                  </a:cubicBezTo>
                  <a:cubicBezTo>
                    <a:pt x="539925" y="745820"/>
                    <a:pt x="523376" y="764049"/>
                    <a:pt x="501900" y="765110"/>
                  </a:cubicBezTo>
                  <a:cubicBezTo>
                    <a:pt x="500618" y="765173"/>
                    <a:pt x="499333" y="765173"/>
                    <a:pt x="498051" y="765110"/>
                  </a:cubicBezTo>
                  <a:lnTo>
                    <a:pt x="43218" y="765110"/>
                  </a:lnTo>
                  <a:cubicBezTo>
                    <a:pt x="21152" y="766841"/>
                    <a:pt x="1858" y="750398"/>
                    <a:pt x="123" y="728383"/>
                  </a:cubicBezTo>
                  <a:cubicBezTo>
                    <a:pt x="40" y="727331"/>
                    <a:pt x="-1" y="726276"/>
                    <a:pt x="0" y="725221"/>
                  </a:cubicBezTo>
                  <a:cubicBezTo>
                    <a:pt x="-5" y="709392"/>
                    <a:pt x="7653" y="694535"/>
                    <a:pt x="20562" y="685332"/>
                  </a:cubicBezTo>
                  <a:lnTo>
                    <a:pt x="20561" y="685332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BAB8A80-A472-4480-A46C-2C9B1D5B9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736" y="1038056"/>
              <a:ext cx="637794" cy="778786"/>
            </a:xfrm>
            <a:custGeom>
              <a:avLst/>
              <a:gdLst>
                <a:gd name="T0" fmla="*/ 0 w 637794"/>
                <a:gd name="T1" fmla="*/ 392052 h 778786"/>
                <a:gd name="T2" fmla="*/ 0 w 637794"/>
                <a:gd name="T3" fmla="*/ 390058 h 778786"/>
                <a:gd name="T4" fmla="*/ 320801 w 637794"/>
                <a:gd name="T5" fmla="*/ 0 h 778786"/>
                <a:gd name="T6" fmla="*/ 638461 w 637794"/>
                <a:gd name="T7" fmla="*/ 387873 h 778786"/>
                <a:gd name="T8" fmla="*/ 638461 w 637794"/>
                <a:gd name="T9" fmla="*/ 390058 h 778786"/>
                <a:gd name="T10" fmla="*/ 318707 w 637794"/>
                <a:gd name="T11" fmla="*/ 780116 h 778786"/>
                <a:gd name="T12" fmla="*/ 0 w 637794"/>
                <a:gd name="T13" fmla="*/ 392052 h 778786"/>
                <a:gd name="T14" fmla="*/ 549836 w 637794"/>
                <a:gd name="T15" fmla="*/ 392052 h 778786"/>
                <a:gd name="T16" fmla="*/ 549836 w 637794"/>
                <a:gd name="T17" fmla="*/ 390058 h 778786"/>
                <a:gd name="T18" fmla="*/ 318707 w 637794"/>
                <a:gd name="T19" fmla="*/ 77499 h 778786"/>
                <a:gd name="T20" fmla="*/ 88625 w 637794"/>
                <a:gd name="T21" fmla="*/ 387873 h 778786"/>
                <a:gd name="T22" fmla="*/ 88625 w 637794"/>
                <a:gd name="T23" fmla="*/ 390058 h 778786"/>
                <a:gd name="T24" fmla="*/ 320801 w 637794"/>
                <a:gd name="T25" fmla="*/ 702522 h 778786"/>
                <a:gd name="T26" fmla="*/ 549836 w 637794"/>
                <a:gd name="T27" fmla="*/ 392052 h 778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7794" h="778786">
                  <a:moveTo>
                    <a:pt x="0" y="392052"/>
                  </a:moveTo>
                  <a:lnTo>
                    <a:pt x="0" y="390058"/>
                  </a:lnTo>
                  <a:cubicBezTo>
                    <a:pt x="0" y="178836"/>
                    <a:pt x="126417" y="0"/>
                    <a:pt x="320801" y="0"/>
                  </a:cubicBezTo>
                  <a:cubicBezTo>
                    <a:pt x="515186" y="0"/>
                    <a:pt x="638461" y="176651"/>
                    <a:pt x="638461" y="387873"/>
                  </a:cubicBezTo>
                  <a:lnTo>
                    <a:pt x="638461" y="390058"/>
                  </a:lnTo>
                  <a:cubicBezTo>
                    <a:pt x="638461" y="601185"/>
                    <a:pt x="513091" y="780116"/>
                    <a:pt x="318707" y="780116"/>
                  </a:cubicBezTo>
                  <a:cubicBezTo>
                    <a:pt x="124322" y="780116"/>
                    <a:pt x="0" y="603274"/>
                    <a:pt x="0" y="392052"/>
                  </a:cubicBezTo>
                  <a:close/>
                  <a:moveTo>
                    <a:pt x="549836" y="392052"/>
                  </a:moveTo>
                  <a:lnTo>
                    <a:pt x="549836" y="390058"/>
                  </a:lnTo>
                  <a:cubicBezTo>
                    <a:pt x="549836" y="225183"/>
                    <a:pt x="459117" y="77499"/>
                    <a:pt x="318707" y="77499"/>
                  </a:cubicBezTo>
                  <a:cubicBezTo>
                    <a:pt x="178297" y="77499"/>
                    <a:pt x="88625" y="221954"/>
                    <a:pt x="88625" y="387873"/>
                  </a:cubicBezTo>
                  <a:lnTo>
                    <a:pt x="88625" y="390058"/>
                  </a:lnTo>
                  <a:cubicBezTo>
                    <a:pt x="88625" y="554838"/>
                    <a:pt x="179344" y="702522"/>
                    <a:pt x="320801" y="702522"/>
                  </a:cubicBezTo>
                  <a:cubicBezTo>
                    <a:pt x="462258" y="702522"/>
                    <a:pt x="549836" y="556927"/>
                    <a:pt x="549836" y="392052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FE81E05-CE74-4ECE-A38E-E25174EEA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220" y="1042419"/>
              <a:ext cx="237983" cy="759791"/>
            </a:xfrm>
            <a:custGeom>
              <a:avLst/>
              <a:gdLst>
                <a:gd name="T0" fmla="*/ 160971 w 237983"/>
                <a:gd name="T1" fmla="*/ 88141 h 759791"/>
                <a:gd name="T2" fmla="*/ 55117 w 237983"/>
                <a:gd name="T3" fmla="*/ 122617 h 759791"/>
                <a:gd name="T4" fmla="*/ 36744 w 237983"/>
                <a:gd name="T5" fmla="*/ 125846 h 759791"/>
                <a:gd name="T6" fmla="*/ 0 w 237983"/>
                <a:gd name="T7" fmla="*/ 89281 h 759791"/>
                <a:gd name="T8" fmla="*/ 30271 w 237983"/>
                <a:gd name="T9" fmla="*/ 52621 h 759791"/>
                <a:gd name="T10" fmla="*/ 154498 w 237983"/>
                <a:gd name="T11" fmla="*/ 9503 h 759791"/>
                <a:gd name="T12" fmla="*/ 200953 w 237983"/>
                <a:gd name="T13" fmla="*/ 6 h 759791"/>
                <a:gd name="T14" fmla="*/ 203333 w 237983"/>
                <a:gd name="T15" fmla="*/ 6 h 759791"/>
                <a:gd name="T16" fmla="*/ 245502 w 237983"/>
                <a:gd name="T17" fmla="*/ 40740 h 759791"/>
                <a:gd name="T18" fmla="*/ 245503 w 237983"/>
                <a:gd name="T19" fmla="*/ 41984 h 759791"/>
                <a:gd name="T20" fmla="*/ 245503 w 237983"/>
                <a:gd name="T21" fmla="*/ 725131 h 759791"/>
                <a:gd name="T22" fmla="*/ 203816 w 237983"/>
                <a:gd name="T23" fmla="*/ 768244 h 759791"/>
                <a:gd name="T24" fmla="*/ 203333 w 237983"/>
                <a:gd name="T25" fmla="*/ 768250 h 759791"/>
                <a:gd name="T26" fmla="*/ 161257 w 237983"/>
                <a:gd name="T27" fmla="*/ 725131 h 759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7983" h="759791">
                  <a:moveTo>
                    <a:pt x="160971" y="88141"/>
                  </a:moveTo>
                  <a:lnTo>
                    <a:pt x="55117" y="122617"/>
                  </a:lnTo>
                  <a:cubicBezTo>
                    <a:pt x="49199" y="124644"/>
                    <a:pt x="43000" y="125734"/>
                    <a:pt x="36744" y="125846"/>
                  </a:cubicBezTo>
                  <a:cubicBezTo>
                    <a:pt x="16552" y="125692"/>
                    <a:pt x="207" y="109426"/>
                    <a:pt x="0" y="89281"/>
                  </a:cubicBezTo>
                  <a:cubicBezTo>
                    <a:pt x="0" y="70951"/>
                    <a:pt x="11899" y="59079"/>
                    <a:pt x="30271" y="52621"/>
                  </a:cubicBezTo>
                  <a:lnTo>
                    <a:pt x="154498" y="9503"/>
                  </a:lnTo>
                  <a:cubicBezTo>
                    <a:pt x="169428" y="4066"/>
                    <a:pt x="185083" y="866"/>
                    <a:pt x="200953" y="6"/>
                  </a:cubicBezTo>
                  <a:lnTo>
                    <a:pt x="203333" y="6"/>
                  </a:lnTo>
                  <a:cubicBezTo>
                    <a:pt x="226252" y="-364"/>
                    <a:pt x="245132" y="17874"/>
                    <a:pt x="245502" y="40740"/>
                  </a:cubicBezTo>
                  <a:cubicBezTo>
                    <a:pt x="245508" y="41155"/>
                    <a:pt x="245509" y="41569"/>
                    <a:pt x="245503" y="41984"/>
                  </a:cubicBezTo>
                  <a:lnTo>
                    <a:pt x="245503" y="725131"/>
                  </a:lnTo>
                  <a:cubicBezTo>
                    <a:pt x="245924" y="748521"/>
                    <a:pt x="227260" y="767823"/>
                    <a:pt x="203816" y="768244"/>
                  </a:cubicBezTo>
                  <a:cubicBezTo>
                    <a:pt x="203655" y="768246"/>
                    <a:pt x="203494" y="768248"/>
                    <a:pt x="203333" y="768250"/>
                  </a:cubicBezTo>
                  <a:cubicBezTo>
                    <a:pt x="179890" y="767682"/>
                    <a:pt x="161198" y="748527"/>
                    <a:pt x="161257" y="725131"/>
                  </a:cubicBezTo>
                  <a:lnTo>
                    <a:pt x="160971" y="88141"/>
                  </a:ln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385E2A3-8238-4FAF-9A07-F319D6F6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728" y="1037486"/>
              <a:ext cx="561640" cy="778786"/>
            </a:xfrm>
            <a:custGeom>
              <a:avLst/>
              <a:gdLst>
                <a:gd name="T0" fmla="*/ 39981 w 561639"/>
                <a:gd name="T1" fmla="*/ 705181 h 778786"/>
                <a:gd name="T2" fmla="*/ 25127 w 561639"/>
                <a:gd name="T3" fmla="*/ 649499 h 778786"/>
                <a:gd name="T4" fmla="*/ 61590 w 561639"/>
                <a:gd name="T5" fmla="*/ 629202 h 778786"/>
                <a:gd name="T6" fmla="*/ 88530 w 561639"/>
                <a:gd name="T7" fmla="*/ 637845 h 778786"/>
                <a:gd name="T8" fmla="*/ 252738 w 561639"/>
                <a:gd name="T9" fmla="*/ 702522 h 778786"/>
                <a:gd name="T10" fmla="*/ 477493 w 561639"/>
                <a:gd name="T11" fmla="*/ 371728 h 778786"/>
                <a:gd name="T12" fmla="*/ 263590 w 561639"/>
                <a:gd name="T13" fmla="*/ 492345 h 778786"/>
                <a:gd name="T14" fmla="*/ 0 w 561639"/>
                <a:gd name="T15" fmla="*/ 258614 h 778786"/>
                <a:gd name="T16" fmla="*/ 0 w 561639"/>
                <a:gd name="T17" fmla="*/ 256430 h 778786"/>
                <a:gd name="T18" fmla="*/ 272252 w 561639"/>
                <a:gd name="T19" fmla="*/ 0 h 778786"/>
                <a:gd name="T20" fmla="*/ 471020 w 561639"/>
                <a:gd name="T21" fmla="*/ 77499 h 778786"/>
                <a:gd name="T22" fmla="*/ 564975 w 561639"/>
                <a:gd name="T23" fmla="*/ 369543 h 778786"/>
                <a:gd name="T24" fmla="*/ 564975 w 561639"/>
                <a:gd name="T25" fmla="*/ 371728 h 778786"/>
                <a:gd name="T26" fmla="*/ 250834 w 561639"/>
                <a:gd name="T27" fmla="*/ 780116 h 778786"/>
                <a:gd name="T28" fmla="*/ 39981 w 561639"/>
                <a:gd name="T29" fmla="*/ 705181 h 778786"/>
                <a:gd name="T30" fmla="*/ 461310 w 561639"/>
                <a:gd name="T31" fmla="*/ 249307 h 778786"/>
                <a:gd name="T32" fmla="*/ 461310 w 561639"/>
                <a:gd name="T33" fmla="*/ 247217 h 778786"/>
                <a:gd name="T34" fmla="*/ 269016 w 561639"/>
                <a:gd name="T35" fmla="*/ 76264 h 778786"/>
                <a:gd name="T36" fmla="*/ 87483 w 561639"/>
                <a:gd name="T37" fmla="*/ 252916 h 778786"/>
                <a:gd name="T38" fmla="*/ 87483 w 561639"/>
                <a:gd name="T39" fmla="*/ 255100 h 778786"/>
                <a:gd name="T40" fmla="*/ 273299 w 561639"/>
                <a:gd name="T41" fmla="*/ 419975 h 778786"/>
                <a:gd name="T42" fmla="*/ 461310 w 561639"/>
                <a:gd name="T43" fmla="*/ 249307 h 7787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639" h="778786">
                  <a:moveTo>
                    <a:pt x="39981" y="705181"/>
                  </a:moveTo>
                  <a:cubicBezTo>
                    <a:pt x="20468" y="693898"/>
                    <a:pt x="13817" y="668968"/>
                    <a:pt x="25127" y="649499"/>
                  </a:cubicBezTo>
                  <a:cubicBezTo>
                    <a:pt x="32634" y="636577"/>
                    <a:pt x="46626" y="628789"/>
                    <a:pt x="61590" y="629202"/>
                  </a:cubicBezTo>
                  <a:cubicBezTo>
                    <a:pt x="71222" y="629401"/>
                    <a:pt x="80587" y="632405"/>
                    <a:pt x="88530" y="637845"/>
                  </a:cubicBezTo>
                  <a:cubicBezTo>
                    <a:pt x="141552" y="680963"/>
                    <a:pt x="193242" y="702522"/>
                    <a:pt x="252738" y="702522"/>
                  </a:cubicBezTo>
                  <a:cubicBezTo>
                    <a:pt x="388864" y="702522"/>
                    <a:pt x="480726" y="564620"/>
                    <a:pt x="477489" y="371728"/>
                  </a:cubicBezTo>
                  <a:cubicBezTo>
                    <a:pt x="436461" y="437450"/>
                    <a:pt x="368398" y="492345"/>
                    <a:pt x="263590" y="492345"/>
                  </a:cubicBezTo>
                  <a:cubicBezTo>
                    <a:pt x="108044" y="492345"/>
                    <a:pt x="0" y="394332"/>
                    <a:pt x="0" y="258614"/>
                  </a:cubicBezTo>
                  <a:lnTo>
                    <a:pt x="0" y="256430"/>
                  </a:lnTo>
                  <a:cubicBezTo>
                    <a:pt x="0" y="113114"/>
                    <a:pt x="111281" y="0"/>
                    <a:pt x="272252" y="0"/>
                  </a:cubicBezTo>
                  <a:cubicBezTo>
                    <a:pt x="358688" y="0"/>
                    <a:pt x="422372" y="29062"/>
                    <a:pt x="471016" y="77499"/>
                  </a:cubicBezTo>
                  <a:cubicBezTo>
                    <a:pt x="528132" y="134483"/>
                    <a:pt x="564971" y="218725"/>
                    <a:pt x="564971" y="369543"/>
                  </a:cubicBezTo>
                  <a:lnTo>
                    <a:pt x="564971" y="371728"/>
                  </a:lnTo>
                  <a:cubicBezTo>
                    <a:pt x="564971" y="610872"/>
                    <a:pt x="437508" y="780116"/>
                    <a:pt x="250834" y="780116"/>
                  </a:cubicBezTo>
                  <a:cubicBezTo>
                    <a:pt x="164208" y="780591"/>
                    <a:pt x="97192" y="748205"/>
                    <a:pt x="39981" y="705181"/>
                  </a:cubicBezTo>
                  <a:close/>
                  <a:moveTo>
                    <a:pt x="461306" y="249307"/>
                  </a:moveTo>
                  <a:lnTo>
                    <a:pt x="461306" y="247217"/>
                  </a:lnTo>
                  <a:cubicBezTo>
                    <a:pt x="461306" y="151293"/>
                    <a:pt x="382391" y="76264"/>
                    <a:pt x="269016" y="76264"/>
                  </a:cubicBezTo>
                  <a:cubicBezTo>
                    <a:pt x="155641" y="76264"/>
                    <a:pt x="87483" y="159176"/>
                    <a:pt x="87483" y="252916"/>
                  </a:cubicBezTo>
                  <a:lnTo>
                    <a:pt x="87483" y="255100"/>
                  </a:lnTo>
                  <a:cubicBezTo>
                    <a:pt x="87483" y="351024"/>
                    <a:pt x="163161" y="419975"/>
                    <a:pt x="273299" y="419975"/>
                  </a:cubicBezTo>
                  <a:cubicBezTo>
                    <a:pt x="388864" y="419595"/>
                    <a:pt x="461306" y="335543"/>
                    <a:pt x="461306" y="249307"/>
                  </a:cubicBezTo>
                  <a:close/>
                </a:path>
              </a:pathLst>
            </a:custGeom>
            <a:solidFill>
              <a:srgbClr val="135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979E93E-CB15-4F76-85BB-EA77B129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77" y="1135547"/>
              <a:ext cx="171348" cy="161456"/>
            </a:xfrm>
            <a:custGeom>
              <a:avLst/>
              <a:gdLst>
                <a:gd name="T0" fmla="*/ 146344 w 171347"/>
                <a:gd name="T1" fmla="*/ 145836 h 161455"/>
                <a:gd name="T2" fmla="*/ 25179 w 171347"/>
                <a:gd name="T3" fmla="*/ 146007 h 161455"/>
                <a:gd name="T4" fmla="*/ 25008 w 171347"/>
                <a:gd name="T5" fmla="*/ 25121 h 161455"/>
                <a:gd name="T6" fmla="*/ 146173 w 171347"/>
                <a:gd name="T7" fmla="*/ 24951 h 161455"/>
                <a:gd name="T8" fmla="*/ 146344 w 171347"/>
                <a:gd name="T9" fmla="*/ 25121 h 161455"/>
                <a:gd name="T10" fmla="*/ 146344 w 171347"/>
                <a:gd name="T11" fmla="*/ 145836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146340" y="145832"/>
                  </a:move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-8326" y="112669"/>
                    <a:pt x="-8403" y="58548"/>
                    <a:pt x="25008" y="25121"/>
                  </a:cubicBez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46226" y="25007"/>
                    <a:pt x="146283" y="25064"/>
                    <a:pt x="146340" y="25121"/>
                  </a:cubicBezTo>
                  <a:cubicBezTo>
                    <a:pt x="179684" y="58482"/>
                    <a:pt x="179684" y="112471"/>
                    <a:pt x="146340" y="145832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34F0A3E-216B-413E-B479-2F2D9FCE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99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2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976BB70D-4043-429B-83EA-BC065C0D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905" y="1135547"/>
              <a:ext cx="171348" cy="161456"/>
            </a:xfrm>
            <a:custGeom>
              <a:avLst/>
              <a:gdLst>
                <a:gd name="T0" fmla="*/ 25008 w 171347"/>
                <a:gd name="T1" fmla="*/ 25121 h 161455"/>
                <a:gd name="T2" fmla="*/ 146173 w 171347"/>
                <a:gd name="T3" fmla="*/ 24951 h 161455"/>
                <a:gd name="T4" fmla="*/ 146344 w 171347"/>
                <a:gd name="T5" fmla="*/ 145836 h 161455"/>
                <a:gd name="T6" fmla="*/ 25179 w 171347"/>
                <a:gd name="T7" fmla="*/ 146007 h 161455"/>
                <a:gd name="T8" fmla="*/ 25008 w 171347"/>
                <a:gd name="T9" fmla="*/ 145836 h 161455"/>
                <a:gd name="T10" fmla="*/ 25008 w 171347"/>
                <a:gd name="T11" fmla="*/ 25121 h 16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61455">
                  <a:moveTo>
                    <a:pt x="25008" y="25121"/>
                  </a:moveTo>
                  <a:cubicBezTo>
                    <a:pt x="58419" y="-8307"/>
                    <a:pt x="112664" y="-8383"/>
                    <a:pt x="146169" y="24951"/>
                  </a:cubicBezTo>
                  <a:cubicBezTo>
                    <a:pt x="179674" y="58284"/>
                    <a:pt x="179750" y="112405"/>
                    <a:pt x="146340" y="145832"/>
                  </a:cubicBezTo>
                  <a:cubicBezTo>
                    <a:pt x="112929" y="179260"/>
                    <a:pt x="58683" y="179336"/>
                    <a:pt x="25179" y="146003"/>
                  </a:cubicBezTo>
                  <a:cubicBezTo>
                    <a:pt x="25122" y="145946"/>
                    <a:pt x="25065" y="145889"/>
                    <a:pt x="25008" y="145832"/>
                  </a:cubicBezTo>
                  <a:cubicBezTo>
                    <a:pt x="-8336" y="112471"/>
                    <a:pt x="-8336" y="58482"/>
                    <a:pt x="25008" y="2512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7A1CD6D-A320-45D2-B0F1-9E786D7E4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608" y="1617824"/>
              <a:ext cx="171348" cy="170953"/>
            </a:xfrm>
            <a:custGeom>
              <a:avLst/>
              <a:gdLst>
                <a:gd name="T0" fmla="*/ 24913 w 171347"/>
                <a:gd name="T1" fmla="*/ 25216 h 170953"/>
                <a:gd name="T2" fmla="*/ 146078 w 171347"/>
                <a:gd name="T3" fmla="*/ 24856 h 170953"/>
                <a:gd name="T4" fmla="*/ 146438 w 171347"/>
                <a:gd name="T5" fmla="*/ 145738 h 170953"/>
                <a:gd name="T6" fmla="*/ 25274 w 171347"/>
                <a:gd name="T7" fmla="*/ 146097 h 170953"/>
                <a:gd name="T8" fmla="*/ 24913 w 171347"/>
                <a:gd name="T9" fmla="*/ 145738 h 170953"/>
                <a:gd name="T10" fmla="*/ 24913 w 171347"/>
                <a:gd name="T11" fmla="*/ 25216 h 170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347" h="170953">
                  <a:moveTo>
                    <a:pt x="24913" y="25216"/>
                  </a:moveTo>
                  <a:cubicBezTo>
                    <a:pt x="58271" y="-8264"/>
                    <a:pt x="112517" y="-8425"/>
                    <a:pt x="146074" y="24856"/>
                  </a:cubicBezTo>
                  <a:cubicBezTo>
                    <a:pt x="179631" y="58137"/>
                    <a:pt x="179793" y="112258"/>
                    <a:pt x="146434" y="145738"/>
                  </a:cubicBezTo>
                  <a:cubicBezTo>
                    <a:pt x="113076" y="179217"/>
                    <a:pt x="58831" y="179378"/>
                    <a:pt x="25274" y="146097"/>
                  </a:cubicBezTo>
                  <a:cubicBezTo>
                    <a:pt x="25153" y="145978"/>
                    <a:pt x="25033" y="145858"/>
                    <a:pt x="24913" y="145738"/>
                  </a:cubicBezTo>
                  <a:cubicBezTo>
                    <a:pt x="-8304" y="112398"/>
                    <a:pt x="-8304" y="58555"/>
                    <a:pt x="24913" y="25216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845F893-ED3E-4C25-A198-AA2183FE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695" y="1298095"/>
              <a:ext cx="323657" cy="322911"/>
            </a:xfrm>
            <a:custGeom>
              <a:avLst/>
              <a:gdLst>
                <a:gd name="T0" fmla="*/ 285393 w 323656"/>
                <a:gd name="T1" fmla="*/ 241899 h 322911"/>
                <a:gd name="T2" fmla="*/ 280062 w 323656"/>
                <a:gd name="T3" fmla="*/ 241899 h 322911"/>
                <a:gd name="T4" fmla="*/ 235702 w 323656"/>
                <a:gd name="T5" fmla="*/ 222904 h 322911"/>
                <a:gd name="T6" fmla="*/ 230657 w 323656"/>
                <a:gd name="T7" fmla="*/ 217775 h 322911"/>
                <a:gd name="T8" fmla="*/ 230657 w 323656"/>
                <a:gd name="T9" fmla="*/ 108365 h 322911"/>
                <a:gd name="T10" fmla="*/ 236178 w 323656"/>
                <a:gd name="T11" fmla="*/ 102857 h 322911"/>
                <a:gd name="T12" fmla="*/ 279872 w 323656"/>
                <a:gd name="T13" fmla="*/ 85097 h 322911"/>
                <a:gd name="T14" fmla="*/ 280443 w 323656"/>
                <a:gd name="T15" fmla="*/ 85097 h 322911"/>
                <a:gd name="T16" fmla="*/ 286155 w 323656"/>
                <a:gd name="T17" fmla="*/ 85097 h 322911"/>
                <a:gd name="T18" fmla="*/ 328801 w 323656"/>
                <a:gd name="T19" fmla="*/ 42548 h 322911"/>
                <a:gd name="T20" fmla="*/ 286155 w 323656"/>
                <a:gd name="T21" fmla="*/ 0 h 322911"/>
                <a:gd name="T22" fmla="*/ 243508 w 323656"/>
                <a:gd name="T23" fmla="*/ 42548 h 322911"/>
                <a:gd name="T24" fmla="*/ 243508 w 323656"/>
                <a:gd name="T25" fmla="*/ 47772 h 322911"/>
                <a:gd name="T26" fmla="*/ 243508 w 323656"/>
                <a:gd name="T27" fmla="*/ 47772 h 322911"/>
                <a:gd name="T28" fmla="*/ 224470 w 323656"/>
                <a:gd name="T29" fmla="*/ 92125 h 322911"/>
                <a:gd name="T30" fmla="*/ 219329 w 323656"/>
                <a:gd name="T31" fmla="*/ 97348 h 322911"/>
                <a:gd name="T32" fmla="*/ 109187 w 323656"/>
                <a:gd name="T33" fmla="*/ 98013 h 322911"/>
                <a:gd name="T34" fmla="*/ 103475 w 323656"/>
                <a:gd name="T35" fmla="*/ 92410 h 322911"/>
                <a:gd name="T36" fmla="*/ 85674 w 323656"/>
                <a:gd name="T37" fmla="*/ 48817 h 322911"/>
                <a:gd name="T38" fmla="*/ 85674 w 323656"/>
                <a:gd name="T39" fmla="*/ 48152 h 322911"/>
                <a:gd name="T40" fmla="*/ 85674 w 323656"/>
                <a:gd name="T41" fmla="*/ 42548 h 322911"/>
                <a:gd name="T42" fmla="*/ 43027 w 323656"/>
                <a:gd name="T43" fmla="*/ 0 h 322911"/>
                <a:gd name="T44" fmla="*/ 381 w 323656"/>
                <a:gd name="T45" fmla="*/ 42549 h 322911"/>
                <a:gd name="T46" fmla="*/ 43027 w 323656"/>
                <a:gd name="T47" fmla="*/ 85097 h 322911"/>
                <a:gd name="T48" fmla="*/ 43123 w 323656"/>
                <a:gd name="T49" fmla="*/ 85097 h 322911"/>
                <a:gd name="T50" fmla="*/ 48263 w 323656"/>
                <a:gd name="T51" fmla="*/ 85097 h 322911"/>
                <a:gd name="T52" fmla="*/ 48263 w 323656"/>
                <a:gd name="T53" fmla="*/ 85097 h 322911"/>
                <a:gd name="T54" fmla="*/ 92718 w 323656"/>
                <a:gd name="T55" fmla="*/ 104091 h 322911"/>
                <a:gd name="T56" fmla="*/ 98144 w 323656"/>
                <a:gd name="T57" fmla="*/ 109600 h 322911"/>
                <a:gd name="T58" fmla="*/ 98144 w 323656"/>
                <a:gd name="T59" fmla="*/ 218250 h 322911"/>
                <a:gd name="T60" fmla="*/ 92242 w 323656"/>
                <a:gd name="T61" fmla="*/ 224233 h 322911"/>
                <a:gd name="T62" fmla="*/ 48453 w 323656"/>
                <a:gd name="T63" fmla="*/ 241994 h 322911"/>
                <a:gd name="T64" fmla="*/ 48453 w 323656"/>
                <a:gd name="T65" fmla="*/ 241994 h 322911"/>
                <a:gd name="T66" fmla="*/ 42647 w 323656"/>
                <a:gd name="T67" fmla="*/ 241994 h 322911"/>
                <a:gd name="T68" fmla="*/ 0 w 323656"/>
                <a:gd name="T69" fmla="*/ 284542 h 322911"/>
                <a:gd name="T70" fmla="*/ 42647 w 323656"/>
                <a:gd name="T71" fmla="*/ 327090 h 322911"/>
                <a:gd name="T72" fmla="*/ 85293 w 323656"/>
                <a:gd name="T73" fmla="*/ 284542 h 322911"/>
                <a:gd name="T74" fmla="*/ 85293 w 323656"/>
                <a:gd name="T75" fmla="*/ 279413 h 322911"/>
                <a:gd name="T76" fmla="*/ 85293 w 323656"/>
                <a:gd name="T77" fmla="*/ 279413 h 322911"/>
                <a:gd name="T78" fmla="*/ 104332 w 323656"/>
                <a:gd name="T79" fmla="*/ 234491 h 322911"/>
                <a:gd name="T80" fmla="*/ 110043 w 323656"/>
                <a:gd name="T81" fmla="*/ 228887 h 322911"/>
                <a:gd name="T82" fmla="*/ 219996 w 323656"/>
                <a:gd name="T83" fmla="*/ 228887 h 322911"/>
                <a:gd name="T84" fmla="*/ 225326 w 323656"/>
                <a:gd name="T85" fmla="*/ 234206 h 322911"/>
                <a:gd name="T86" fmla="*/ 243223 w 323656"/>
                <a:gd name="T87" fmla="*/ 277799 h 322911"/>
                <a:gd name="T88" fmla="*/ 243223 w 323656"/>
                <a:gd name="T89" fmla="*/ 278463 h 322911"/>
                <a:gd name="T90" fmla="*/ 243223 w 323656"/>
                <a:gd name="T91" fmla="*/ 284067 h 322911"/>
                <a:gd name="T92" fmla="*/ 285869 w 323656"/>
                <a:gd name="T93" fmla="*/ 326615 h 322911"/>
                <a:gd name="T94" fmla="*/ 328516 w 323656"/>
                <a:gd name="T95" fmla="*/ 284067 h 322911"/>
                <a:gd name="T96" fmla="*/ 285869 w 323656"/>
                <a:gd name="T97" fmla="*/ 241519 h 3229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3656" h="322911">
                  <a:moveTo>
                    <a:pt x="285389" y="241899"/>
                  </a:moveTo>
                  <a:cubicBezTo>
                    <a:pt x="283614" y="241804"/>
                    <a:pt x="281834" y="241804"/>
                    <a:pt x="280058" y="241899"/>
                  </a:cubicBezTo>
                  <a:cubicBezTo>
                    <a:pt x="263288" y="241897"/>
                    <a:pt x="247253" y="235031"/>
                    <a:pt x="235698" y="222904"/>
                  </a:cubicBezTo>
                  <a:lnTo>
                    <a:pt x="230653" y="217775"/>
                  </a:lnTo>
                  <a:cubicBezTo>
                    <a:pt x="257112" y="186082"/>
                    <a:pt x="257112" y="140058"/>
                    <a:pt x="230653" y="108365"/>
                  </a:cubicBezTo>
                  <a:lnTo>
                    <a:pt x="236174" y="102857"/>
                  </a:lnTo>
                  <a:cubicBezTo>
                    <a:pt x="243123" y="96114"/>
                    <a:pt x="262067" y="82247"/>
                    <a:pt x="279868" y="85097"/>
                  </a:cubicBezTo>
                  <a:lnTo>
                    <a:pt x="280439" y="85097"/>
                  </a:lnTo>
                  <a:cubicBezTo>
                    <a:pt x="282340" y="85239"/>
                    <a:pt x="284250" y="85239"/>
                    <a:pt x="286151" y="85097"/>
                  </a:cubicBezTo>
                  <a:cubicBezTo>
                    <a:pt x="309704" y="85097"/>
                    <a:pt x="328797" y="66047"/>
                    <a:pt x="328797" y="42548"/>
                  </a:cubicBezTo>
                  <a:cubicBezTo>
                    <a:pt x="328797" y="19050"/>
                    <a:pt x="309704" y="0"/>
                    <a:pt x="286151" y="0"/>
                  </a:cubicBezTo>
                  <a:cubicBezTo>
                    <a:pt x="262598" y="0"/>
                    <a:pt x="243504" y="19050"/>
                    <a:pt x="243504" y="42548"/>
                  </a:cubicBezTo>
                  <a:cubicBezTo>
                    <a:pt x="243413" y="44288"/>
                    <a:pt x="243413" y="46032"/>
                    <a:pt x="243504" y="47772"/>
                  </a:cubicBezTo>
                  <a:cubicBezTo>
                    <a:pt x="243473" y="64525"/>
                    <a:pt x="236598" y="80542"/>
                    <a:pt x="224466" y="92125"/>
                  </a:cubicBezTo>
                  <a:cubicBezTo>
                    <a:pt x="224466" y="92125"/>
                    <a:pt x="222276" y="94214"/>
                    <a:pt x="219325" y="97348"/>
                  </a:cubicBezTo>
                  <a:cubicBezTo>
                    <a:pt x="187314" y="70877"/>
                    <a:pt x="140874" y="71158"/>
                    <a:pt x="109187" y="98013"/>
                  </a:cubicBezTo>
                  <a:lnTo>
                    <a:pt x="103475" y="92410"/>
                  </a:lnTo>
                  <a:cubicBezTo>
                    <a:pt x="96716" y="85477"/>
                    <a:pt x="82818" y="66577"/>
                    <a:pt x="85674" y="48817"/>
                  </a:cubicBezTo>
                  <a:lnTo>
                    <a:pt x="85674" y="48152"/>
                  </a:lnTo>
                  <a:cubicBezTo>
                    <a:pt x="85816" y="46287"/>
                    <a:pt x="85816" y="44413"/>
                    <a:pt x="85674" y="42548"/>
                  </a:cubicBezTo>
                  <a:cubicBezTo>
                    <a:pt x="85674" y="19050"/>
                    <a:pt x="66580" y="0"/>
                    <a:pt x="43027" y="0"/>
                  </a:cubicBezTo>
                  <a:cubicBezTo>
                    <a:pt x="19474" y="0"/>
                    <a:pt x="381" y="19050"/>
                    <a:pt x="381" y="42549"/>
                  </a:cubicBezTo>
                  <a:cubicBezTo>
                    <a:pt x="381" y="66047"/>
                    <a:pt x="19474" y="85097"/>
                    <a:pt x="43027" y="85097"/>
                  </a:cubicBezTo>
                  <a:cubicBezTo>
                    <a:pt x="43059" y="85097"/>
                    <a:pt x="43091" y="85097"/>
                    <a:pt x="43123" y="85097"/>
                  </a:cubicBezTo>
                  <a:cubicBezTo>
                    <a:pt x="44833" y="85245"/>
                    <a:pt x="46553" y="85245"/>
                    <a:pt x="48263" y="85097"/>
                  </a:cubicBezTo>
                  <a:cubicBezTo>
                    <a:pt x="65048" y="85160"/>
                    <a:pt x="81090" y="92014"/>
                    <a:pt x="92718" y="104091"/>
                  </a:cubicBezTo>
                  <a:cubicBezTo>
                    <a:pt x="92718" y="104091"/>
                    <a:pt x="94908" y="106466"/>
                    <a:pt x="98144" y="109600"/>
                  </a:cubicBezTo>
                  <a:cubicBezTo>
                    <a:pt x="72106" y="141158"/>
                    <a:pt x="72106" y="186692"/>
                    <a:pt x="98144" y="218250"/>
                  </a:cubicBezTo>
                  <a:lnTo>
                    <a:pt x="92242" y="224233"/>
                  </a:lnTo>
                  <a:cubicBezTo>
                    <a:pt x="85198" y="230882"/>
                    <a:pt x="66255" y="244748"/>
                    <a:pt x="48453" y="241994"/>
                  </a:cubicBezTo>
                  <a:cubicBezTo>
                    <a:pt x="46519" y="241895"/>
                    <a:pt x="44581" y="241895"/>
                    <a:pt x="42647" y="241994"/>
                  </a:cubicBezTo>
                  <a:cubicBezTo>
                    <a:pt x="19094" y="241994"/>
                    <a:pt x="0" y="261043"/>
                    <a:pt x="0" y="284542"/>
                  </a:cubicBezTo>
                  <a:cubicBezTo>
                    <a:pt x="0" y="308041"/>
                    <a:pt x="19094" y="327090"/>
                    <a:pt x="42647" y="327090"/>
                  </a:cubicBezTo>
                  <a:cubicBezTo>
                    <a:pt x="66200" y="327090"/>
                    <a:pt x="85293" y="308041"/>
                    <a:pt x="85293" y="284542"/>
                  </a:cubicBezTo>
                  <a:cubicBezTo>
                    <a:pt x="85391" y="282834"/>
                    <a:pt x="85391" y="281121"/>
                    <a:pt x="85293" y="279413"/>
                  </a:cubicBezTo>
                  <a:cubicBezTo>
                    <a:pt x="85133" y="262455"/>
                    <a:pt x="92027" y="246190"/>
                    <a:pt x="104332" y="234491"/>
                  </a:cubicBezTo>
                  <a:lnTo>
                    <a:pt x="110043" y="228887"/>
                  </a:lnTo>
                  <a:cubicBezTo>
                    <a:pt x="141860" y="255444"/>
                    <a:pt x="188175" y="255444"/>
                    <a:pt x="219992" y="228887"/>
                  </a:cubicBezTo>
                  <a:lnTo>
                    <a:pt x="225322" y="234206"/>
                  </a:lnTo>
                  <a:cubicBezTo>
                    <a:pt x="232081" y="241139"/>
                    <a:pt x="245979" y="260039"/>
                    <a:pt x="243219" y="277799"/>
                  </a:cubicBezTo>
                  <a:cubicBezTo>
                    <a:pt x="243219" y="277799"/>
                    <a:pt x="243219" y="278274"/>
                    <a:pt x="243219" y="278463"/>
                  </a:cubicBezTo>
                  <a:cubicBezTo>
                    <a:pt x="243074" y="280329"/>
                    <a:pt x="243074" y="282202"/>
                    <a:pt x="243219" y="284067"/>
                  </a:cubicBezTo>
                  <a:cubicBezTo>
                    <a:pt x="243219" y="307566"/>
                    <a:pt x="262312" y="326615"/>
                    <a:pt x="285865" y="326615"/>
                  </a:cubicBezTo>
                  <a:cubicBezTo>
                    <a:pt x="309418" y="326615"/>
                    <a:pt x="328512" y="307566"/>
                    <a:pt x="328512" y="284067"/>
                  </a:cubicBezTo>
                  <a:cubicBezTo>
                    <a:pt x="328512" y="260568"/>
                    <a:pt x="309418" y="241519"/>
                    <a:pt x="285865" y="241519"/>
                  </a:cubicBezTo>
                  <a:lnTo>
                    <a:pt x="285389" y="241899"/>
                  </a:ln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7DE0629-8434-450B-B119-3851E980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5" y="918116"/>
              <a:ext cx="1094722" cy="1092200"/>
            </a:xfrm>
            <a:custGeom>
              <a:avLst/>
              <a:gdLst>
                <a:gd name="T0" fmla="*/ 1071306 w 1094721"/>
                <a:gd name="T1" fmla="*/ 483785 h 1092200"/>
                <a:gd name="T2" fmla="*/ 950410 w 1094721"/>
                <a:gd name="T3" fmla="*/ 483785 h 1092200"/>
                <a:gd name="T4" fmla="*/ 931372 w 1094721"/>
                <a:gd name="T5" fmla="*/ 513132 h 1092200"/>
                <a:gd name="T6" fmla="*/ 884822 w 1094721"/>
                <a:gd name="T7" fmla="*/ 533836 h 1092200"/>
                <a:gd name="T8" fmla="*/ 883394 w 1094721"/>
                <a:gd name="T9" fmla="*/ 533836 h 1092200"/>
                <a:gd name="T10" fmla="*/ 865403 w 1094721"/>
                <a:gd name="T11" fmla="*/ 498886 h 1092200"/>
                <a:gd name="T12" fmla="*/ 774801 w 1094721"/>
                <a:gd name="T13" fmla="*/ 498908 h 1092200"/>
                <a:gd name="T14" fmla="*/ 774823 w 1094721"/>
                <a:gd name="T15" fmla="*/ 589301 h 1092200"/>
                <a:gd name="T16" fmla="*/ 865403 w 1094721"/>
                <a:gd name="T17" fmla="*/ 589301 h 1092200"/>
                <a:gd name="T18" fmla="*/ 883489 w 1094721"/>
                <a:gd name="T19" fmla="*/ 552926 h 1092200"/>
                <a:gd name="T20" fmla="*/ 885298 w 1094721"/>
                <a:gd name="T21" fmla="*/ 552926 h 1092200"/>
                <a:gd name="T22" fmla="*/ 930705 w 1094721"/>
                <a:gd name="T23" fmla="*/ 573440 h 1092200"/>
                <a:gd name="T24" fmla="*/ 1040014 w 1094721"/>
                <a:gd name="T25" fmla="*/ 625584 h 1092200"/>
                <a:gd name="T26" fmla="*/ 1092279 w 1094721"/>
                <a:gd name="T27" fmla="*/ 516527 h 1092200"/>
                <a:gd name="T28" fmla="*/ 1071401 w 1094721"/>
                <a:gd name="T29" fmla="*/ 483880 h 1092200"/>
                <a:gd name="T30" fmla="*/ 487672 w 1094721"/>
                <a:gd name="T31" fmla="*/ 21167 h 1092200"/>
                <a:gd name="T32" fmla="*/ 488113 w 1094721"/>
                <a:gd name="T33" fmla="*/ 142048 h 1092200"/>
                <a:gd name="T34" fmla="*/ 518705 w 1094721"/>
                <a:gd name="T35" fmla="*/ 161538 h 1092200"/>
                <a:gd name="T36" fmla="*/ 538696 w 1094721"/>
                <a:gd name="T37" fmla="*/ 207411 h 1092200"/>
                <a:gd name="T38" fmla="*/ 538696 w 1094721"/>
                <a:gd name="T39" fmla="*/ 209595 h 1092200"/>
                <a:gd name="T40" fmla="*/ 502903 w 1094721"/>
                <a:gd name="T41" fmla="*/ 227545 h 1092200"/>
                <a:gd name="T42" fmla="*/ 502925 w 1094721"/>
                <a:gd name="T43" fmla="*/ 317938 h 1092200"/>
                <a:gd name="T44" fmla="*/ 593531 w 1094721"/>
                <a:gd name="T45" fmla="*/ 317916 h 1092200"/>
                <a:gd name="T46" fmla="*/ 593531 w 1094721"/>
                <a:gd name="T47" fmla="*/ 227545 h 1092200"/>
                <a:gd name="T48" fmla="*/ 557833 w 1094721"/>
                <a:gd name="T49" fmla="*/ 209595 h 1092200"/>
                <a:gd name="T50" fmla="*/ 557833 w 1094721"/>
                <a:gd name="T51" fmla="*/ 207031 h 1092200"/>
                <a:gd name="T52" fmla="*/ 581156 w 1094721"/>
                <a:gd name="T53" fmla="*/ 160304 h 1092200"/>
                <a:gd name="T54" fmla="*/ 586201 w 1094721"/>
                <a:gd name="T55" fmla="*/ 157739 h 1092200"/>
                <a:gd name="T56" fmla="*/ 608667 w 1094721"/>
                <a:gd name="T57" fmla="*/ 141784 h 1092200"/>
                <a:gd name="T58" fmla="*/ 600646 w 1094721"/>
                <a:gd name="T59" fmla="*/ 21167 h 1092200"/>
                <a:gd name="T60" fmla="*/ 487767 w 1094721"/>
                <a:gd name="T61" fmla="*/ 21167 h 1092200"/>
                <a:gd name="T62" fmla="*/ 577443 w 1094721"/>
                <a:gd name="T63" fmla="*/ 926838 h 1092200"/>
                <a:gd name="T64" fmla="*/ 557548 w 1094721"/>
                <a:gd name="T65" fmla="*/ 880776 h 1092200"/>
                <a:gd name="T66" fmla="*/ 557548 w 1094721"/>
                <a:gd name="T67" fmla="*/ 878686 h 1092200"/>
                <a:gd name="T68" fmla="*/ 593436 w 1094721"/>
                <a:gd name="T69" fmla="*/ 860736 h 1092200"/>
                <a:gd name="T70" fmla="*/ 593548 w 1094721"/>
                <a:gd name="T71" fmla="*/ 770209 h 1092200"/>
                <a:gd name="T72" fmla="*/ 502808 w 1094721"/>
                <a:gd name="T73" fmla="*/ 770097 h 1092200"/>
                <a:gd name="T74" fmla="*/ 502695 w 1094721"/>
                <a:gd name="T75" fmla="*/ 860624 h 1092200"/>
                <a:gd name="T76" fmla="*/ 502808 w 1094721"/>
                <a:gd name="T77" fmla="*/ 860736 h 1092200"/>
                <a:gd name="T78" fmla="*/ 538410 w 1094721"/>
                <a:gd name="T79" fmla="*/ 878686 h 1092200"/>
                <a:gd name="T80" fmla="*/ 538410 w 1094721"/>
                <a:gd name="T81" fmla="*/ 881251 h 1092200"/>
                <a:gd name="T82" fmla="*/ 515183 w 1094721"/>
                <a:gd name="T83" fmla="*/ 927883 h 1092200"/>
                <a:gd name="T84" fmla="*/ 510042 w 1094721"/>
                <a:gd name="T85" fmla="*/ 930447 h 1092200"/>
                <a:gd name="T86" fmla="*/ 487672 w 1094721"/>
                <a:gd name="T87" fmla="*/ 946878 h 1092200"/>
                <a:gd name="T88" fmla="*/ 487407 w 1094721"/>
                <a:gd name="T89" fmla="*/ 1067759 h 1092200"/>
                <a:gd name="T90" fmla="*/ 608571 w 1094721"/>
                <a:gd name="T91" fmla="*/ 1068024 h 1092200"/>
                <a:gd name="T92" fmla="*/ 608837 w 1094721"/>
                <a:gd name="T93" fmla="*/ 947142 h 1092200"/>
                <a:gd name="T94" fmla="*/ 608571 w 1094721"/>
                <a:gd name="T95" fmla="*/ 946878 h 1092200"/>
                <a:gd name="T96" fmla="*/ 577443 w 1094721"/>
                <a:gd name="T97" fmla="*/ 926838 h 1092200"/>
                <a:gd name="T98" fmla="*/ 229794 w 1094721"/>
                <a:gd name="T99" fmla="*/ 498791 h 1092200"/>
                <a:gd name="T100" fmla="*/ 211707 w 1094721"/>
                <a:gd name="T101" fmla="*/ 535261 h 1092200"/>
                <a:gd name="T102" fmla="*/ 209993 w 1094721"/>
                <a:gd name="T103" fmla="*/ 535261 h 1092200"/>
                <a:gd name="T104" fmla="*/ 164586 w 1094721"/>
                <a:gd name="T105" fmla="*/ 514746 h 1092200"/>
                <a:gd name="T106" fmla="*/ 55510 w 1094721"/>
                <a:gd name="T107" fmla="*/ 464636 h 1092200"/>
                <a:gd name="T108" fmla="*/ 5285 w 1094721"/>
                <a:gd name="T109" fmla="*/ 573461 h 1092200"/>
                <a:gd name="T110" fmla="*/ 114361 w 1094721"/>
                <a:gd name="T111" fmla="*/ 623571 h 1092200"/>
                <a:gd name="T112" fmla="*/ 164015 w 1094721"/>
                <a:gd name="T113" fmla="*/ 574960 h 1092200"/>
                <a:gd name="T114" fmla="*/ 210469 w 1094721"/>
                <a:gd name="T115" fmla="*/ 554255 h 1092200"/>
                <a:gd name="T116" fmla="*/ 211897 w 1094721"/>
                <a:gd name="T117" fmla="*/ 554255 h 1092200"/>
                <a:gd name="T118" fmla="*/ 229794 w 1094721"/>
                <a:gd name="T119" fmla="*/ 589206 h 1092200"/>
                <a:gd name="T120" fmla="*/ 320395 w 1094721"/>
                <a:gd name="T121" fmla="*/ 589184 h 1092200"/>
                <a:gd name="T122" fmla="*/ 320373 w 1094721"/>
                <a:gd name="T123" fmla="*/ 498791 h 1092200"/>
                <a:gd name="T124" fmla="*/ 229794 w 1094721"/>
                <a:gd name="T125" fmla="*/ 498791 h 1092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721" h="1092200">
                  <a:moveTo>
                    <a:pt x="1071302" y="483785"/>
                  </a:moveTo>
                  <a:cubicBezTo>
                    <a:pt x="1037874" y="450580"/>
                    <a:pt x="983833" y="450580"/>
                    <a:pt x="950406" y="483785"/>
                  </a:cubicBezTo>
                  <a:cubicBezTo>
                    <a:pt x="942030" y="492097"/>
                    <a:pt x="935538" y="502104"/>
                    <a:pt x="931368" y="513132"/>
                  </a:cubicBezTo>
                  <a:cubicBezTo>
                    <a:pt x="921087" y="532126"/>
                    <a:pt x="894242" y="533931"/>
                    <a:pt x="884818" y="533836"/>
                  </a:cubicBezTo>
                  <a:lnTo>
                    <a:pt x="883390" y="533836"/>
                  </a:lnTo>
                  <a:cubicBezTo>
                    <a:pt x="881171" y="520606"/>
                    <a:pt x="874883" y="508392"/>
                    <a:pt x="865399" y="498886"/>
                  </a:cubicBezTo>
                  <a:cubicBezTo>
                    <a:pt x="840374" y="473930"/>
                    <a:pt x="799810" y="473940"/>
                    <a:pt x="774797" y="498908"/>
                  </a:cubicBezTo>
                  <a:cubicBezTo>
                    <a:pt x="749784" y="523875"/>
                    <a:pt x="749794" y="564346"/>
                    <a:pt x="774819" y="589301"/>
                  </a:cubicBezTo>
                  <a:cubicBezTo>
                    <a:pt x="799836" y="614247"/>
                    <a:pt x="840382" y="614247"/>
                    <a:pt x="865399" y="589301"/>
                  </a:cubicBezTo>
                  <a:cubicBezTo>
                    <a:pt x="875288" y="579501"/>
                    <a:pt x="881648" y="566711"/>
                    <a:pt x="883485" y="552926"/>
                  </a:cubicBezTo>
                  <a:lnTo>
                    <a:pt x="885294" y="552926"/>
                  </a:lnTo>
                  <a:cubicBezTo>
                    <a:pt x="894813" y="552926"/>
                    <a:pt x="921658" y="555300"/>
                    <a:pt x="930701" y="573440"/>
                  </a:cubicBezTo>
                  <a:cubicBezTo>
                    <a:pt x="946454" y="617955"/>
                    <a:pt x="995393" y="641300"/>
                    <a:pt x="1040010" y="625584"/>
                  </a:cubicBezTo>
                  <a:cubicBezTo>
                    <a:pt x="1084628" y="609868"/>
                    <a:pt x="1108027" y="561042"/>
                    <a:pt x="1092275" y="516527"/>
                  </a:cubicBezTo>
                  <a:cubicBezTo>
                    <a:pt x="1087911" y="504194"/>
                    <a:pt x="1080768" y="493025"/>
                    <a:pt x="1071397" y="483880"/>
                  </a:cubicBezTo>
                  <a:lnTo>
                    <a:pt x="1071302" y="483785"/>
                  </a:lnTo>
                  <a:close/>
                  <a:moveTo>
                    <a:pt x="487672" y="21167"/>
                  </a:moveTo>
                  <a:cubicBezTo>
                    <a:pt x="454336" y="54669"/>
                    <a:pt x="454534" y="108789"/>
                    <a:pt x="488113" y="142048"/>
                  </a:cubicBezTo>
                  <a:cubicBezTo>
                    <a:pt x="496798" y="150650"/>
                    <a:pt x="507230" y="157296"/>
                    <a:pt x="518705" y="161538"/>
                  </a:cubicBezTo>
                  <a:cubicBezTo>
                    <a:pt x="537744" y="171985"/>
                    <a:pt x="538791" y="198198"/>
                    <a:pt x="538696" y="207411"/>
                  </a:cubicBezTo>
                  <a:cubicBezTo>
                    <a:pt x="538696" y="207980"/>
                    <a:pt x="538696" y="208740"/>
                    <a:pt x="538696" y="209595"/>
                  </a:cubicBezTo>
                  <a:cubicBezTo>
                    <a:pt x="525130" y="211548"/>
                    <a:pt x="512568" y="217848"/>
                    <a:pt x="502903" y="227545"/>
                  </a:cubicBezTo>
                  <a:cubicBezTo>
                    <a:pt x="477890" y="252513"/>
                    <a:pt x="477900" y="292983"/>
                    <a:pt x="502925" y="317938"/>
                  </a:cubicBezTo>
                  <a:cubicBezTo>
                    <a:pt x="527950" y="342893"/>
                    <a:pt x="568514" y="342883"/>
                    <a:pt x="593527" y="317916"/>
                  </a:cubicBezTo>
                  <a:cubicBezTo>
                    <a:pt x="618531" y="292957"/>
                    <a:pt x="618531" y="252504"/>
                    <a:pt x="593527" y="227545"/>
                  </a:cubicBezTo>
                  <a:cubicBezTo>
                    <a:pt x="583883" y="217872"/>
                    <a:pt x="571359" y="211575"/>
                    <a:pt x="557829" y="209595"/>
                  </a:cubicBezTo>
                  <a:lnTo>
                    <a:pt x="557829" y="207031"/>
                  </a:lnTo>
                  <a:cubicBezTo>
                    <a:pt x="557829" y="196584"/>
                    <a:pt x="560400" y="167901"/>
                    <a:pt x="581152" y="160304"/>
                  </a:cubicBezTo>
                  <a:cubicBezTo>
                    <a:pt x="582959" y="159721"/>
                    <a:pt x="584662" y="158856"/>
                    <a:pt x="586197" y="157739"/>
                  </a:cubicBezTo>
                  <a:cubicBezTo>
                    <a:pt x="594531" y="153719"/>
                    <a:pt x="602126" y="148324"/>
                    <a:pt x="608663" y="141784"/>
                  </a:cubicBezTo>
                  <a:cubicBezTo>
                    <a:pt x="639832" y="106266"/>
                    <a:pt x="636241" y="52264"/>
                    <a:pt x="600642" y="21167"/>
                  </a:cubicBezTo>
                  <a:cubicBezTo>
                    <a:pt x="568334" y="-7056"/>
                    <a:pt x="520075" y="-7056"/>
                    <a:pt x="487767" y="21167"/>
                  </a:cubicBezTo>
                  <a:lnTo>
                    <a:pt x="487672" y="21167"/>
                  </a:lnTo>
                  <a:close/>
                  <a:moveTo>
                    <a:pt x="577439" y="926838"/>
                  </a:moveTo>
                  <a:cubicBezTo>
                    <a:pt x="558401" y="916296"/>
                    <a:pt x="557449" y="890083"/>
                    <a:pt x="557544" y="880776"/>
                  </a:cubicBezTo>
                  <a:lnTo>
                    <a:pt x="557544" y="878686"/>
                  </a:lnTo>
                  <a:cubicBezTo>
                    <a:pt x="571137" y="876733"/>
                    <a:pt x="583730" y="870434"/>
                    <a:pt x="593432" y="860736"/>
                  </a:cubicBezTo>
                  <a:cubicBezTo>
                    <a:pt x="618519" y="835769"/>
                    <a:pt x="618569" y="795238"/>
                    <a:pt x="593544" y="770209"/>
                  </a:cubicBezTo>
                  <a:cubicBezTo>
                    <a:pt x="568519" y="745180"/>
                    <a:pt x="527895" y="745130"/>
                    <a:pt x="502808" y="770097"/>
                  </a:cubicBezTo>
                  <a:cubicBezTo>
                    <a:pt x="477721" y="795064"/>
                    <a:pt x="477670" y="835595"/>
                    <a:pt x="502695" y="860624"/>
                  </a:cubicBezTo>
                  <a:cubicBezTo>
                    <a:pt x="502733" y="860662"/>
                    <a:pt x="502770" y="860699"/>
                    <a:pt x="502808" y="860736"/>
                  </a:cubicBezTo>
                  <a:cubicBezTo>
                    <a:pt x="512426" y="870391"/>
                    <a:pt x="524914" y="876687"/>
                    <a:pt x="538410" y="878686"/>
                  </a:cubicBezTo>
                  <a:lnTo>
                    <a:pt x="538410" y="881251"/>
                  </a:lnTo>
                  <a:cubicBezTo>
                    <a:pt x="538410" y="891698"/>
                    <a:pt x="535935" y="920380"/>
                    <a:pt x="515183" y="927883"/>
                  </a:cubicBezTo>
                  <a:cubicBezTo>
                    <a:pt x="513371" y="928525"/>
                    <a:pt x="511644" y="929386"/>
                    <a:pt x="510042" y="930447"/>
                  </a:cubicBezTo>
                  <a:cubicBezTo>
                    <a:pt x="501747" y="934686"/>
                    <a:pt x="494193" y="940234"/>
                    <a:pt x="487672" y="946878"/>
                  </a:cubicBezTo>
                  <a:cubicBezTo>
                    <a:pt x="454141" y="980185"/>
                    <a:pt x="454022" y="1034306"/>
                    <a:pt x="487407" y="1067759"/>
                  </a:cubicBezTo>
                  <a:cubicBezTo>
                    <a:pt x="520791" y="1101213"/>
                    <a:pt x="575036" y="1101332"/>
                    <a:pt x="608567" y="1068024"/>
                  </a:cubicBezTo>
                  <a:cubicBezTo>
                    <a:pt x="642098" y="1034717"/>
                    <a:pt x="642217" y="980596"/>
                    <a:pt x="608833" y="947142"/>
                  </a:cubicBezTo>
                  <a:cubicBezTo>
                    <a:pt x="608745" y="947054"/>
                    <a:pt x="608656" y="946966"/>
                    <a:pt x="608567" y="946878"/>
                  </a:cubicBezTo>
                  <a:cubicBezTo>
                    <a:pt x="599810" y="937976"/>
                    <a:pt x="589177" y="931131"/>
                    <a:pt x="577439" y="926838"/>
                  </a:cubicBezTo>
                  <a:close/>
                  <a:moveTo>
                    <a:pt x="229794" y="498791"/>
                  </a:moveTo>
                  <a:cubicBezTo>
                    <a:pt x="219989" y="508689"/>
                    <a:pt x="213646" y="521479"/>
                    <a:pt x="211707" y="535261"/>
                  </a:cubicBezTo>
                  <a:lnTo>
                    <a:pt x="209993" y="535261"/>
                  </a:lnTo>
                  <a:cubicBezTo>
                    <a:pt x="200474" y="535261"/>
                    <a:pt x="173534" y="532886"/>
                    <a:pt x="164586" y="514746"/>
                  </a:cubicBezTo>
                  <a:cubicBezTo>
                    <a:pt x="148335" y="470858"/>
                    <a:pt x="99500" y="448423"/>
                    <a:pt x="55510" y="464636"/>
                  </a:cubicBezTo>
                  <a:cubicBezTo>
                    <a:pt x="11520" y="480850"/>
                    <a:pt x="-10967" y="529572"/>
                    <a:pt x="5285" y="573461"/>
                  </a:cubicBezTo>
                  <a:cubicBezTo>
                    <a:pt x="21536" y="617350"/>
                    <a:pt x="70371" y="639785"/>
                    <a:pt x="114361" y="623571"/>
                  </a:cubicBezTo>
                  <a:cubicBezTo>
                    <a:pt x="137111" y="615186"/>
                    <a:pt x="155182" y="597495"/>
                    <a:pt x="164015" y="574960"/>
                  </a:cubicBezTo>
                  <a:cubicBezTo>
                    <a:pt x="174106" y="555965"/>
                    <a:pt x="200950" y="554160"/>
                    <a:pt x="210469" y="554255"/>
                  </a:cubicBezTo>
                  <a:lnTo>
                    <a:pt x="211897" y="554255"/>
                  </a:lnTo>
                  <a:cubicBezTo>
                    <a:pt x="213998" y="567504"/>
                    <a:pt x="220265" y="579744"/>
                    <a:pt x="229794" y="589206"/>
                  </a:cubicBezTo>
                  <a:cubicBezTo>
                    <a:pt x="254819" y="614161"/>
                    <a:pt x="295382" y="614151"/>
                    <a:pt x="320395" y="589184"/>
                  </a:cubicBezTo>
                  <a:cubicBezTo>
                    <a:pt x="345408" y="564216"/>
                    <a:pt x="345398" y="523746"/>
                    <a:pt x="320373" y="498791"/>
                  </a:cubicBezTo>
                  <a:cubicBezTo>
                    <a:pt x="295357" y="473844"/>
                    <a:pt x="254810" y="473844"/>
                    <a:pt x="229794" y="498791"/>
                  </a:cubicBezTo>
                  <a:close/>
                </a:path>
              </a:pathLst>
            </a:custGeom>
            <a:solidFill>
              <a:srgbClr val="31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0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0" y="2590800"/>
            <a:ext cx="10058400" cy="3048000"/>
          </a:xfrm>
        </p:spPr>
        <p:txBody>
          <a:bodyPr anchor="ctr"/>
          <a:lstStyle>
            <a:lvl1pPr marL="0" indent="0">
              <a:buNone/>
              <a:defRPr sz="4600">
                <a:solidFill>
                  <a:srgbClr val="1086B9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DE7BF-27DF-44B2-A38F-CEE2B9CA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524D62C-1293-4314-9DC9-A87760E7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C5AABA5A-4FDA-408B-90D4-F52CB61DD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1295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3">
            <a:extLst>
              <a:ext uri="{FF2B5EF4-FFF2-40B4-BE49-F238E27FC236}">
                <a16:creationId xmlns:a16="http://schemas.microsoft.com/office/drawing/2014/main" id="{1610B885-CF39-4FA4-8F35-6FDFBCA232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DCF903-190F-4B1D-821E-DE9C2607B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783BC-557F-4170-B232-7B9B997D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6179-9273-465C-A379-DF78931CBC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12" r:id="rId4"/>
    <p:sldLayoutId id="2147483813" r:id="rId5"/>
    <p:sldLayoutId id="2147483814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086B9"/>
          </a:solidFill>
          <a:latin typeface="Tahoma" panose="020B0604030504040204" pitchFamily="34" charset="0"/>
          <a:ea typeface="ＭＳ Ｐゴシック" pitchFamily="-107" charset="-128"/>
          <a:cs typeface="Tahoma" panose="020B0604030504040204" pitchFamily="34" charset="0"/>
        </a:defRPr>
      </a:lvl5pPr>
      <a:lvl6pPr marL="653110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1306220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959331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2612441" algn="l" rtl="0" fontAlgn="base">
        <a:spcBef>
          <a:spcPct val="0"/>
        </a:spcBef>
        <a:spcAft>
          <a:spcPct val="0"/>
        </a:spcAft>
        <a:defRPr sz="5100">
          <a:solidFill>
            <a:srgbClr val="FFC22D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34963" indent="-334963" algn="l" rtl="0" eaLnBrk="0" fontAlgn="base" hangingPunct="0">
        <a:spcBef>
          <a:spcPts val="400"/>
        </a:spcBef>
        <a:spcAft>
          <a:spcPts val="200"/>
        </a:spcAft>
        <a:buClr>
          <a:schemeClr val="bg2"/>
        </a:buClr>
        <a:buSzPct val="80000"/>
        <a:buChar char="•"/>
        <a:defRPr sz="3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7388" indent="-352425" algn="l" rtl="0" eaLnBrk="0" fontAlgn="base" hangingPunct="0">
        <a:spcBef>
          <a:spcPts val="400"/>
        </a:spcBef>
        <a:spcAft>
          <a:spcPts val="200"/>
        </a:spcAft>
        <a:buClr>
          <a:srgbClr val="ADD3F7"/>
        </a:buClr>
        <a:buSzPct val="90000"/>
        <a:buFont typeface="Times" panose="02020603050405020304" pitchFamily="18" charset="0"/>
        <a:buChar char="•"/>
        <a:defRPr sz="26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631950" indent="-325438" algn="l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90000"/>
        <a:buChar char="•"/>
        <a:defRPr sz="24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284413" indent="-325438" algn="l" rtl="0" eaLnBrk="0" fontAlgn="base" hangingPunct="0">
        <a:spcBef>
          <a:spcPts val="400"/>
        </a:spcBef>
        <a:spcAft>
          <a:spcPts val="200"/>
        </a:spcAft>
        <a:buChar char="–"/>
        <a:defRPr sz="2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938463" indent="-325438" algn="l" rtl="0" eaLnBrk="0" fontAlgn="base" hangingPunct="0">
        <a:spcBef>
          <a:spcPts val="400"/>
        </a:spcBef>
        <a:spcAft>
          <a:spcPts val="200"/>
        </a:spcAft>
        <a:buChar char="»"/>
        <a:defRPr sz="200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3400">
          <a:solidFill>
            <a:srgbClr val="EEEA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1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1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sv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1.sv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2.png"/><Relationship Id="rId5" Type="http://schemas.openxmlformats.org/officeDocument/2006/relationships/image" Target="../media/image11.sv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.jp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.jp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hyperlink" Target="https://github.com/dylancashman/remap_nas" TargetMode="External"/><Relationship Id="rId10" Type="http://schemas.openxmlformats.org/officeDocument/2006/relationships/image" Target="../media/image54.png"/><Relationship Id="rId4" Type="http://schemas.openxmlformats.org/officeDocument/2006/relationships/hyperlink" Target="mailto:dcashm01@cs.tufts.edu" TargetMode="External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8CD82C-5E06-46EC-9536-F924AB4C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106616"/>
            <a:ext cx="3603746" cy="88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1DF8D-32C8-4D7C-822E-A30C2972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7106617"/>
            <a:ext cx="2104846" cy="841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459F2-E1D8-4BD7-9FE7-33E660A63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371600"/>
            <a:ext cx="13422702" cy="286512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Ablate, Variate, and Contemplate: Visual Analytics for Discovering Neural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06A23-28BC-4246-B4D3-A7EB3023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0" y="4236720"/>
            <a:ext cx="9525680" cy="202524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Dylan Cashman</a:t>
            </a:r>
            <a:r>
              <a:rPr lang="en-US" sz="2400" baseline="30000" dirty="0"/>
              <a:t>1</a:t>
            </a:r>
            <a:r>
              <a:rPr lang="en-US" sz="2400" dirty="0"/>
              <a:t>, Adam Perer</a:t>
            </a:r>
            <a:r>
              <a:rPr lang="en-US" sz="2400" baseline="30000" dirty="0"/>
              <a:t>2</a:t>
            </a:r>
            <a:r>
              <a:rPr lang="en-US" sz="2400" dirty="0"/>
              <a:t>,</a:t>
            </a:r>
            <a:r>
              <a:rPr lang="en-US" sz="2400" baseline="30000" dirty="0"/>
              <a:t> </a:t>
            </a:r>
            <a:r>
              <a:rPr lang="en-US" sz="2400" dirty="0"/>
              <a:t>Remco Chang</a:t>
            </a:r>
            <a:r>
              <a:rPr lang="en-US" sz="2400" baseline="30000" dirty="0"/>
              <a:t>1</a:t>
            </a:r>
            <a:r>
              <a:rPr lang="en-US" sz="2400" dirty="0"/>
              <a:t>,</a:t>
            </a:r>
            <a:r>
              <a:rPr lang="en-US" sz="2400" baseline="30000" dirty="0"/>
              <a:t> </a:t>
            </a:r>
            <a:r>
              <a:rPr lang="en-US" sz="2400" dirty="0"/>
              <a:t>Hendrik Strobelt</a:t>
            </a:r>
            <a:r>
              <a:rPr lang="en-US" sz="2400" baseline="30000" dirty="0"/>
              <a:t>3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1D708-23A7-453B-97EA-5A048873CEE3}"/>
              </a:ext>
            </a:extLst>
          </p:cNvPr>
          <p:cNvSpPr txBox="1">
            <a:spLocks/>
          </p:cNvSpPr>
          <p:nvPr/>
        </p:nvSpPr>
        <p:spPr>
          <a:xfrm>
            <a:off x="379564" y="5957365"/>
            <a:ext cx="10972800" cy="1069506"/>
          </a:xfrm>
          <a:prstGeom prst="rect">
            <a:avLst/>
          </a:prstGeom>
        </p:spPr>
        <p:txBody>
          <a:bodyPr vert="horz" lIns="109728" tIns="54864" rIns="109728" bIns="54864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9728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80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80" dirty="0">
                <a:solidFill>
                  <a:prstClr val="black"/>
                </a:solidFill>
                <a:latin typeface="Calibri" panose="020F0502020204030204"/>
              </a:rPr>
              <a:t>Tufts University	</a:t>
            </a:r>
          </a:p>
          <a:p>
            <a:pPr algn="l" defTabSz="109728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8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680" dirty="0">
                <a:solidFill>
                  <a:prstClr val="black"/>
                </a:solidFill>
                <a:latin typeface="Calibri" panose="020F0502020204030204"/>
              </a:rPr>
              <a:t>Carnegie Mellon University	</a:t>
            </a:r>
          </a:p>
          <a:p>
            <a:pPr algn="l" defTabSz="109728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80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1680" dirty="0">
                <a:solidFill>
                  <a:prstClr val="black"/>
                </a:solidFill>
                <a:latin typeface="Calibri" panose="020F0502020204030204"/>
              </a:rPr>
              <a:t>MIT IBM Watson AI Lab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DD3BF-6B24-4DE6-86B0-90D40B501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09" y="5690210"/>
            <a:ext cx="1981200" cy="23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7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grammer">
            <a:extLst>
              <a:ext uri="{FF2B5EF4-FFF2-40B4-BE49-F238E27FC236}">
                <a16:creationId xmlns:a16="http://schemas.microsoft.com/office/drawing/2014/main" id="{5167357F-EE21-41AD-93FA-98FE457B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979823"/>
            <a:ext cx="3709705" cy="3709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33E7C-2B79-460E-B16D-69290B2C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73" y="1445278"/>
            <a:ext cx="1788910" cy="1553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04A5A9-0715-4016-A102-694283993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73" y="3604852"/>
            <a:ext cx="1788910" cy="1553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814C9-D9D4-4EEE-97FB-FA16FC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73" y="5764426"/>
            <a:ext cx="1788910" cy="155393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EF655E0-BB03-47B9-BFE3-2ABFAC0F4DF3}"/>
              </a:ext>
            </a:extLst>
          </p:cNvPr>
          <p:cNvSpPr/>
          <p:nvPr/>
        </p:nvSpPr>
        <p:spPr>
          <a:xfrm>
            <a:off x="6446162" y="2058545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09110B-0DA0-49BE-B5CB-2A955D30A9ED}"/>
              </a:ext>
            </a:extLst>
          </p:cNvPr>
          <p:cNvSpPr/>
          <p:nvPr/>
        </p:nvSpPr>
        <p:spPr>
          <a:xfrm>
            <a:off x="6443660" y="4143514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282FFE-CFBB-4C20-AEAD-A2E8EE2D629E}"/>
              </a:ext>
            </a:extLst>
          </p:cNvPr>
          <p:cNvSpPr/>
          <p:nvPr/>
        </p:nvSpPr>
        <p:spPr>
          <a:xfrm>
            <a:off x="6443660" y="6277802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EF060E-0EA3-41D5-A297-B49D2402E820}"/>
              </a:ext>
            </a:extLst>
          </p:cNvPr>
          <p:cNvSpPr/>
          <p:nvPr/>
        </p:nvSpPr>
        <p:spPr>
          <a:xfrm>
            <a:off x="10950236" y="6280415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2674247-62E2-428F-A8EA-BEB9B8B07FF8}"/>
              </a:ext>
            </a:extLst>
          </p:cNvPr>
          <p:cNvSpPr/>
          <p:nvPr/>
        </p:nvSpPr>
        <p:spPr>
          <a:xfrm>
            <a:off x="10953011" y="4143514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EF1D549-D59F-4FC4-ABFE-858FD0ABF6F8}"/>
              </a:ext>
            </a:extLst>
          </p:cNvPr>
          <p:cNvSpPr/>
          <p:nvPr/>
        </p:nvSpPr>
        <p:spPr>
          <a:xfrm>
            <a:off x="10950236" y="2058545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E16AD-C41C-4B9A-88B2-2B926A133803}"/>
              </a:ext>
            </a:extLst>
          </p:cNvPr>
          <p:cNvSpPr txBox="1"/>
          <p:nvPr/>
        </p:nvSpPr>
        <p:spPr>
          <a:xfrm>
            <a:off x="11656476" y="1445278"/>
            <a:ext cx="267004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Bear (68%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Lion (10%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Statue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Dog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BED6B-1A84-4B6F-A573-4C9DDA484AA5}"/>
              </a:ext>
            </a:extLst>
          </p:cNvPr>
          <p:cNvSpPr txBox="1"/>
          <p:nvPr/>
        </p:nvSpPr>
        <p:spPr>
          <a:xfrm>
            <a:off x="11656476" y="3570157"/>
            <a:ext cx="267004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Mule (71%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Lion (10%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Statue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Dog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3867A-65BD-45DD-9CEA-EDB6F2CBB58A}"/>
              </a:ext>
            </a:extLst>
          </p:cNvPr>
          <p:cNvSpPr txBox="1"/>
          <p:nvPr/>
        </p:nvSpPr>
        <p:spPr>
          <a:xfrm>
            <a:off x="11625391" y="5654998"/>
            <a:ext cx="267004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Bike (55%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Lion (10%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Statue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Dog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453D6CE-6FFD-4697-903F-B592AF9DF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D0FE5C-9C2B-4C31-8910-2264947A6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50EDD6-58E2-49EA-9484-EA03F8116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940" y="1439434"/>
            <a:ext cx="1671844" cy="1754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BA78C4-B9FC-4627-B2B9-883064313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085" y="3459741"/>
            <a:ext cx="2381418" cy="1894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694662-42A8-4819-B3DC-8C72932FC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431" y="5659315"/>
            <a:ext cx="2490048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3">
            <a:extLst>
              <a:ext uri="{FF2B5EF4-FFF2-40B4-BE49-F238E27FC236}">
                <a16:creationId xmlns:a16="http://schemas.microsoft.com/office/drawing/2014/main" id="{984D604C-F2BC-44CE-8629-675192E12B6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We want to make it easier for data scientists to choose their own model and make tradeoffs between accuracy and model size.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07B4B-43EC-4636-A6E2-FBE8E9C0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0D12-D709-489B-AC05-56CA556D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30E6458-FB92-4138-9C3C-9AFB1B107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598"/>
            <a:ext cx="14202893" cy="68580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4C48-9E58-448B-B20D-5D4A8C8C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ECF0-910B-482A-B08C-EBAD0018B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43A59-CF2F-4D3A-880B-ECF2C923617F}"/>
              </a:ext>
            </a:extLst>
          </p:cNvPr>
          <p:cNvSpPr/>
          <p:nvPr/>
        </p:nvSpPr>
        <p:spPr bwMode="auto">
          <a:xfrm>
            <a:off x="275106" y="761999"/>
            <a:ext cx="3458693" cy="254543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FD690-2923-4A43-BFD5-D202691F7F3D}"/>
              </a:ext>
            </a:extLst>
          </p:cNvPr>
          <p:cNvSpPr txBox="1"/>
          <p:nvPr/>
        </p:nvSpPr>
        <p:spPr>
          <a:xfrm>
            <a:off x="5181600" y="685800"/>
            <a:ext cx="487680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1. </a:t>
            </a:r>
            <a:r>
              <a:rPr lang="en-US" b="1" dirty="0"/>
              <a:t>Global overview </a:t>
            </a:r>
            <a:r>
              <a:rPr lang="en-US" dirty="0"/>
              <a:t>of CNN model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970FF-4A61-45D1-8D03-9D3D6C28FAEA}"/>
              </a:ext>
            </a:extLst>
          </p:cNvPr>
          <p:cNvSpPr/>
          <p:nvPr/>
        </p:nvSpPr>
        <p:spPr bwMode="auto">
          <a:xfrm>
            <a:off x="3733799" y="761999"/>
            <a:ext cx="10287001" cy="63246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D8BF4-2316-4B63-B2AC-BC16571B98F6}"/>
              </a:ext>
            </a:extLst>
          </p:cNvPr>
          <p:cNvSpPr txBox="1"/>
          <p:nvPr/>
        </p:nvSpPr>
        <p:spPr>
          <a:xfrm>
            <a:off x="27214" y="3307431"/>
            <a:ext cx="4697186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34963" lvl="1" indent="0"/>
            <a:r>
              <a:rPr lang="en-US" dirty="0"/>
              <a:t>2. Human-guided </a:t>
            </a:r>
            <a:r>
              <a:rPr lang="en-US" b="1" dirty="0"/>
              <a:t>local exploration </a:t>
            </a:r>
            <a:r>
              <a:rPr lang="en-US" dirty="0"/>
              <a:t>via semi-automated search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F90CF4-55FA-4654-AA67-4637642ABD37}"/>
              </a:ext>
            </a:extLst>
          </p:cNvPr>
          <p:cNvSpPr/>
          <p:nvPr/>
        </p:nvSpPr>
        <p:spPr bwMode="auto">
          <a:xfrm>
            <a:off x="228600" y="3276601"/>
            <a:ext cx="990600" cy="380999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41748-316B-45A8-B6A6-786399BEC73F}"/>
              </a:ext>
            </a:extLst>
          </p:cNvPr>
          <p:cNvSpPr txBox="1"/>
          <p:nvPr/>
        </p:nvSpPr>
        <p:spPr>
          <a:xfrm>
            <a:off x="5762738" y="4112964"/>
            <a:ext cx="624840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34963" lvl="1" indent="0"/>
            <a:r>
              <a:rPr lang="en-US" dirty="0"/>
              <a:t>3. Space-efficient </a:t>
            </a:r>
            <a:r>
              <a:rPr lang="en-US" b="1" dirty="0"/>
              <a:t>visual encoding </a:t>
            </a:r>
            <a:r>
              <a:rPr lang="en-US" dirty="0"/>
              <a:t>for neural networks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D164A-7096-49CA-B76A-421F0EFE589C}"/>
              </a:ext>
            </a:extLst>
          </p:cNvPr>
          <p:cNvSpPr/>
          <p:nvPr/>
        </p:nvSpPr>
        <p:spPr bwMode="auto">
          <a:xfrm>
            <a:off x="3009899" y="1752600"/>
            <a:ext cx="1447799" cy="109763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E57F9-E2C8-4EB9-9495-9EBACD4CB5C5}"/>
              </a:ext>
            </a:extLst>
          </p:cNvPr>
          <p:cNvSpPr/>
          <p:nvPr/>
        </p:nvSpPr>
        <p:spPr bwMode="auto">
          <a:xfrm>
            <a:off x="8229600" y="1234588"/>
            <a:ext cx="1554163" cy="135621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60FED-62C8-44AF-B009-DA3BD78AB1B5}"/>
              </a:ext>
            </a:extLst>
          </p:cNvPr>
          <p:cNvSpPr/>
          <p:nvPr/>
        </p:nvSpPr>
        <p:spPr bwMode="auto">
          <a:xfrm>
            <a:off x="3886201" y="3434858"/>
            <a:ext cx="960438" cy="365174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8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ECD290-EAF3-48E0-896D-681461854010}"/>
              </a:ext>
            </a:extLst>
          </p:cNvPr>
          <p:cNvSpPr/>
          <p:nvPr/>
        </p:nvSpPr>
        <p:spPr bwMode="auto">
          <a:xfrm>
            <a:off x="9228324" y="3537556"/>
            <a:ext cx="3453297" cy="13702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7D577C-4BE5-4A8F-95BF-3FF670BBCCF1}"/>
              </a:ext>
            </a:extLst>
          </p:cNvPr>
          <p:cNvSpPr/>
          <p:nvPr/>
        </p:nvSpPr>
        <p:spPr bwMode="auto">
          <a:xfrm>
            <a:off x="9207193" y="533400"/>
            <a:ext cx="4153746" cy="2559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Graphic 3" descr="Programmer">
            <a:extLst>
              <a:ext uri="{FF2B5EF4-FFF2-40B4-BE49-F238E27FC236}">
                <a16:creationId xmlns:a16="http://schemas.microsoft.com/office/drawing/2014/main" id="{5167357F-EE21-41AD-93FA-98FE457B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1979823"/>
            <a:ext cx="3709705" cy="3709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EAA2C-C4C1-46AD-A578-2B7FCAE93CA7}"/>
              </a:ext>
            </a:extLst>
          </p:cNvPr>
          <p:cNvSpPr/>
          <p:nvPr/>
        </p:nvSpPr>
        <p:spPr>
          <a:xfrm>
            <a:off x="4346176" y="2171142"/>
            <a:ext cx="2911710" cy="156884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8BFEE-539E-41CE-8A7B-DE1823B2DC01}"/>
              </a:ext>
            </a:extLst>
          </p:cNvPr>
          <p:cNvSpPr txBox="1"/>
          <p:nvPr/>
        </p:nvSpPr>
        <p:spPr>
          <a:xfrm>
            <a:off x="5320572" y="2743200"/>
            <a:ext cx="149439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autoML</a:t>
            </a:r>
            <a:endParaRPr lang="en-US" sz="216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6" name="Graphic 25" descr="Dollar">
            <a:extLst>
              <a:ext uri="{FF2B5EF4-FFF2-40B4-BE49-F238E27FC236}">
                <a16:creationId xmlns:a16="http://schemas.microsoft.com/office/drawing/2014/main" id="{E0D6247F-81F3-41EE-BFAF-958F18AA4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4555" y="1964961"/>
            <a:ext cx="798291" cy="798291"/>
          </a:xfrm>
          <a:prstGeom prst="rect">
            <a:avLst/>
          </a:prstGeom>
        </p:spPr>
      </p:pic>
      <p:pic>
        <p:nvPicPr>
          <p:cNvPr id="27" name="Graphic 26" descr="Dollar">
            <a:extLst>
              <a:ext uri="{FF2B5EF4-FFF2-40B4-BE49-F238E27FC236}">
                <a16:creationId xmlns:a16="http://schemas.microsoft.com/office/drawing/2014/main" id="{8677C783-69F0-4F95-B6EF-A3858D8D3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2619" y="1964962"/>
            <a:ext cx="798291" cy="798291"/>
          </a:xfrm>
          <a:prstGeom prst="rect">
            <a:avLst/>
          </a:prstGeom>
        </p:spPr>
      </p:pic>
      <p:pic>
        <p:nvPicPr>
          <p:cNvPr id="28" name="Graphic 27" descr="Dollar">
            <a:extLst>
              <a:ext uri="{FF2B5EF4-FFF2-40B4-BE49-F238E27FC236}">
                <a16:creationId xmlns:a16="http://schemas.microsoft.com/office/drawing/2014/main" id="{46408AD7-5EFD-4D80-A2A2-C73D3DE7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13304" y="1964961"/>
            <a:ext cx="798291" cy="79829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BA0E4-9E79-4973-B52B-198737DDF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9EE1A6-0A3A-4C86-ABD1-D10FB27BC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0199C-D631-48C7-B021-C4EDD69B6D1F}"/>
              </a:ext>
            </a:extLst>
          </p:cNvPr>
          <p:cNvSpPr txBox="1"/>
          <p:nvPr/>
        </p:nvSpPr>
        <p:spPr>
          <a:xfrm>
            <a:off x="457200" y="163512"/>
            <a:ext cx="32525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Work </a:t>
            </a:r>
            <a:r>
              <a:rPr lang="en-US" b="1" dirty="0" err="1"/>
              <a:t>autoML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2F0B8-8F4F-44FB-AB9B-F4FF297A622D}"/>
              </a:ext>
            </a:extLst>
          </p:cNvPr>
          <p:cNvSpPr txBox="1"/>
          <p:nvPr/>
        </p:nvSpPr>
        <p:spPr>
          <a:xfrm>
            <a:off x="9783763" y="732898"/>
            <a:ext cx="3035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Semibold" panose="020F0502020204030203" pitchFamily="34" charset="0"/>
                <a:cs typeface="Lato Semibold" panose="020F0502020204030203" pitchFamily="34" charset="0"/>
              </a:rPr>
              <a:t>Thousands of GPU hours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EE8E6A-9210-4F29-9033-F4661F15939C}"/>
              </a:ext>
            </a:extLst>
          </p:cNvPr>
          <p:cNvSpPr txBox="1"/>
          <p:nvPr/>
        </p:nvSpPr>
        <p:spPr>
          <a:xfrm>
            <a:off x="9859832" y="3672933"/>
            <a:ext cx="3035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Semibold" panose="020F0502020204030203" pitchFamily="34" charset="0"/>
                <a:cs typeface="Lato Semibold" panose="020F0502020204030203" pitchFamily="34" charset="0"/>
              </a:rPr>
              <a:t>Difficult to Customize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BE7280-7A71-45BF-844D-B5E7D49D9C95}"/>
              </a:ext>
            </a:extLst>
          </p:cNvPr>
          <p:cNvSpPr/>
          <p:nvPr/>
        </p:nvSpPr>
        <p:spPr>
          <a:xfrm rot="5400000">
            <a:off x="5536800" y="370160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EDBE4E-1158-46DE-9929-D3199D2C455D}"/>
              </a:ext>
            </a:extLst>
          </p:cNvPr>
          <p:cNvSpPr/>
          <p:nvPr/>
        </p:nvSpPr>
        <p:spPr bwMode="auto">
          <a:xfrm>
            <a:off x="9228324" y="5392194"/>
            <a:ext cx="3954276" cy="1588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EA23AF-4A22-407A-8D3A-48A62D433BB3}"/>
              </a:ext>
            </a:extLst>
          </p:cNvPr>
          <p:cNvSpPr txBox="1"/>
          <p:nvPr/>
        </p:nvSpPr>
        <p:spPr>
          <a:xfrm>
            <a:off x="9859832" y="5527572"/>
            <a:ext cx="34760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Semibold" panose="020F0502020204030203" pitchFamily="34" charset="0"/>
                <a:cs typeface="Lato Semibold" panose="020F0502020204030203" pitchFamily="34" charset="0"/>
              </a:rPr>
              <a:t>Difficult to Interpret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336F9F-BE7C-4DA4-B64C-40657C337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109" y="4383526"/>
            <a:ext cx="1671844" cy="1754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4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5" grpId="0"/>
      <p:bldP spid="16" grpId="0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DF73-ECF8-435C-A514-4A29A8467424}"/>
              </a:ext>
            </a:extLst>
          </p:cNvPr>
          <p:cNvSpPr/>
          <p:nvPr/>
        </p:nvSpPr>
        <p:spPr bwMode="auto">
          <a:xfrm>
            <a:off x="11353801" y="3505200"/>
            <a:ext cx="3124200" cy="1862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Graphic 3" descr="Programmer">
            <a:extLst>
              <a:ext uri="{FF2B5EF4-FFF2-40B4-BE49-F238E27FC236}">
                <a16:creationId xmlns:a16="http://schemas.microsoft.com/office/drawing/2014/main" id="{5167357F-EE21-41AD-93FA-98FE457B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1979823"/>
            <a:ext cx="3709705" cy="370970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BA0E4-9E79-4973-B52B-198737DDF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9EE1A6-0A3A-4C86-ABD1-D10FB27BC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0199C-D631-48C7-B021-C4EDD69B6D1F}"/>
              </a:ext>
            </a:extLst>
          </p:cNvPr>
          <p:cNvSpPr txBox="1"/>
          <p:nvPr/>
        </p:nvSpPr>
        <p:spPr>
          <a:xfrm>
            <a:off x="457200" y="163512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Work </a:t>
            </a:r>
            <a:r>
              <a:rPr lang="en-US" b="1" dirty="0"/>
              <a:t>Visual Analytics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ABF85-170F-44F2-8C76-6C6F83AFE197}"/>
              </a:ext>
            </a:extLst>
          </p:cNvPr>
          <p:cNvSpPr txBox="1"/>
          <p:nvPr/>
        </p:nvSpPr>
        <p:spPr>
          <a:xfrm>
            <a:off x="10344387" y="3810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Steering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B6BA4-6B4A-45A3-AA24-6B0A9A406653}"/>
              </a:ext>
            </a:extLst>
          </p:cNvPr>
          <p:cNvSpPr txBox="1"/>
          <p:nvPr/>
        </p:nvSpPr>
        <p:spPr>
          <a:xfrm>
            <a:off x="11506200" y="3581400"/>
            <a:ext cx="358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Applicable </a:t>
            </a:r>
          </a:p>
          <a:p>
            <a:r>
              <a:rPr lang="en-US" dirty="0"/>
              <a:t>to Architecture Search</a:t>
            </a:r>
            <a:endParaRPr lang="en-US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0C963A-A5FB-4094-81CC-B9EAB0E10F45}"/>
              </a:ext>
            </a:extLst>
          </p:cNvPr>
          <p:cNvSpPr/>
          <p:nvPr/>
        </p:nvSpPr>
        <p:spPr bwMode="auto">
          <a:xfrm>
            <a:off x="8305800" y="5583692"/>
            <a:ext cx="3124200" cy="1862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A11FA-7305-4ABB-9FE1-CC5AE3AEDAAB}"/>
              </a:ext>
            </a:extLst>
          </p:cNvPr>
          <p:cNvSpPr txBox="1"/>
          <p:nvPr/>
        </p:nvSpPr>
        <p:spPr>
          <a:xfrm>
            <a:off x="8382000" y="5683844"/>
            <a:ext cx="358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Architecture Already Found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9447C9-6934-4F6B-9D75-DF902D377722}"/>
              </a:ext>
            </a:extLst>
          </p:cNvPr>
          <p:cNvSpPr txBox="1"/>
          <p:nvPr/>
        </p:nvSpPr>
        <p:spPr>
          <a:xfrm>
            <a:off x="1752600" y="64770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Learning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CF2A6D-ECC5-4030-BFEE-10D442949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957562"/>
            <a:ext cx="2746519" cy="215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09D0C7-4356-4C45-A1B2-1AAE8FB4F2A5}"/>
              </a:ext>
            </a:extLst>
          </p:cNvPr>
          <p:cNvSpPr txBox="1"/>
          <p:nvPr/>
        </p:nvSpPr>
        <p:spPr>
          <a:xfrm>
            <a:off x="7886701" y="321919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Muhlbacher</a:t>
            </a:r>
            <a:r>
              <a:rPr lang="en-US" sz="1400" dirty="0"/>
              <a:t>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0D6419-34F3-4F5E-A911-37F43157A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044" y="1162471"/>
            <a:ext cx="4583006" cy="2149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596E87-9DC4-41A4-9A82-D2D398389F55}"/>
              </a:ext>
            </a:extLst>
          </p:cNvPr>
          <p:cNvSpPr txBox="1"/>
          <p:nvPr/>
        </p:nvSpPr>
        <p:spPr>
          <a:xfrm>
            <a:off x="9583809" y="3389342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Schneider 2017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FDAB38-5772-4572-A5B7-8AC3982515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321" y="3647941"/>
            <a:ext cx="4189880" cy="242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1775AD-EEB9-40C9-9145-A7CC35D4426A}"/>
              </a:ext>
            </a:extLst>
          </p:cNvPr>
          <p:cNvSpPr txBox="1"/>
          <p:nvPr/>
        </p:nvSpPr>
        <p:spPr>
          <a:xfrm>
            <a:off x="4953000" y="6169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Pezzotti</a:t>
            </a:r>
            <a:r>
              <a:rPr lang="en-US" sz="1400" dirty="0"/>
              <a:t>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3F50F-F4F2-4E80-BF0C-5F437BD2130A}"/>
              </a:ext>
            </a:extLst>
          </p:cNvPr>
          <p:cNvSpPr txBox="1"/>
          <p:nvPr/>
        </p:nvSpPr>
        <p:spPr>
          <a:xfrm>
            <a:off x="8130686" y="427662"/>
            <a:ext cx="70993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Liu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Liu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Wongsuphasawat</a:t>
            </a:r>
            <a:r>
              <a:rPr lang="en-US" dirty="0"/>
              <a:t>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Yosinski</a:t>
            </a:r>
            <a:r>
              <a:rPr lang="en-US" dirty="0"/>
              <a:t>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Kahng</a:t>
            </a:r>
            <a:r>
              <a:rPr lang="en-US" dirty="0"/>
              <a:t>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Olah</a:t>
            </a:r>
            <a:r>
              <a:rPr lang="en-US" dirty="0"/>
              <a:t> 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284C77-E782-424B-A015-DC17D14F0BDB}"/>
              </a:ext>
            </a:extLst>
          </p:cNvPr>
          <p:cNvSpPr txBox="1"/>
          <p:nvPr/>
        </p:nvSpPr>
        <p:spPr>
          <a:xfrm>
            <a:off x="3492430" y="3717245"/>
            <a:ext cx="70993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Cavallo &amp; </a:t>
            </a:r>
            <a:r>
              <a:rPr lang="en-US" dirty="0" err="1"/>
              <a:t>Demiralp</a:t>
            </a:r>
            <a:r>
              <a:rPr lang="en-US" dirty="0"/>
              <a:t>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Das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Cashman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Kwon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Brown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Muhlbacher</a:t>
            </a:r>
            <a:r>
              <a:rPr lang="en-US" dirty="0"/>
              <a:t> &amp; </a:t>
            </a:r>
            <a:r>
              <a:rPr lang="en-US" dirty="0" err="1"/>
              <a:t>Piringer</a:t>
            </a:r>
            <a:r>
              <a:rPr lang="en-US" dirty="0"/>
              <a:t> 2013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0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9" grpId="0"/>
      <p:bldP spid="19" grpId="1"/>
      <p:bldP spid="20" grpId="0"/>
      <p:bldP spid="20" grpId="1"/>
      <p:bldP spid="22" grpId="0" animBg="1"/>
      <p:bldP spid="23" grpId="0"/>
      <p:bldP spid="24" grpId="0"/>
      <p:bldP spid="15" grpId="0"/>
      <p:bldP spid="15" grpId="1"/>
      <p:bldP spid="29" grpId="0"/>
      <p:bldP spid="29" grpId="1"/>
      <p:bldP spid="30" grpId="0"/>
      <p:bldP spid="3" grpId="2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3">
            <a:extLst>
              <a:ext uri="{FF2B5EF4-FFF2-40B4-BE49-F238E27FC236}">
                <a16:creationId xmlns:a16="http://schemas.microsoft.com/office/drawing/2014/main" id="{984D604C-F2BC-44CE-8629-675192E12B6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We can use visualization to help the user </a:t>
            </a:r>
            <a:r>
              <a:rPr lang="en-US" altLang="en-US" b="1" dirty="0"/>
              <a:t>navigate the model space.</a:t>
            </a:r>
          </a:p>
          <a:p>
            <a:endParaRPr lang="en-US" altLang="en-US" b="1" dirty="0"/>
          </a:p>
          <a:p>
            <a:r>
              <a:rPr lang="en-US" altLang="en-US" dirty="0"/>
              <a:t>But first, we need to know how experts navigate the model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07B4B-43EC-4636-A6E2-FBE8E9C0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0D12-D709-489B-AC05-56CA556D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E0FD-E365-42D1-91A7-05109C4A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20" y="1173722"/>
            <a:ext cx="12706121" cy="1275173"/>
          </a:xfrm>
        </p:spPr>
        <p:txBody>
          <a:bodyPr anchor="b">
            <a:normAutofit/>
          </a:bodyPr>
          <a:lstStyle/>
          <a:p>
            <a:r>
              <a:rPr lang="en-US" dirty="0"/>
              <a:t>Task Analysis</a:t>
            </a:r>
          </a:p>
        </p:txBody>
      </p:sp>
      <p:pic>
        <p:nvPicPr>
          <p:cNvPr id="5" name="Graphic 4" descr="Programmer">
            <a:extLst>
              <a:ext uri="{FF2B5EF4-FFF2-40B4-BE49-F238E27FC236}">
                <a16:creationId xmlns:a16="http://schemas.microsoft.com/office/drawing/2014/main" id="{D4B259D3-5CE0-4949-A4CD-CCF023648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847" y="3373325"/>
            <a:ext cx="3513737" cy="3513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9357-0F61-4C79-913B-F2ADC5A8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425" y="3218920"/>
            <a:ext cx="7538603" cy="3858899"/>
          </a:xfrm>
        </p:spPr>
        <p:txBody>
          <a:bodyPr>
            <a:normAutofit/>
          </a:bodyPr>
          <a:lstStyle/>
          <a:p>
            <a:r>
              <a:rPr lang="en-US" sz="2880" dirty="0"/>
              <a:t>4 model builders </a:t>
            </a:r>
          </a:p>
          <a:p>
            <a:pPr lvl="1"/>
            <a:r>
              <a:rPr lang="en-US" sz="2480" dirty="0"/>
              <a:t>3 PhD students, 1 Industry</a:t>
            </a:r>
          </a:p>
          <a:p>
            <a:r>
              <a:rPr lang="en-US" sz="2880" dirty="0"/>
              <a:t>60 minute interview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C81A-94E6-4802-87A3-FDA4CD7E3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FA14-9A98-4E2B-B9E4-2C8EF592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E0FD-E365-42D1-91A7-05109C4A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20" y="1173722"/>
            <a:ext cx="12706121" cy="1275173"/>
          </a:xfrm>
        </p:spPr>
        <p:txBody>
          <a:bodyPr anchor="b">
            <a:normAutofit/>
          </a:bodyPr>
          <a:lstStyle/>
          <a:p>
            <a:r>
              <a:rPr lang="en-US" dirty="0"/>
              <a:t>Task Analysis</a:t>
            </a:r>
          </a:p>
        </p:txBody>
      </p:sp>
      <p:pic>
        <p:nvPicPr>
          <p:cNvPr id="5" name="Graphic 4" descr="Programmer">
            <a:extLst>
              <a:ext uri="{FF2B5EF4-FFF2-40B4-BE49-F238E27FC236}">
                <a16:creationId xmlns:a16="http://schemas.microsoft.com/office/drawing/2014/main" id="{D4B259D3-5CE0-4949-A4CD-CCF023648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9847" y="3373325"/>
            <a:ext cx="3513737" cy="3513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9357-0F61-4C79-913B-F2ADC5A8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263" y="2819400"/>
            <a:ext cx="876300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80" b="1" baseline="30000" dirty="0"/>
              <a:t>Goal</a:t>
            </a:r>
          </a:p>
          <a:p>
            <a:pPr marL="0" indent="0">
              <a:buNone/>
            </a:pPr>
            <a:r>
              <a:rPr lang="en-US" sz="2880" dirty="0"/>
              <a:t>Determine how experts choose model architectures</a:t>
            </a:r>
          </a:p>
          <a:p>
            <a:endParaRPr lang="en-US" sz="2880" dirty="0"/>
          </a:p>
          <a:p>
            <a:pPr lvl="1"/>
            <a:endParaRPr lang="en-US" sz="2480" dirty="0"/>
          </a:p>
          <a:p>
            <a:endParaRPr lang="en-US" sz="248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C81A-94E6-4802-87A3-FDA4CD7E3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FA14-9A98-4E2B-B9E4-2C8EF592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270DFF-0722-4F34-8C50-C624D16C3226}"/>
              </a:ext>
            </a:extLst>
          </p:cNvPr>
          <p:cNvSpPr txBox="1">
            <a:spLocks/>
          </p:cNvSpPr>
          <p:nvPr/>
        </p:nvSpPr>
        <p:spPr bwMode="auto">
          <a:xfrm>
            <a:off x="5402263" y="4245430"/>
            <a:ext cx="8763000" cy="2383970"/>
          </a:xfrm>
          <a:prstGeom prst="rect">
            <a:avLst/>
          </a:prstGeom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normAutofit/>
          </a:bodyPr>
          <a:lstStyle>
            <a:lvl1pPr marL="334963" indent="-334963" algn="l" rtl="0" eaLnBrk="0" fontAlgn="base" hangingPunct="0">
              <a:spcBef>
                <a:spcPts val="400"/>
              </a:spcBef>
              <a:spcAft>
                <a:spcPts val="200"/>
              </a:spcAft>
              <a:buClr>
                <a:srgbClr val="1086B9"/>
              </a:buClr>
              <a:buSzPct val="80000"/>
              <a:buChar char="•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7388" indent="-352425" algn="l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90000"/>
              <a:buFont typeface="Times" panose="02020603050405020304" pitchFamily="18" charset="0"/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631950" indent="-325438" algn="l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9000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284413" indent="-325438" algn="l" rtl="0" eaLnBrk="0" fontAlgn="base" hangingPunct="0">
              <a:spcBef>
                <a:spcPts val="400"/>
              </a:spcBef>
              <a:spcAft>
                <a:spcPts val="20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938463" indent="-325438" algn="l" rtl="0" eaLnBrk="0" fontAlgn="base" hangingPunct="0">
              <a:spcBef>
                <a:spcPts val="400"/>
              </a:spcBef>
              <a:spcAft>
                <a:spcPts val="20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3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3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3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3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80" b="1" kern="0" baseline="30000" dirty="0"/>
              <a:t>Interview</a:t>
            </a:r>
          </a:p>
          <a:p>
            <a:r>
              <a:rPr lang="en-US" sz="2880" i="1" kern="0" dirty="0"/>
              <a:t>How do you start?</a:t>
            </a:r>
          </a:p>
          <a:p>
            <a:r>
              <a:rPr lang="en-US" sz="2880" i="1" kern="0" dirty="0"/>
              <a:t>Common Obstacles?</a:t>
            </a:r>
          </a:p>
          <a:p>
            <a:r>
              <a:rPr lang="en-US" sz="2880" i="1" kern="0" dirty="0"/>
              <a:t>What do you visualize?</a:t>
            </a:r>
          </a:p>
          <a:p>
            <a:pPr lvl="1"/>
            <a:endParaRPr lang="en-US" sz="2480" kern="0" dirty="0"/>
          </a:p>
          <a:p>
            <a:endParaRPr lang="en-US" sz="2480" kern="0" dirty="0"/>
          </a:p>
        </p:txBody>
      </p:sp>
    </p:spTree>
    <p:extLst>
      <p:ext uri="{BB962C8B-B14F-4D97-AF65-F5344CB8AC3E}">
        <p14:creationId xmlns:p14="http://schemas.microsoft.com/office/powerpoint/2010/main" val="272941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F84BA8DC-9BDC-4C8B-A00E-5BBF9354C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3400" y="-304800"/>
            <a:ext cx="5296428" cy="4648200"/>
          </a:xfrm>
          <a:prstGeom prst="rect">
            <a:avLst/>
          </a:prstGeom>
        </p:spPr>
      </p:pic>
      <p:pic>
        <p:nvPicPr>
          <p:cNvPr id="5" name="Graphic 4" descr="Programmer">
            <a:extLst>
              <a:ext uri="{FF2B5EF4-FFF2-40B4-BE49-F238E27FC236}">
                <a16:creationId xmlns:a16="http://schemas.microsoft.com/office/drawing/2014/main" id="{D4B259D3-5CE0-4949-A4CD-CCF023648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9847" y="3373325"/>
            <a:ext cx="3513737" cy="35137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C81A-94E6-4802-87A3-FDA4CD7E3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FA14-9A98-4E2B-B9E4-2C8EF592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D999817-DCE1-46E5-9091-54AC1D716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482881"/>
              </p:ext>
            </p:extLst>
          </p:nvPr>
        </p:nvGraphicFramePr>
        <p:xfrm>
          <a:off x="5562600" y="1295400"/>
          <a:ext cx="842922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8BD2328-1953-4A57-AF1A-179EEFF826D2}"/>
              </a:ext>
            </a:extLst>
          </p:cNvPr>
          <p:cNvSpPr/>
          <p:nvPr/>
        </p:nvSpPr>
        <p:spPr>
          <a:xfrm>
            <a:off x="533400" y="7620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With Relevant Baseline…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10DE0-BA9E-483A-A232-792E0924BE34}"/>
              </a:ext>
            </a:extLst>
          </p:cNvPr>
          <p:cNvSpPr/>
          <p:nvPr/>
        </p:nvSpPr>
        <p:spPr bwMode="auto">
          <a:xfrm>
            <a:off x="5550408" y="2990088"/>
            <a:ext cx="8449056" cy="33528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37AEC-8B47-4BAA-BD40-07FFAA7A2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566" y="3048000"/>
            <a:ext cx="1671844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F84BA8DC-9BDC-4C8B-A00E-5BBF9354C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3400" y="-304800"/>
            <a:ext cx="5296428" cy="4648200"/>
          </a:xfrm>
          <a:prstGeom prst="rect">
            <a:avLst/>
          </a:prstGeom>
        </p:spPr>
      </p:pic>
      <p:pic>
        <p:nvPicPr>
          <p:cNvPr id="5" name="Graphic 4" descr="Programmer">
            <a:extLst>
              <a:ext uri="{FF2B5EF4-FFF2-40B4-BE49-F238E27FC236}">
                <a16:creationId xmlns:a16="http://schemas.microsoft.com/office/drawing/2014/main" id="{D4B259D3-5CE0-4949-A4CD-CCF023648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9847" y="3373325"/>
            <a:ext cx="3513737" cy="35137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C81A-94E6-4802-87A3-FDA4CD7E3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FA14-9A98-4E2B-B9E4-2C8EF592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D999817-DCE1-46E5-9091-54AC1D71683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62600" y="1295400"/>
          <a:ext cx="842922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8BD2328-1953-4A57-AF1A-179EEFF826D2}"/>
              </a:ext>
            </a:extLst>
          </p:cNvPr>
          <p:cNvSpPr/>
          <p:nvPr/>
        </p:nvSpPr>
        <p:spPr>
          <a:xfrm>
            <a:off x="533400" y="7620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… Fine Tune The Baseline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4E52D-7092-4A7D-8434-A0AA1782245B}"/>
              </a:ext>
            </a:extLst>
          </p:cNvPr>
          <p:cNvSpPr txBox="1"/>
          <p:nvPr/>
        </p:nvSpPr>
        <p:spPr>
          <a:xfrm>
            <a:off x="230116" y="3276600"/>
            <a:ext cx="2739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E13E3"/>
                </a:solidFill>
              </a:rPr>
              <a:t>Add a layer!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F3C6F-14EB-4048-A968-4C7E2E7A6132}"/>
              </a:ext>
            </a:extLst>
          </p:cNvPr>
          <p:cNvSpPr txBox="1"/>
          <p:nvPr/>
        </p:nvSpPr>
        <p:spPr>
          <a:xfrm>
            <a:off x="381000" y="4217902"/>
            <a:ext cx="27394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E13E3"/>
                </a:solidFill>
              </a:rPr>
              <a:t>Change</a:t>
            </a:r>
          </a:p>
          <a:p>
            <a:r>
              <a:rPr lang="en-US" b="1" dirty="0">
                <a:solidFill>
                  <a:srgbClr val="7E13E3"/>
                </a:solidFill>
              </a:rPr>
              <a:t>filter </a:t>
            </a:r>
          </a:p>
          <a:p>
            <a:r>
              <a:rPr lang="en-US" b="1" dirty="0">
                <a:solidFill>
                  <a:srgbClr val="7E13E3"/>
                </a:solidFill>
              </a:rPr>
              <a:t>size!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6DEED-7447-4FDC-81FF-F44184FC58EC}"/>
              </a:ext>
            </a:extLst>
          </p:cNvPr>
          <p:cNvSpPr/>
          <p:nvPr/>
        </p:nvSpPr>
        <p:spPr bwMode="auto">
          <a:xfrm>
            <a:off x="5550408" y="4700016"/>
            <a:ext cx="8449056" cy="1636776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A6D735-FCF9-4AE5-AC47-99C8FDCA0B9F}"/>
              </a:ext>
            </a:extLst>
          </p:cNvPr>
          <p:cNvSpPr/>
          <p:nvPr/>
        </p:nvSpPr>
        <p:spPr bwMode="auto">
          <a:xfrm>
            <a:off x="5550408" y="1283208"/>
            <a:ext cx="8449056" cy="1636776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65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3">
            <a:extLst>
              <a:ext uri="{FF2B5EF4-FFF2-40B4-BE49-F238E27FC236}">
                <a16:creationId xmlns:a16="http://schemas.microsoft.com/office/drawing/2014/main" id="{984D604C-F2BC-44CE-8629-675192E12B6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How can we help data scientists select Convolutional Neural Network (CNN) architectures?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07B4B-43EC-4636-A6E2-FBE8E9C0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0D12-D709-489B-AC05-56CA556D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F84BA8DC-9BDC-4C8B-A00E-5BBF9354C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3400" y="-304800"/>
            <a:ext cx="5296428" cy="4648200"/>
          </a:xfrm>
          <a:prstGeom prst="rect">
            <a:avLst/>
          </a:prstGeom>
        </p:spPr>
      </p:pic>
      <p:pic>
        <p:nvPicPr>
          <p:cNvPr id="5" name="Graphic 4" descr="Programmer">
            <a:extLst>
              <a:ext uri="{FF2B5EF4-FFF2-40B4-BE49-F238E27FC236}">
                <a16:creationId xmlns:a16="http://schemas.microsoft.com/office/drawing/2014/main" id="{D4B259D3-5CE0-4949-A4CD-CCF023648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9847" y="3373325"/>
            <a:ext cx="3513737" cy="35137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9C81A-94E6-4802-87A3-FDA4CD7E3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1FA14-9A98-4E2B-B9E4-2C8EF592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D999817-DCE1-46E5-9091-54AC1D71683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62600" y="1295400"/>
          <a:ext cx="842922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8BD2328-1953-4A57-AF1A-179EEFF826D2}"/>
              </a:ext>
            </a:extLst>
          </p:cNvPr>
          <p:cNvSpPr/>
          <p:nvPr/>
        </p:nvSpPr>
        <p:spPr>
          <a:xfrm>
            <a:off x="533400" y="7620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Interpret Change in Performance</a:t>
            </a: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EA32731A-47F4-4DE6-A2FA-E499E11E9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8300" y="3200400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27A1B5-48E5-4374-B429-3CC49529658D}"/>
              </a:ext>
            </a:extLst>
          </p:cNvPr>
          <p:cNvSpPr/>
          <p:nvPr/>
        </p:nvSpPr>
        <p:spPr bwMode="auto">
          <a:xfrm>
            <a:off x="5550408" y="1283208"/>
            <a:ext cx="8449056" cy="336499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45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30E6458-FB92-4138-9C3C-9AFB1B107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598"/>
            <a:ext cx="14202893" cy="68580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4C48-9E58-448B-B20D-5D4A8C8C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ECF0-910B-482A-B08C-EBAD0018B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43A59-CF2F-4D3A-880B-ECF2C923617F}"/>
              </a:ext>
            </a:extLst>
          </p:cNvPr>
          <p:cNvSpPr/>
          <p:nvPr/>
        </p:nvSpPr>
        <p:spPr bwMode="auto">
          <a:xfrm>
            <a:off x="275106" y="761999"/>
            <a:ext cx="3458693" cy="254543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FD690-2923-4A43-BFD5-D202691F7F3D}"/>
              </a:ext>
            </a:extLst>
          </p:cNvPr>
          <p:cNvSpPr txBox="1"/>
          <p:nvPr/>
        </p:nvSpPr>
        <p:spPr>
          <a:xfrm>
            <a:off x="5181600" y="685800"/>
            <a:ext cx="678180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T1: Quickly search for baseline architectures through an overview of models.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6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DAAEF-54AE-45A2-B22E-11C56AEA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8458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Accuracy vs. # of Parameters</a:t>
            </a:r>
          </a:p>
          <a:p>
            <a:pPr marL="866775" lvl="1" indent="-514350"/>
            <a:r>
              <a:rPr lang="en-US" dirty="0"/>
              <a:t>Allows for tradeoff between model performance and model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MDS Projection based on prediction similarity</a:t>
            </a:r>
          </a:p>
          <a:p>
            <a:pPr marL="866775" lvl="1" indent="-514350"/>
            <a:r>
              <a:rPr lang="en-US" dirty="0"/>
              <a:t>Select diffuse models with high accuracy to learn variety in model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MDS Projection based on structural similarity</a:t>
            </a:r>
          </a:p>
          <a:p>
            <a:pPr marL="866775" lvl="1" indent="-514350"/>
            <a:r>
              <a:rPr lang="en-US" dirty="0"/>
              <a:t>See what small changes in structure lead to large changes in accuracy</a:t>
            </a:r>
          </a:p>
          <a:p>
            <a:pPr marL="866775" lvl="1" indent="-514350"/>
            <a:r>
              <a:rPr lang="en-US" dirty="0"/>
              <a:t>Uses OTMANN distance between networks(</a:t>
            </a:r>
            <a:r>
              <a:rPr lang="en-US" dirty="0" err="1"/>
              <a:t>Kandasemy</a:t>
            </a:r>
            <a:r>
              <a:rPr lang="en-US" dirty="0"/>
              <a:t> 2018)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33699-08DE-46F4-AC6A-D18D846A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Baseline Architectures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62FB8-ECD1-4C6E-B330-78FDBE555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6DA3D-C99E-4ED3-B98E-73F4D70AA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4ABE7-FA47-423D-98EB-32379D794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62626"/>
            <a:ext cx="4833384" cy="304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7F883-A39E-4927-B471-18C664982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2223897"/>
            <a:ext cx="4675537" cy="298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C65CF-2C67-4C74-81FB-B2BAF7F66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763" y="4036104"/>
            <a:ext cx="4659208" cy="296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30E6458-FB92-4138-9C3C-9AFB1B107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598"/>
            <a:ext cx="14202893" cy="68580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4C48-9E58-448B-B20D-5D4A8C8C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ECF0-910B-482A-B08C-EBAD0018B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970FF-4A61-45D1-8D03-9D3D6C28FAEA}"/>
              </a:ext>
            </a:extLst>
          </p:cNvPr>
          <p:cNvSpPr/>
          <p:nvPr/>
        </p:nvSpPr>
        <p:spPr bwMode="auto">
          <a:xfrm>
            <a:off x="3733799" y="761999"/>
            <a:ext cx="10287001" cy="63246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D8BF4-2316-4B63-B2AC-BC16571B98F6}"/>
              </a:ext>
            </a:extLst>
          </p:cNvPr>
          <p:cNvSpPr txBox="1"/>
          <p:nvPr/>
        </p:nvSpPr>
        <p:spPr>
          <a:xfrm>
            <a:off x="27214" y="3307431"/>
            <a:ext cx="4087586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T2: Generate local, constrained searches in the neighborhood of baseline models.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1711B-4989-46E4-9C0A-11716FC39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52DD4-1894-40C2-8C65-E6ABDB286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89589-1AF9-43E8-9C32-0702D2F1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533400"/>
            <a:ext cx="2443907" cy="1905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602CE-BD16-4383-8350-9CD975378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" y="3464780"/>
            <a:ext cx="13487401" cy="3391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3CA9CE-97F8-4DB8-89B9-B60C485FF0D5}"/>
              </a:ext>
            </a:extLst>
          </p:cNvPr>
          <p:cNvSpPr txBox="1"/>
          <p:nvPr/>
        </p:nvSpPr>
        <p:spPr>
          <a:xfrm>
            <a:off x="609600" y="304800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Search:</a:t>
            </a:r>
          </a:p>
          <a:p>
            <a:r>
              <a:rPr lang="en-US" dirty="0"/>
              <a:t>Ablations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B26BD-5809-494E-9856-F74F1CD0F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533400"/>
            <a:ext cx="6115047" cy="2284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1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3273B-59D8-4FD0-B2CF-F88451C0F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92B5F-EE67-468C-B9F6-E5F203EFB7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41A00-2AEF-4756-808D-7AE4234AC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533400"/>
            <a:ext cx="2438464" cy="1883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BC49F-719E-4688-95E8-3698CF89E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9" y="5057860"/>
            <a:ext cx="14020864" cy="3152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C4FE11-30B6-4C90-A292-DAA2C8F06315}"/>
              </a:ext>
            </a:extLst>
          </p:cNvPr>
          <p:cNvSpPr txBox="1"/>
          <p:nvPr/>
        </p:nvSpPr>
        <p:spPr>
          <a:xfrm>
            <a:off x="609600" y="304800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Search:</a:t>
            </a:r>
          </a:p>
          <a:p>
            <a:r>
              <a:rPr lang="en-US" dirty="0"/>
              <a:t>Variations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38558-8018-41D5-A510-4229CC876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58" y="457199"/>
            <a:ext cx="4005507" cy="4191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9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F03F6-F6BF-4548-92B9-62F29ABC4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2B9F-3197-47BB-8CD6-A83E8CF84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9028B-3519-4454-8BD9-649F86CF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533400"/>
            <a:ext cx="2482008" cy="1948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9D65D-5E3E-4098-A402-B2F9FAEB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257800"/>
            <a:ext cx="14086483" cy="210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5A168-B62E-4DE1-A6E4-8BCCB94038DF}"/>
              </a:ext>
            </a:extLst>
          </p:cNvPr>
          <p:cNvSpPr txBox="1"/>
          <p:nvPr/>
        </p:nvSpPr>
        <p:spPr>
          <a:xfrm>
            <a:off x="609600" y="304800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Search:</a:t>
            </a:r>
          </a:p>
          <a:p>
            <a:r>
              <a:rPr lang="en-US" dirty="0"/>
              <a:t>Handcrafting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1F66B-C541-4401-B3DB-FF38458BD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37054"/>
            <a:ext cx="5724525" cy="4615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30E6458-FB92-4138-9C3C-9AFB1B107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598"/>
            <a:ext cx="14202893" cy="68580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4C48-9E58-448B-B20D-5D4A8C8C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ECF0-910B-482A-B08C-EBAD0018B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43A59-CF2F-4D3A-880B-ECF2C923617F}"/>
              </a:ext>
            </a:extLst>
          </p:cNvPr>
          <p:cNvSpPr/>
          <p:nvPr/>
        </p:nvSpPr>
        <p:spPr bwMode="auto">
          <a:xfrm>
            <a:off x="3009899" y="1752600"/>
            <a:ext cx="1447799" cy="109763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F90CF4-55FA-4654-AA67-4637642ABD37}"/>
              </a:ext>
            </a:extLst>
          </p:cNvPr>
          <p:cNvSpPr/>
          <p:nvPr/>
        </p:nvSpPr>
        <p:spPr bwMode="auto">
          <a:xfrm>
            <a:off x="228600" y="3276601"/>
            <a:ext cx="914400" cy="380999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41748-316B-45A8-B6A6-786399BEC73F}"/>
              </a:ext>
            </a:extLst>
          </p:cNvPr>
          <p:cNvSpPr txBox="1"/>
          <p:nvPr/>
        </p:nvSpPr>
        <p:spPr>
          <a:xfrm>
            <a:off x="5762738" y="4112964"/>
            <a:ext cx="6248400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T3: Visually compare subsets of models to understand small, local differences in architectures.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E66E8-05A0-425A-B091-22B4DF7BF3C8}"/>
              </a:ext>
            </a:extLst>
          </p:cNvPr>
          <p:cNvSpPr/>
          <p:nvPr/>
        </p:nvSpPr>
        <p:spPr bwMode="auto">
          <a:xfrm>
            <a:off x="8229600" y="1234588"/>
            <a:ext cx="1554163" cy="135621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808D3F-244B-4B47-B0BE-E08016097CCB}"/>
              </a:ext>
            </a:extLst>
          </p:cNvPr>
          <p:cNvSpPr/>
          <p:nvPr/>
        </p:nvSpPr>
        <p:spPr bwMode="auto">
          <a:xfrm>
            <a:off x="3886201" y="3434858"/>
            <a:ext cx="960438" cy="3651741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9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B866-2B86-4719-8857-CA07DE3C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1" y="868294"/>
            <a:ext cx="5514085" cy="1974601"/>
          </a:xfrm>
        </p:spPr>
        <p:txBody>
          <a:bodyPr>
            <a:normAutofit/>
          </a:bodyPr>
          <a:lstStyle/>
          <a:p>
            <a:r>
              <a:rPr lang="en-US" dirty="0"/>
              <a:t>T3: Compare Subsets of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DC68-C707-4A97-9A7D-586FCB1A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3058161"/>
            <a:ext cx="5514085" cy="4354194"/>
          </a:xfrm>
        </p:spPr>
        <p:txBody>
          <a:bodyPr>
            <a:normAutofit/>
          </a:bodyPr>
          <a:lstStyle/>
          <a:p>
            <a:r>
              <a:rPr lang="en-US" sz="2400" b="1" dirty="0"/>
              <a:t>S</a:t>
            </a:r>
            <a:r>
              <a:rPr lang="en-US" sz="2400" dirty="0"/>
              <a:t>equential </a:t>
            </a:r>
            <a:r>
              <a:rPr lang="en-US" sz="2400" b="1" dirty="0"/>
              <a:t>N</a:t>
            </a:r>
            <a:r>
              <a:rPr lang="en-US" sz="2400" dirty="0"/>
              <a:t>eural </a:t>
            </a:r>
            <a:r>
              <a:rPr lang="en-US" sz="2400" b="1" dirty="0"/>
              <a:t>A</a:t>
            </a:r>
            <a:r>
              <a:rPr lang="en-US" sz="2400" dirty="0"/>
              <a:t>rchitecture </a:t>
            </a:r>
            <a:r>
              <a:rPr lang="en-US" sz="2400" b="1" dirty="0"/>
              <a:t>C</a:t>
            </a:r>
            <a:r>
              <a:rPr lang="en-US" sz="2400" dirty="0"/>
              <a:t>hips (SNACs)</a:t>
            </a:r>
          </a:p>
          <a:p>
            <a:pPr lvl="1"/>
            <a:r>
              <a:rPr lang="en-US" sz="2000" dirty="0"/>
              <a:t>Novel visual encoding for neural architectures</a:t>
            </a:r>
          </a:p>
          <a:p>
            <a:r>
              <a:rPr lang="en-US" sz="2400" dirty="0"/>
              <a:t>Encodes layer type, data width</a:t>
            </a:r>
          </a:p>
          <a:p>
            <a:r>
              <a:rPr lang="en-US" sz="2400" dirty="0"/>
              <a:t>Prioritizes comparison of layer sequences with minimal screen 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3AB1-BF82-4AB2-82F4-F310DDAEA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76390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0"/>
              </a:spcAft>
            </a:pPr>
            <a:fld id="{F75F2118-CBEE-4230-9F96-3A70A3A2E3EF}" type="slidenum">
              <a:rPr lang="en-US" smtClean="0"/>
              <a:pPr>
                <a:spcAft>
                  <a:spcPts val="720"/>
                </a:spcAft>
              </a:pPr>
              <a:t>28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56E1B6-A269-49B3-81D7-A3D5625BC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414EC-E878-4596-9C61-874796E4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43" y="2154057"/>
            <a:ext cx="555186" cy="772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1BB09-B9A9-4204-8C52-313F95399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43" y="2991020"/>
            <a:ext cx="985183" cy="77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69DF3-53EE-4EA4-A0E1-7DDD3F005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919255"/>
            <a:ext cx="1115815" cy="75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9B9797-865F-493C-97E2-24ADFC3EA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79" y="4806384"/>
            <a:ext cx="680375" cy="756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448169-3D85-4F9F-BA13-7C64D1F64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4800" y="2248461"/>
            <a:ext cx="1622014" cy="658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26D1DE-6E4E-4AF1-A97D-CBAEC16AE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223" y="2991020"/>
            <a:ext cx="3135168" cy="658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A12BF5-7E68-44EA-81BE-D47F2C896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0" y="3919255"/>
            <a:ext cx="3548836" cy="636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218D62-2460-4A5F-8E70-531C1B193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4295" y="4806384"/>
            <a:ext cx="2003024" cy="6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2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4104" cy="82296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97680" cy="82296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78AB-D682-4390-B422-7C6F9B1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02" y="537903"/>
            <a:ext cx="12624842" cy="1590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317D-75FD-40C4-B558-5BC025330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320" y="7627620"/>
            <a:ext cx="493776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CE81-AF98-4AEA-A866-77997926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2720" y="7627620"/>
            <a:ext cx="329184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97656179-9273-465C-A379-DF78931CBCF8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Graphic 8" descr="Programmer">
            <a:extLst>
              <a:ext uri="{FF2B5EF4-FFF2-40B4-BE49-F238E27FC236}">
                <a16:creationId xmlns:a16="http://schemas.microsoft.com/office/drawing/2014/main" id="{216656B1-9BE9-46EC-AD98-3339F9BC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8202" y="1543393"/>
            <a:ext cx="2519621" cy="251962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46DA6-F6D3-4B4E-A0EC-6124BC55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7010400" cy="5334000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Expert Demo</a:t>
            </a:r>
          </a:p>
          <a:p>
            <a:pPr marL="914400" indent="-914400">
              <a:buFont typeface="+mj-lt"/>
              <a:buAutoNum type="arabicPeriod"/>
            </a:pPr>
            <a:endParaRPr lang="en-US" sz="54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eriod"/>
            </a:pPr>
            <a:endParaRPr lang="en-US" sz="5400" dirty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Use case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2C72F587-62C0-48B9-BD28-DE6638436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92"/>
          <a:stretch/>
        </p:blipFill>
        <p:spPr>
          <a:xfrm>
            <a:off x="7848600" y="4481437"/>
            <a:ext cx="4712344" cy="2742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92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4104" cy="82296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97680" cy="82296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6BD698-A6CF-4F3C-BFB0-3C318E5E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02" y="537903"/>
            <a:ext cx="12624842" cy="1590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Graffitti Classification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0466B4A-3E76-4FAF-A023-E5E49C0F9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630168"/>
            <a:ext cx="5923280" cy="47821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Leon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data scientist that wants to use ML for classifying political graffiti to compare it across many countries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may be tradeoffs involved in selecting the model:</a:t>
            </a:r>
          </a:p>
          <a:p>
            <a:pPr lvl="1" indent="-228600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</a:rPr>
              <a:t>Accurate</a:t>
            </a:r>
          </a:p>
          <a:p>
            <a:pPr lvl="1" indent="-228600" eaLnBrk="1" hangingPunct="1">
              <a:lnSpc>
                <a:spcPct val="9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– fits on mobile phones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https://www.filmsforaction.org/articles/political-graffiti/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B492C9-8631-4A44-8C0E-B499BD2AF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2"/>
          <a:stretch/>
        </p:blipFill>
        <p:spPr>
          <a:xfrm>
            <a:off x="7701280" y="3297843"/>
            <a:ext cx="5923164" cy="34468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9092D-0874-4896-B887-4FF6ABB03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638" y="7627938"/>
            <a:ext cx="4937125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4BE6F-F717-487B-98B3-BA3BD79C5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3038" y="7627938"/>
            <a:ext cx="3290887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97656179-9273-465C-A379-DF78931CBCF8}" type="slidenum">
              <a:rPr lang="en-US"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3</a:t>
            </a:fld>
            <a:endParaRPr lang="en-US" sz="12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60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4104" cy="82296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97680" cy="82296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78AB-D682-4390-B422-7C6F9B1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02" y="537903"/>
            <a:ext cx="12624842" cy="1590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– Expert Demos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91A25-3E15-4C5A-9E42-B5DCB93A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70" y="2057400"/>
            <a:ext cx="11795760" cy="541937"/>
          </a:xfrm>
        </p:spPr>
        <p:txBody>
          <a:bodyPr vert="horz" lIns="91440" tIns="45720" rIns="91440" bIns="45720" rtlCol="0">
            <a:norm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 minute study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317D-75FD-40C4-B558-5BC025330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320" y="7627620"/>
            <a:ext cx="493776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CE81-AF98-4AEA-A866-77997926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2720" y="7627620"/>
            <a:ext cx="329184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97656179-9273-465C-A379-DF78931CBCF8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Graphic 8" descr="Programmer">
            <a:extLst>
              <a:ext uri="{FF2B5EF4-FFF2-40B4-BE49-F238E27FC236}">
                <a16:creationId xmlns:a16="http://schemas.microsoft.com/office/drawing/2014/main" id="{216656B1-9BE9-46EC-AD98-3339F9BC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6429" y="3657600"/>
            <a:ext cx="3513737" cy="3513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F9C17-C196-4948-BC06-FB50B958E850}"/>
              </a:ext>
            </a:extLst>
          </p:cNvPr>
          <p:cNvSpPr txBox="1"/>
          <p:nvPr/>
        </p:nvSpPr>
        <p:spPr>
          <a:xfrm>
            <a:off x="987570" y="4724400"/>
            <a:ext cx="102138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“Exploring the models in that space seems like a very appealing thing to do. ...To be able to grab a </a:t>
            </a:r>
            <a:r>
              <a:rPr lang="en-US" sz="3600" i="1" dirty="0" err="1"/>
              <a:t>subselection</a:t>
            </a:r>
            <a:r>
              <a:rPr lang="en-US" sz="3600" i="1" dirty="0"/>
              <a:t> of them and be able to see at a glance, how do the architectures differ?”</a:t>
            </a:r>
            <a:endParaRPr lang="en-US" sz="4000" dirty="0"/>
          </a:p>
          <a:p>
            <a:endParaRPr lang="en-US" dirty="0"/>
          </a:p>
        </p:txBody>
      </p:sp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2052620E-ABDF-40A9-8F5E-C2DD32BAA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6746" y="2649172"/>
            <a:ext cx="541938" cy="541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7BFCD-6CA8-4BC8-90E5-FBCCB3B4B957}"/>
              </a:ext>
            </a:extLst>
          </p:cNvPr>
          <p:cNvSpPr txBox="1"/>
          <p:nvPr/>
        </p:nvSpPr>
        <p:spPr>
          <a:xfrm>
            <a:off x="1828684" y="2719117"/>
            <a:ext cx="11795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sz="3000" dirty="0"/>
              <a:t>Model space matched their mental models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6EB3E-2A8D-4A1C-8A62-0F2B2D1E9E62}"/>
              </a:ext>
            </a:extLst>
          </p:cNvPr>
          <p:cNvSpPr/>
          <p:nvPr/>
        </p:nvSpPr>
        <p:spPr>
          <a:xfrm>
            <a:off x="1837684" y="3240945"/>
            <a:ext cx="11993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sz="3000" dirty="0"/>
              <a:t>Progression of control of the search from coarse to fine, matching Global-to-local parameter space exploration from </a:t>
            </a:r>
            <a:r>
              <a:rPr lang="en-US" sz="3000" dirty="0" err="1"/>
              <a:t>Sedlmair</a:t>
            </a:r>
            <a:r>
              <a:rPr lang="en-US" sz="3000" dirty="0"/>
              <a:t> 2014</a:t>
            </a:r>
          </a:p>
        </p:txBody>
      </p:sp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0EA7849B-B147-423C-8CC9-97308B117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6746" y="3343669"/>
            <a:ext cx="541938" cy="54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620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4104" cy="82296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97680" cy="82296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78AB-D682-4390-B422-7C6F9B1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02" y="537903"/>
            <a:ext cx="12624842" cy="1590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– Expert Demos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91A25-3E15-4C5A-9E42-B5DCB93A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70" y="2057400"/>
            <a:ext cx="11795760" cy="541937"/>
          </a:xfrm>
        </p:spPr>
        <p:txBody>
          <a:bodyPr vert="horz" lIns="91440" tIns="45720" rIns="91440" bIns="45720" rtlCol="0">
            <a:norm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 minute study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317D-75FD-40C4-B558-5BC025330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320" y="7627620"/>
            <a:ext cx="493776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CE81-AF98-4AEA-A866-77997926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2720" y="7627620"/>
            <a:ext cx="329184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97656179-9273-465C-A379-DF78931CBCF8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Graphic 8" descr="Programmer">
            <a:extLst>
              <a:ext uri="{FF2B5EF4-FFF2-40B4-BE49-F238E27FC236}">
                <a16:creationId xmlns:a16="http://schemas.microsoft.com/office/drawing/2014/main" id="{216656B1-9BE9-46EC-AD98-3339F9BC8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6429" y="3657600"/>
            <a:ext cx="3513737" cy="3513737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2052620E-ABDF-40A9-8F5E-C2DD32BAA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6746" y="2649172"/>
            <a:ext cx="541938" cy="541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7BFCD-6CA8-4BC8-90E5-FBCCB3B4B957}"/>
              </a:ext>
            </a:extLst>
          </p:cNvPr>
          <p:cNvSpPr txBox="1"/>
          <p:nvPr/>
        </p:nvSpPr>
        <p:spPr>
          <a:xfrm>
            <a:off x="1828684" y="2719117"/>
            <a:ext cx="11795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sz="3000" dirty="0"/>
              <a:t>Model space matched their mental models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6EB3E-2A8D-4A1C-8A62-0F2B2D1E9E62}"/>
              </a:ext>
            </a:extLst>
          </p:cNvPr>
          <p:cNvSpPr/>
          <p:nvPr/>
        </p:nvSpPr>
        <p:spPr>
          <a:xfrm>
            <a:off x="1837684" y="3240945"/>
            <a:ext cx="11993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sz="3000" dirty="0"/>
              <a:t>Progression of control of the search from coarse to fine, matching Global-to-local parameter space exploration from </a:t>
            </a:r>
            <a:r>
              <a:rPr lang="en-US" sz="3000" dirty="0" err="1"/>
              <a:t>Sedlmair</a:t>
            </a:r>
            <a:r>
              <a:rPr lang="en-US" sz="3000" dirty="0"/>
              <a:t> 2014</a:t>
            </a:r>
          </a:p>
        </p:txBody>
      </p:sp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0EA7849B-B147-423C-8CC9-97308B117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6746" y="3343669"/>
            <a:ext cx="541938" cy="541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DAFDDB-137A-4978-BA42-00852BE927C3}"/>
              </a:ext>
            </a:extLst>
          </p:cNvPr>
          <p:cNvSpPr/>
          <p:nvPr/>
        </p:nvSpPr>
        <p:spPr>
          <a:xfrm>
            <a:off x="1837684" y="4146795"/>
            <a:ext cx="73152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6363" indent="0" eaLnBrk="1" hangingPunct="1">
              <a:lnSpc>
                <a:spcPct val="90000"/>
              </a:lnSpc>
              <a:buNone/>
            </a:pPr>
            <a:r>
              <a:rPr lang="en-US" sz="3000" dirty="0"/>
              <a:t>Limit on ceiling of control of process</a:t>
            </a:r>
          </a:p>
        </p:txBody>
      </p:sp>
      <p:pic>
        <p:nvPicPr>
          <p:cNvPr id="17" name="Graphic 16" descr="Forbidden">
            <a:extLst>
              <a:ext uri="{FF2B5EF4-FFF2-40B4-BE49-F238E27FC236}">
                <a16:creationId xmlns:a16="http://schemas.microsoft.com/office/drawing/2014/main" id="{6F86287A-BFD9-4E45-ABC8-5D7524221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6746" y="4114800"/>
            <a:ext cx="541937" cy="5419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874BE5-626C-498E-BBC8-8586F451BE06}"/>
              </a:ext>
            </a:extLst>
          </p:cNvPr>
          <p:cNvSpPr txBox="1"/>
          <p:nvPr/>
        </p:nvSpPr>
        <p:spPr>
          <a:xfrm>
            <a:off x="987570" y="4724400"/>
            <a:ext cx="102138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“I basically don’t want my system to waste time training models that I know will be worse…”</a:t>
            </a:r>
          </a:p>
          <a:p>
            <a:endParaRPr lang="en-US" sz="3600" i="1" dirty="0"/>
          </a:p>
          <a:p>
            <a:r>
              <a:rPr lang="en-US" sz="3600" i="1" dirty="0"/>
              <a:t>“If you’re at the point where you want to change filters, you should just pull up code”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9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8"/>
            <a:ext cx="14630400" cy="8233588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4104" cy="82296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97680" cy="82296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78AB-D682-4390-B422-7C6F9B1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02" y="537903"/>
            <a:ext cx="12624842" cy="1590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– Use Case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91A25-3E15-4C5A-9E42-B5DCB93A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752600"/>
            <a:ext cx="5923280" cy="4782186"/>
          </a:xfrm>
        </p:spPr>
        <p:txBody>
          <a:bodyPr vert="horz" lIns="91440" tIns="45720" rIns="91440" bIns="45720" rtlCol="0">
            <a:noAutofit/>
          </a:bodyPr>
          <a:lstStyle/>
          <a:p>
            <a:pPr marL="620713" indent="-514350" eaLnBrk="1" hangingPunct="1"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case building classifier for graffiti example using quickdraw dataset</a:t>
            </a:r>
          </a:p>
          <a:p>
            <a:pPr marL="620713" indent="-514350" eaLnBrk="1" hangingPunct="1"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search, best models were</a:t>
            </a:r>
          </a:p>
          <a:p>
            <a:pPr marL="973138" lvl="1" indent="-514350" eaLnBrk="1" hangingPunct="1">
              <a:lnSpc>
                <a:spcPct val="90000"/>
              </a:lnSpc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92% accuracy, 412k parameters</a:t>
            </a:r>
          </a:p>
          <a:p>
            <a:pPr marL="973138" lvl="1" indent="-514350" eaLnBrk="1" hangingPunct="1">
              <a:lnSpc>
                <a:spcPct val="90000"/>
              </a:lnSpc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 accuracy, 17k parameters</a:t>
            </a:r>
          </a:p>
          <a:p>
            <a:pPr marL="620713" indent="-514350"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search, found model with 91% accuracy and 8.6k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4A76B-A078-43B1-929D-958ABF00A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800600"/>
            <a:ext cx="4691252" cy="27678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317D-75FD-40C4-B558-5BC025330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320" y="7627620"/>
            <a:ext cx="493776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CE81-AF98-4AEA-A866-77997926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2720" y="7627620"/>
            <a:ext cx="329184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97656179-9273-465C-A379-DF78931CBCF8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0553CD9-CCFE-4859-9BD8-B715FFACD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92"/>
          <a:stretch/>
        </p:blipFill>
        <p:spPr>
          <a:xfrm>
            <a:off x="1121908" y="1752600"/>
            <a:ext cx="4712344" cy="2742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26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6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2114480"/>
            <a:ext cx="14630900" cy="6115120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ABF83-86A5-4366-95C5-AD9020FB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60278"/>
            <a:ext cx="12323536" cy="1534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6363" indent="0" eaLnBrk="1" hangingPunct="1">
              <a:lnSpc>
                <a:spcPct val="90000"/>
              </a:lnSpc>
            </a:pPr>
            <a:br>
              <a:rPr lang="en-US" sz="2100" kern="1200" dirty="0">
                <a:solidFill>
                  <a:srgbClr val="7E13E3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100" kern="1200" dirty="0">
                <a:solidFill>
                  <a:srgbClr val="7E13E3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dcashm01@cs.tufts.edu</a:t>
            </a:r>
            <a:br>
              <a:rPr lang="en-US" sz="2100" kern="1200" dirty="0">
                <a:solidFill>
                  <a:srgbClr val="7E13E3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7E13E3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https://github.com/dylancashman/remap_nas</a:t>
            </a:r>
            <a:br>
              <a:rPr lang="en-US" sz="2100" kern="1200" dirty="0">
                <a:solidFill>
                  <a:srgbClr val="7E13E3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rgbClr val="7E13E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5453F-C1D8-4143-B1A8-5DF518DDA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79" y="3200400"/>
            <a:ext cx="7790669" cy="3758996"/>
          </a:xfrm>
          <a:prstGeom prst="rect">
            <a:avLst/>
          </a:prstGeom>
          <a:effectLst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E13A36-86AC-4990-9D5C-0DC06E6C7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32720" y="7627620"/>
            <a:ext cx="329184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fld id="{97656179-9273-465C-A379-DF78931CBCF8}" type="slidenum">
              <a:rPr lang="en-US" sz="14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t>33</a:t>
            </a:fld>
            <a:endParaRPr lang="en-US" sz="14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CEC9B7-2E3A-4097-88C5-9F297486E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451" y="242558"/>
            <a:ext cx="1075784" cy="12516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BBC74E-1146-4D1A-AB02-0DD81FB3B342}"/>
              </a:ext>
            </a:extLst>
          </p:cNvPr>
          <p:cNvSpPr txBox="1"/>
          <p:nvPr/>
        </p:nvSpPr>
        <p:spPr>
          <a:xfrm>
            <a:off x="7155596" y="146146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Dylan Cashman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Tufts University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5792FA-0401-4BCE-9A4F-9B32C98C4D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485" y="255950"/>
            <a:ext cx="984246" cy="12303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9D710C-53A0-451B-A131-16286042F68C}"/>
              </a:ext>
            </a:extLst>
          </p:cNvPr>
          <p:cNvSpPr txBox="1"/>
          <p:nvPr/>
        </p:nvSpPr>
        <p:spPr>
          <a:xfrm>
            <a:off x="10332720" y="147749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Remco Chang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Tufts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57191-10D4-4D53-8A3A-6E7F2EEBE2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612" t="3269" r="19105" b="13445"/>
          <a:stretch/>
        </p:blipFill>
        <p:spPr>
          <a:xfrm>
            <a:off x="9080499" y="225862"/>
            <a:ext cx="988675" cy="12603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EDDD6C-5EC5-4A11-A257-AC411993A256}"/>
              </a:ext>
            </a:extLst>
          </p:cNvPr>
          <p:cNvSpPr txBox="1"/>
          <p:nvPr/>
        </p:nvSpPr>
        <p:spPr>
          <a:xfrm>
            <a:off x="8660436" y="148054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Adam </a:t>
            </a:r>
            <a:r>
              <a:rPr lang="en-US" sz="1600" dirty="0" err="1">
                <a:solidFill>
                  <a:schemeClr val="bg1"/>
                </a:solidFill>
              </a:rPr>
              <a:t>Perer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CMU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9C5558-9655-4E05-B6BA-9F171EE19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028" r="9731"/>
          <a:stretch/>
        </p:blipFill>
        <p:spPr>
          <a:xfrm>
            <a:off x="12553965" y="259256"/>
            <a:ext cx="940981" cy="12182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8092911-A5F0-4E5F-9D4D-F923D1FB789B}"/>
              </a:ext>
            </a:extLst>
          </p:cNvPr>
          <p:cNvSpPr txBox="1"/>
          <p:nvPr/>
        </p:nvSpPr>
        <p:spPr>
          <a:xfrm>
            <a:off x="12116289" y="148625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Hendrik </a:t>
            </a:r>
            <a:r>
              <a:rPr lang="en-US" sz="1600" dirty="0" err="1">
                <a:solidFill>
                  <a:schemeClr val="bg1"/>
                </a:solidFill>
              </a:rPr>
              <a:t>Strobelt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MIT IBM Watson AI Lab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2BA58-02EC-4BFC-A8D6-B02CBE7B76AB}"/>
              </a:ext>
            </a:extLst>
          </p:cNvPr>
          <p:cNvSpPr txBox="1"/>
          <p:nvPr/>
        </p:nvSpPr>
        <p:spPr>
          <a:xfrm>
            <a:off x="533399" y="255950"/>
            <a:ext cx="64727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Ablate, Variate, and Contemplate: Visual Analytics for Discovering Neural Architectures</a:t>
            </a:r>
            <a:endParaRPr lang="en-US" sz="3200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46D48F-AAC4-4690-A16D-9C09AFC4013A}"/>
              </a:ext>
            </a:extLst>
          </p:cNvPr>
          <p:cNvSpPr txBox="1"/>
          <p:nvPr/>
        </p:nvSpPr>
        <p:spPr>
          <a:xfrm>
            <a:off x="8472893" y="2972514"/>
            <a:ext cx="5940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3200" dirty="0"/>
              <a:t>REMAP visual analytics tool</a:t>
            </a:r>
          </a:p>
          <a:p>
            <a:pPr marL="1166813" lvl="1" indent="-514350">
              <a:buFont typeface="+mj-lt"/>
              <a:buAutoNum type="arabicPeriod"/>
            </a:pPr>
            <a:r>
              <a:rPr lang="en-US" sz="3200" dirty="0"/>
              <a:t>Global overview</a:t>
            </a:r>
          </a:p>
          <a:p>
            <a:pPr marL="1166813" lvl="1" indent="-514350">
              <a:buFont typeface="+mj-lt"/>
              <a:buAutoNum type="arabicPeriod"/>
            </a:pPr>
            <a:r>
              <a:rPr lang="en-US" sz="3200" dirty="0"/>
              <a:t>Semi-auto Local Search</a:t>
            </a:r>
          </a:p>
          <a:p>
            <a:pPr marL="1166813" lvl="1" indent="-514350">
              <a:buFont typeface="+mj-lt"/>
              <a:buAutoNum type="arabicPeriod"/>
            </a:pPr>
            <a:r>
              <a:rPr lang="en-US" sz="3200" dirty="0"/>
              <a:t>Space-efficient Visual Encoding for NNs</a:t>
            </a:r>
          </a:p>
          <a:p>
            <a:r>
              <a:rPr lang="en-US" sz="3200" dirty="0"/>
              <a:t>Thanks!  Questions?</a:t>
            </a: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99FC702D-23B6-4DCE-ACC4-99795F957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46320" y="7627620"/>
            <a:ext cx="4937760" cy="438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Cashman et al 2019 VAST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541042-93FE-4A7C-8108-2D7B49EA4ED0}"/>
              </a:ext>
            </a:extLst>
          </p:cNvPr>
          <p:cNvSpPr txBox="1"/>
          <p:nvPr/>
        </p:nvSpPr>
        <p:spPr>
          <a:xfrm>
            <a:off x="3905196" y="314034"/>
            <a:ext cx="83613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40" dirty="0">
                <a:solidFill>
                  <a:prstClr val="black"/>
                </a:solidFill>
                <a:latin typeface="Calibri" panose="020F0502020204030204"/>
                <a:ea typeface="+mn-ea"/>
              </a:rPr>
              <a:t>Neural Network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E7FD66-5718-4894-BAF3-D95B6F4F5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F5D724-EBF6-40D5-8BB3-0E2E6D814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2C00B-E29E-4097-82DC-3C9B63D5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37" y="1828800"/>
            <a:ext cx="4937125" cy="51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DDEC0-FA86-4C3A-A113-D337D866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0" y="2494963"/>
            <a:ext cx="3729544" cy="323967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15A2127-1A7F-41E4-87AE-5C27B7C8E849}"/>
              </a:ext>
            </a:extLst>
          </p:cNvPr>
          <p:cNvSpPr/>
          <p:nvPr/>
        </p:nvSpPr>
        <p:spPr>
          <a:xfrm>
            <a:off x="4873394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42375B-1324-4A36-A8A4-9009A60BC546}"/>
              </a:ext>
            </a:extLst>
          </p:cNvPr>
          <p:cNvSpPr/>
          <p:nvPr/>
        </p:nvSpPr>
        <p:spPr>
          <a:xfrm>
            <a:off x="9168462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8C972-AC02-4BDE-99DF-47EF31A88C78}"/>
              </a:ext>
            </a:extLst>
          </p:cNvPr>
          <p:cNvSpPr txBox="1"/>
          <p:nvPr/>
        </p:nvSpPr>
        <p:spPr>
          <a:xfrm>
            <a:off x="10271581" y="3328417"/>
            <a:ext cx="267004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Cat (74%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Lion (10%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Statue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Dog (4% confident)</a:t>
            </a:r>
          </a:p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884D7C3-2370-4497-9F51-1DE67E3A7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D59F0E-2A00-455C-97AA-8AE08F6A7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16D10-E38F-413E-94E2-5F603DD3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26" y="2548191"/>
            <a:ext cx="3158929" cy="33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DDEC0-FA86-4C3A-A113-D337D866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0" y="2494963"/>
            <a:ext cx="3729544" cy="323967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15A2127-1A7F-41E4-87AE-5C27B7C8E849}"/>
              </a:ext>
            </a:extLst>
          </p:cNvPr>
          <p:cNvSpPr/>
          <p:nvPr/>
        </p:nvSpPr>
        <p:spPr>
          <a:xfrm>
            <a:off x="4873394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42375B-1324-4A36-A8A4-9009A60BC546}"/>
              </a:ext>
            </a:extLst>
          </p:cNvPr>
          <p:cNvSpPr/>
          <p:nvPr/>
        </p:nvSpPr>
        <p:spPr>
          <a:xfrm>
            <a:off x="9168462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DE579-11FF-42D1-A6F2-ECE3C50D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316" y="2564412"/>
            <a:ext cx="3801391" cy="319395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096C96-1976-496D-92E9-ACAB6583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D696ED-862B-431A-9E08-CD17220F3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AF1528-88FF-44F8-8433-158289B80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926" y="2548191"/>
            <a:ext cx="3158929" cy="33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DDEC0-FA86-4C3A-A113-D337D866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0" y="2494963"/>
            <a:ext cx="3729544" cy="323967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15A2127-1A7F-41E4-87AE-5C27B7C8E849}"/>
              </a:ext>
            </a:extLst>
          </p:cNvPr>
          <p:cNvSpPr/>
          <p:nvPr/>
        </p:nvSpPr>
        <p:spPr>
          <a:xfrm>
            <a:off x="4873394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42375B-1324-4A36-A8A4-9009A60BC546}"/>
              </a:ext>
            </a:extLst>
          </p:cNvPr>
          <p:cNvSpPr/>
          <p:nvPr/>
        </p:nvSpPr>
        <p:spPr>
          <a:xfrm>
            <a:off x="9168462" y="3897796"/>
            <a:ext cx="514925" cy="527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8C972-AC02-4BDE-99DF-47EF31A88C78}"/>
              </a:ext>
            </a:extLst>
          </p:cNvPr>
          <p:cNvSpPr txBox="1"/>
          <p:nvPr/>
        </p:nvSpPr>
        <p:spPr>
          <a:xfrm>
            <a:off x="10227999" y="3119411"/>
            <a:ext cx="3627299" cy="20867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dirty="0">
                <a:solidFill>
                  <a:prstClr val="black"/>
                </a:solidFill>
                <a:latin typeface="Calibri" panose="020F0502020204030204"/>
                <a:ea typeface="+mn-ea"/>
              </a:rPr>
              <a:t>A young cat is sitting on a field of grass</a:t>
            </a:r>
          </a:p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F1A0B1-555D-450C-B021-15EF6A8BA7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06E35-15B3-447A-91B5-D1747597E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032A94-C419-428C-A329-6CEAF529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26" y="2548191"/>
            <a:ext cx="3158929" cy="33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08D0E11-7BA3-45C5-B94A-5E18BD2C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620" y="1233975"/>
            <a:ext cx="4250619" cy="3381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41042-93FE-4A7C-8108-2D7B49EA4ED0}"/>
              </a:ext>
            </a:extLst>
          </p:cNvPr>
          <p:cNvSpPr txBox="1"/>
          <p:nvPr/>
        </p:nvSpPr>
        <p:spPr>
          <a:xfrm>
            <a:off x="1143000" y="314034"/>
            <a:ext cx="1264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Model Architecture and Parameters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116BF40-4C75-4B85-B85A-3CC5C2D29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D95DD4-17D1-4CB7-B963-008CE5353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0D88D-DAFA-4727-AFFC-DCD49C7577C3}"/>
              </a:ext>
            </a:extLst>
          </p:cNvPr>
          <p:cNvSpPr txBox="1"/>
          <p:nvPr/>
        </p:nvSpPr>
        <p:spPr>
          <a:xfrm>
            <a:off x="10568913" y="5335927"/>
            <a:ext cx="33203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# of 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size of 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0565F0C8-22CC-4B94-9C74-F0D8A4701563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9296400" y="4800600"/>
            <a:ext cx="12192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D5618002-4140-4F06-A886-CC67F9DD2089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9805041" y="4773371"/>
            <a:ext cx="1399161" cy="2202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9A0572F-CD2C-4353-A525-5AB018A9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56" y="1404267"/>
            <a:ext cx="3158929" cy="33147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105967-A020-462B-B243-FB9A76AA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208" y="4611157"/>
            <a:ext cx="4433344" cy="27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Programmer">
            <a:extLst>
              <a:ext uri="{FF2B5EF4-FFF2-40B4-BE49-F238E27FC236}">
                <a16:creationId xmlns:a16="http://schemas.microsoft.com/office/drawing/2014/main" id="{5167357F-EE21-41AD-93FA-98FE457B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6449" y="2073490"/>
            <a:ext cx="3709705" cy="3709705"/>
          </a:xfrm>
          <a:prstGeom prst="rect">
            <a:avLst/>
          </a:prstGeom>
        </p:spPr>
      </p:pic>
      <p:pic>
        <p:nvPicPr>
          <p:cNvPr id="11" name="Graphic 10" descr="Watch">
            <a:extLst>
              <a:ext uri="{FF2B5EF4-FFF2-40B4-BE49-F238E27FC236}">
                <a16:creationId xmlns:a16="http://schemas.microsoft.com/office/drawing/2014/main" id="{0DDAC519-E3AE-4514-B723-1F84AFFF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7054" y="1671972"/>
            <a:ext cx="2162704" cy="2162704"/>
          </a:xfrm>
          <a:prstGeom prst="rect">
            <a:avLst/>
          </a:prstGeom>
        </p:spPr>
      </p:pic>
      <p:pic>
        <p:nvPicPr>
          <p:cNvPr id="15" name="Graphic 14" descr="Dollar">
            <a:extLst>
              <a:ext uri="{FF2B5EF4-FFF2-40B4-BE49-F238E27FC236}">
                <a16:creationId xmlns:a16="http://schemas.microsoft.com/office/drawing/2014/main" id="{634092AA-3874-43CE-AA46-2FE50E65A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7054" y="4394926"/>
            <a:ext cx="2162704" cy="21627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67F92-CAD9-4981-88FB-D4B4AF169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Cashman et al 2019 VAST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E57CC-7269-4DE2-8FF8-7F5F25621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56179-9273-465C-A379-DF78931CB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92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4|1.4|11.7|0.6|9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9|18.7|2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9|18.7|2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9|18.7|2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4|1.4|11.7|0.6|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4|10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4|1.4|11.7|0.6|9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1.3|3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4|1.4|11.7|0.6|9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heme/theme1.xml><?xml version="1.0" encoding="utf-8"?>
<a:theme xmlns:a="http://schemas.openxmlformats.org/drawingml/2006/main" name="Blank Presenta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1332</Words>
  <Application>Microsoft Office PowerPoint</Application>
  <PresentationFormat>Custom</PresentationFormat>
  <Paragraphs>275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Lato Semibold</vt:lpstr>
      <vt:lpstr>Tahoma</vt:lpstr>
      <vt:lpstr>Times</vt:lpstr>
      <vt:lpstr>Blank Presentation</vt:lpstr>
      <vt:lpstr>Ablate, Variate, and Contemplate: Visual Analytics for Discovering Neural Architectures</vt:lpstr>
      <vt:lpstr>PowerPoint Presentation</vt:lpstr>
      <vt:lpstr>Example: Graffitti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Analysis</vt:lpstr>
      <vt:lpstr>Task Analysis</vt:lpstr>
      <vt:lpstr>PowerPoint Presentation</vt:lpstr>
      <vt:lpstr>PowerPoint Presentation</vt:lpstr>
      <vt:lpstr>PowerPoint Presentation</vt:lpstr>
      <vt:lpstr>PowerPoint Presentation</vt:lpstr>
      <vt:lpstr>Finding Baseline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T3: Compare Subsets of Models</vt:lpstr>
      <vt:lpstr>Results</vt:lpstr>
      <vt:lpstr>Results – Expert Demos</vt:lpstr>
      <vt:lpstr>Results – Expert Demos</vt:lpstr>
      <vt:lpstr>Results – Use Case</vt:lpstr>
      <vt:lpstr> dcashm01@cs.tufts.edu https://github.com/dylancashman/remap_nas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Ablate, Variate, and Contemplate: Visual Analytics for Discovering Neural Architectures</dc:title>
  <dc:creator>Dylan Cashman</dc:creator>
  <cp:lastModifiedBy>Dylan Cashman</cp:lastModifiedBy>
  <cp:revision>111</cp:revision>
  <dcterms:created xsi:type="dcterms:W3CDTF">2019-10-19T16:17:55Z</dcterms:created>
  <dcterms:modified xsi:type="dcterms:W3CDTF">2019-10-24T14:54:10Z</dcterms:modified>
</cp:coreProperties>
</file>