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2" r:id="rId3"/>
    <p:sldId id="295" r:id="rId4"/>
    <p:sldId id="293" r:id="rId5"/>
    <p:sldId id="294" r:id="rId6"/>
    <p:sldId id="257" r:id="rId7"/>
    <p:sldId id="267" r:id="rId8"/>
    <p:sldId id="266" r:id="rId9"/>
    <p:sldId id="258" r:id="rId10"/>
    <p:sldId id="268" r:id="rId11"/>
    <p:sldId id="269" r:id="rId12"/>
    <p:sldId id="259" r:id="rId13"/>
    <p:sldId id="277" r:id="rId14"/>
    <p:sldId id="262" r:id="rId15"/>
    <p:sldId id="296" r:id="rId16"/>
    <p:sldId id="278" r:id="rId17"/>
    <p:sldId id="279" r:id="rId18"/>
    <p:sldId id="281" r:id="rId19"/>
    <p:sldId id="280" r:id="rId20"/>
    <p:sldId id="282" r:id="rId21"/>
    <p:sldId id="284" r:id="rId22"/>
    <p:sldId id="288" r:id="rId23"/>
    <p:sldId id="285" r:id="rId24"/>
    <p:sldId id="291" r:id="rId25"/>
    <p:sldId id="289" r:id="rId26"/>
    <p:sldId id="290" r:id="rId27"/>
    <p:sldId id="265" r:id="rId28"/>
    <p:sldId id="286" r:id="rId29"/>
    <p:sldId id="287" r:id="rId30"/>
    <p:sldId id="274" r:id="rId31"/>
    <p:sldId id="276" r:id="rId32"/>
    <p:sldId id="261" r:id="rId33"/>
    <p:sldId id="26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81" autoAdjust="0"/>
  </p:normalViewPr>
  <p:slideViewPr>
    <p:cSldViewPr snapToGrid="0" snapToObjects="1">
      <p:cViewPr>
        <p:scale>
          <a:sx n="75" d="100"/>
          <a:sy n="75" d="100"/>
        </p:scale>
        <p:origin x="-176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9.emf"/><Relationship Id="rId1" Type="http://schemas.openxmlformats.org/officeDocument/2006/relationships/image" Target="../media/image18.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9.emf"/><Relationship Id="rId1" Type="http://schemas.openxmlformats.org/officeDocument/2006/relationships/image" Target="../media/image18.emf"/><Relationship Id="rId2"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88F59-16CE-B840-B320-819CF163D92A}" type="datetimeFigureOut">
              <a:rPr lang="en-US" smtClean="0"/>
              <a:t>3/1/18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FE730-46D8-D441-B0B4-E813CFDC33C3}" type="slidenum">
              <a:rPr lang="en-US" smtClean="0"/>
              <a:t>‹#›</a:t>
            </a:fld>
            <a:endParaRPr lang="en-US"/>
          </a:p>
        </p:txBody>
      </p:sp>
    </p:spTree>
    <p:extLst>
      <p:ext uri="{BB962C8B-B14F-4D97-AF65-F5344CB8AC3E}">
        <p14:creationId xmlns:p14="http://schemas.microsoft.com/office/powerpoint/2010/main" val="2103699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BE53D-5F96-AF48-8DB4-E3D026AEEE5C}" type="datetimeFigureOut">
              <a:rPr lang="en-US" smtClean="0"/>
              <a:t>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09E5E-89DB-7A49-9A6D-8249E95D59BF}" type="slidenum">
              <a:rPr lang="en-US" smtClean="0"/>
              <a:t>‹#›</a:t>
            </a:fld>
            <a:endParaRPr lang="en-US"/>
          </a:p>
        </p:txBody>
      </p:sp>
    </p:spTree>
    <p:extLst>
      <p:ext uri="{BB962C8B-B14F-4D97-AF65-F5344CB8AC3E}">
        <p14:creationId xmlns:p14="http://schemas.microsoft.com/office/powerpoint/2010/main" val="41227107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I’m going to talk about a tool that we’ve made, call </a:t>
            </a:r>
            <a:r>
              <a:rPr lang="en-US" dirty="0" err="1" smtClean="0"/>
              <a:t>RNNbow</a:t>
            </a:r>
            <a:r>
              <a:rPr lang="en-US" dirty="0" smtClean="0"/>
              <a:t>, that visualizes gradients during training in order to shed light on the training of an RNN.  </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a:t>
            </a:fld>
            <a:endParaRPr lang="en-US"/>
          </a:p>
        </p:txBody>
      </p:sp>
    </p:spTree>
    <p:extLst>
      <p:ext uri="{BB962C8B-B14F-4D97-AF65-F5344CB8AC3E}">
        <p14:creationId xmlns:p14="http://schemas.microsoft.com/office/powerpoint/2010/main" val="250548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a:t>
            </a:r>
            <a:r>
              <a:rPr lang="en-US" baseline="0" dirty="0" smtClean="0"/>
              <a:t> needs, we built </a:t>
            </a:r>
            <a:r>
              <a:rPr lang="en-US" baseline="0" dirty="0" err="1" smtClean="0"/>
              <a:t>RNNbow</a:t>
            </a:r>
            <a:r>
              <a:rPr lang="en-US" baseline="0" dirty="0" smtClean="0"/>
              <a:t> (Rainbow), a tool which visualizes gradients from a particular period of training of an RNN.  We’ll do a brief demo here.</a:t>
            </a:r>
          </a:p>
          <a:p>
            <a:endParaRPr lang="en-US" baseline="0" dirty="0" smtClean="0"/>
          </a:p>
          <a:p>
            <a:r>
              <a:rPr lang="en-US" baseline="0" dirty="0" smtClean="0"/>
              <a:t>What is the insight </a:t>
            </a:r>
            <a:r>
              <a:rPr lang="mr-IN" baseline="0" dirty="0" smtClean="0"/>
              <a:t>–</a:t>
            </a:r>
            <a:r>
              <a:rPr lang="en-US" baseline="0" dirty="0" smtClean="0"/>
              <a:t> what is the key thing you would learn from this visualization.  What is the </a:t>
            </a:r>
            <a:r>
              <a:rPr lang="en-US" baseline="0" dirty="0" err="1" smtClean="0"/>
              <a:t>punchline</a:t>
            </a:r>
            <a:r>
              <a:rPr lang="en-US" baseline="0" dirty="0" smtClean="0"/>
              <a:t>.  Visualizing the gradient of the hidden state to show both what we’re learning from in the training set and how long term dependencies are being learned.</a:t>
            </a:r>
          </a:p>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14</a:t>
            </a:fld>
            <a:endParaRPr lang="en-US"/>
          </a:p>
        </p:txBody>
      </p:sp>
    </p:spTree>
    <p:extLst>
      <p:ext uri="{BB962C8B-B14F-4D97-AF65-F5344CB8AC3E}">
        <p14:creationId xmlns:p14="http://schemas.microsoft.com/office/powerpoint/2010/main" val="211118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a:t>
            </a:r>
            <a:r>
              <a:rPr lang="en-US" baseline="0" dirty="0" smtClean="0"/>
              <a:t> needs, we built </a:t>
            </a:r>
            <a:r>
              <a:rPr lang="en-US" baseline="0" dirty="0" err="1" smtClean="0"/>
              <a:t>RNNbow</a:t>
            </a:r>
            <a:r>
              <a:rPr lang="en-US" baseline="0" dirty="0" smtClean="0"/>
              <a:t> (Rainbow), a tool which visualizes gradients from a particular period of training of an RNN.  We’ll do a brief demo here.</a:t>
            </a:r>
          </a:p>
          <a:p>
            <a:endParaRPr lang="en-US" baseline="0" dirty="0" smtClean="0"/>
          </a:p>
          <a:p>
            <a:r>
              <a:rPr lang="en-US" baseline="0" dirty="0" smtClean="0"/>
              <a:t>What is the insight </a:t>
            </a:r>
            <a:r>
              <a:rPr lang="mr-IN" baseline="0" dirty="0" smtClean="0"/>
              <a:t>–</a:t>
            </a:r>
            <a:r>
              <a:rPr lang="en-US" baseline="0" dirty="0" smtClean="0"/>
              <a:t> what is the key thing you would learn from this visualization.  What is the </a:t>
            </a:r>
            <a:r>
              <a:rPr lang="en-US" baseline="0" dirty="0" err="1" smtClean="0"/>
              <a:t>punchline</a:t>
            </a:r>
            <a:r>
              <a:rPr lang="en-US" baseline="0" dirty="0" smtClean="0"/>
              <a:t>.  Visualizing the gradient of the hidden state to show both what we’re learning from in the training set and how long term dependencies are being learned.</a:t>
            </a:r>
          </a:p>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26</a:t>
            </a:fld>
            <a:endParaRPr lang="en-US"/>
          </a:p>
        </p:txBody>
      </p:sp>
    </p:spTree>
    <p:extLst>
      <p:ext uri="{BB962C8B-B14F-4D97-AF65-F5344CB8AC3E}">
        <p14:creationId xmlns:p14="http://schemas.microsoft.com/office/powerpoint/2010/main" val="211118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27</a:t>
            </a:fld>
            <a:endParaRPr lang="en-US"/>
          </a:p>
        </p:txBody>
      </p:sp>
    </p:spTree>
    <p:extLst>
      <p:ext uri="{BB962C8B-B14F-4D97-AF65-F5344CB8AC3E}">
        <p14:creationId xmlns:p14="http://schemas.microsoft.com/office/powerpoint/2010/main" val="176791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empirically</a:t>
            </a:r>
            <a:r>
              <a:rPr lang="en-US" baseline="0" dirty="0" smtClean="0"/>
              <a:t> and theoretically, it’s difficult to train an RNN that is able to learn long term dependencies.  There are a lot of </a:t>
            </a:r>
            <a:r>
              <a:rPr lang="en-US" baseline="0" dirty="0" err="1" smtClean="0"/>
              <a:t>hyperparameters</a:t>
            </a:r>
            <a:r>
              <a:rPr lang="en-US" baseline="0" dirty="0" smtClean="0"/>
              <a:t> to set </a:t>
            </a:r>
            <a:r>
              <a:rPr lang="mr-IN" baseline="0" dirty="0" smtClean="0"/>
              <a:t>–</a:t>
            </a:r>
            <a:r>
              <a:rPr lang="en-US" baseline="0" dirty="0" smtClean="0"/>
              <a:t> what batch size do you use? What about the learning rate, the hidden layer size?  Do I have enough data to train all my parameters?  There are also architectural choices to be made, do you use an LSTM, a GRU, a stack of layers</a:t>
            </a:r>
            <a:r>
              <a:rPr lang="mr-IN" baseline="0" dirty="0" smtClean="0"/>
              <a:t>…</a:t>
            </a:r>
            <a:r>
              <a:rPr lang="en-US" baseline="0" dirty="0" smtClean="0"/>
              <a:t>  On top of that, these things can take a long time to train, and once they are trained, it may be opaque whether it was your choice that was wrong or if it was just a bad fit for the problem.</a:t>
            </a:r>
          </a:p>
          <a:p>
            <a:endParaRPr lang="en-US" baseline="0" dirty="0" smtClean="0"/>
          </a:p>
          <a:p>
            <a:endParaRPr lang="en-US" baseline="0" dirty="0" smtClean="0"/>
          </a:p>
          <a:p>
            <a:r>
              <a:rPr lang="en-US" dirty="0" smtClean="0"/>
              <a:t>This is a “trust me” moment in the slides </a:t>
            </a:r>
            <a:r>
              <a:rPr lang="mr-IN" dirty="0" smtClean="0"/>
              <a:t>–</a:t>
            </a:r>
            <a:r>
              <a:rPr lang="en-US" dirty="0" smtClean="0"/>
              <a:t> need to make the audience believe that it’s easy to fail.  Say that when it fails, you waste</a:t>
            </a:r>
            <a:r>
              <a:rPr lang="en-US" baseline="0" dirty="0" smtClean="0"/>
              <a:t> hours and days.  Point out model selection.  Is there a way to make us debug our training phase.  </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33</a:t>
            </a:fld>
            <a:endParaRPr lang="en-US"/>
          </a:p>
        </p:txBody>
      </p:sp>
    </p:spTree>
    <p:extLst>
      <p:ext uri="{BB962C8B-B14F-4D97-AF65-F5344CB8AC3E}">
        <p14:creationId xmlns:p14="http://schemas.microsoft.com/office/powerpoint/2010/main" val="320667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Start</a:t>
            </a:r>
          </a:p>
          <a:p>
            <a:endParaRPr lang="en-US" dirty="0" smtClean="0"/>
          </a:p>
          <a:p>
            <a:r>
              <a:rPr lang="en-US" dirty="0" smtClean="0"/>
              <a:t>In a fully connected neural network, our goal is to learn weights between all input</a:t>
            </a:r>
            <a:r>
              <a:rPr lang="en-US" baseline="0" dirty="0" smtClean="0"/>
              <a:t> </a:t>
            </a:r>
            <a:r>
              <a:rPr lang="en-US" dirty="0" smtClean="0"/>
              <a:t>dimensions.  We end up learning a very complicated solution to a classification or regression problem </a:t>
            </a:r>
            <a:r>
              <a:rPr lang="mr-IN" dirty="0" smtClean="0"/>
              <a:t>–</a:t>
            </a:r>
            <a:r>
              <a:rPr lang="en-US" dirty="0" smtClean="0"/>
              <a:t> very flexible, but it has many parameters and requires a lot of data to train.  They can be used for general solutions to machine learning problems </a:t>
            </a:r>
            <a:r>
              <a:rPr lang="mr-IN" dirty="0" smtClean="0"/>
              <a:t>–</a:t>
            </a:r>
            <a:r>
              <a:rPr lang="en-US" dirty="0" smtClean="0"/>
              <a:t> Linear regression is a one layer</a:t>
            </a:r>
            <a:r>
              <a:rPr lang="en-US" baseline="0" dirty="0" smtClean="0"/>
              <a:t> FCNN, SVM is a 2 layer FCNN.</a:t>
            </a:r>
            <a:endParaRPr lang="en-US" dirty="0" smtClean="0"/>
          </a:p>
          <a:p>
            <a:endParaRPr lang="en-US" dirty="0" smtClean="0"/>
          </a:p>
          <a:p>
            <a:endParaRPr lang="en-US" dirty="0" smtClean="0"/>
          </a:p>
          <a:p>
            <a:r>
              <a:rPr lang="en-US" dirty="0" smtClean="0"/>
              <a:t>http://</a:t>
            </a:r>
            <a:r>
              <a:rPr lang="en-US" dirty="0" err="1" smtClean="0"/>
              <a:t>www.moonstar.com</a:t>
            </a:r>
            <a:r>
              <a:rPr lang="en-US" dirty="0" smtClean="0"/>
              <a:t>/~</a:t>
            </a:r>
            <a:r>
              <a:rPr lang="en-US" dirty="0" err="1" smtClean="0"/>
              <a:t>morticia</a:t>
            </a:r>
            <a:r>
              <a:rPr lang="en-US" dirty="0" smtClean="0"/>
              <a:t>/thesis/chapter2.html</a:t>
            </a:r>
          </a:p>
          <a:p>
            <a:r>
              <a:rPr lang="en-US" dirty="0" smtClean="0"/>
              <a:t>A CNN is trained under the assumption that we don’t need to connect all nodes, just those that are close together.  So it’s a more convenient FCNN;</a:t>
            </a:r>
            <a:r>
              <a:rPr lang="en-US" baseline="0" dirty="0" smtClean="0"/>
              <a:t> more convenient to train, less parameters, but operates under the assumption that locality is meaningful.  They are used famously for image classification, but also have applications in _, _, and _.</a:t>
            </a:r>
          </a:p>
          <a:p>
            <a:endParaRPr lang="en-US" baseline="0" dirty="0" smtClean="0"/>
          </a:p>
          <a:p>
            <a:r>
              <a:rPr lang="en-US" baseline="0" dirty="0" smtClean="0"/>
              <a:t>An RNN takes sequential data as input.  Rather then calculating in a single decision, we can think of them as calculating some information from one piece of the input, passing it on to the next input as a sort of context, taking new input, and at each step.  It could be trying to tag a </a:t>
            </a:r>
            <a:r>
              <a:rPr lang="en-US" baseline="0" dirty="0" err="1" smtClean="0"/>
              <a:t>youtube</a:t>
            </a:r>
            <a:r>
              <a:rPr lang="en-US" baseline="0" dirty="0" smtClean="0"/>
              <a:t> video, with each frame a single piece of the input.  It has also been used to model language as in Google translate, or predicting patient outcomes given their health record.  </a:t>
            </a:r>
          </a:p>
          <a:p>
            <a:endParaRPr lang="en-US" baseline="0" dirty="0" smtClean="0"/>
          </a:p>
          <a:p>
            <a:r>
              <a:rPr lang="en-US" baseline="0" dirty="0" smtClean="0"/>
              <a:t>In RNNs, we’re learning a few different kinds of weights </a:t>
            </a:r>
            <a:r>
              <a:rPr lang="mr-IN" baseline="0" dirty="0" smtClean="0"/>
              <a:t>–</a:t>
            </a:r>
            <a:r>
              <a:rPr lang="en-US" baseline="0" dirty="0" smtClean="0"/>
              <a:t> we’re learning mappings from the input space into our hidden layer, we’re learning mappings from the hidden layer to the output space, and we’re also learning weights that control how much of the input space gets passed on </a:t>
            </a:r>
            <a:r>
              <a:rPr lang="mr-IN" baseline="0" dirty="0" smtClean="0"/>
              <a:t>–</a:t>
            </a:r>
            <a:r>
              <a:rPr lang="en-US" baseline="0" dirty="0" smtClean="0"/>
              <a:t> how much we remember, how much we ignore.</a:t>
            </a:r>
          </a:p>
          <a:p>
            <a:endParaRPr lang="en-US" baseline="0" dirty="0" smtClean="0"/>
          </a:p>
          <a:p>
            <a:r>
              <a:rPr lang="en-US" baseline="0" dirty="0" smtClean="0"/>
              <a:t>So, why do we use RNNs?  Why are they so magical?</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6</a:t>
            </a:fld>
            <a:endParaRPr lang="en-US"/>
          </a:p>
        </p:txBody>
      </p:sp>
    </p:spTree>
    <p:extLst>
      <p:ext uri="{BB962C8B-B14F-4D97-AF65-F5344CB8AC3E}">
        <p14:creationId xmlns:p14="http://schemas.microsoft.com/office/powerpoint/2010/main" val="42308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They’re also used for image captioning,</a:t>
            </a:r>
            <a:r>
              <a:rPr lang="en-US" baseline="0" dirty="0" smtClean="0"/>
              <a:t> and tagging </a:t>
            </a:r>
            <a:r>
              <a:rPr lang="en-US" baseline="0" dirty="0" err="1" smtClean="0"/>
              <a:t>youtube</a:t>
            </a:r>
            <a:r>
              <a:rPr lang="en-US" baseline="0" dirty="0" smtClean="0"/>
              <a:t> videos.  But they’re not only confined to text, or images </a:t>
            </a:r>
            <a:r>
              <a:rPr lang="mr-IN" baseline="0" dirty="0" smtClean="0"/>
              <a:t>–</a:t>
            </a:r>
            <a:r>
              <a:rPr lang="en-US" baseline="0" dirty="0" smtClean="0"/>
              <a:t> they’re also used for financial forecasting, or predicting medical outcomes.  What do these all have in common?  All of are instances of sequential data demanding a model </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7</a:t>
            </a:fld>
            <a:endParaRPr lang="en-US"/>
          </a:p>
        </p:txBody>
      </p:sp>
    </p:spTree>
    <p:extLst>
      <p:ext uri="{BB962C8B-B14F-4D97-AF65-F5344CB8AC3E}">
        <p14:creationId xmlns:p14="http://schemas.microsoft.com/office/powerpoint/2010/main" val="319548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8</a:t>
            </a:fld>
            <a:endParaRPr lang="en-US"/>
          </a:p>
        </p:txBody>
      </p:sp>
    </p:spTree>
    <p:extLst>
      <p:ext uri="{BB962C8B-B14F-4D97-AF65-F5344CB8AC3E}">
        <p14:creationId xmlns:p14="http://schemas.microsoft.com/office/powerpoint/2010/main" val="194516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these instances of sequential data demand memory, learning from context.  When we think about artificial intelligence, we ideally want it to learn from context.  Now, I want to be precise about what we mean by a memory.</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9</a:t>
            </a:fld>
            <a:endParaRPr lang="en-US"/>
          </a:p>
        </p:txBody>
      </p:sp>
    </p:spTree>
    <p:extLst>
      <p:ext uri="{BB962C8B-B14F-4D97-AF65-F5344CB8AC3E}">
        <p14:creationId xmlns:p14="http://schemas.microsoft.com/office/powerpoint/2010/main" val="268205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mr-IN" dirty="0" smtClean="0"/>
              <a:t>…</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10</a:t>
            </a:fld>
            <a:endParaRPr lang="en-US"/>
          </a:p>
        </p:txBody>
      </p:sp>
    </p:spTree>
    <p:extLst>
      <p:ext uri="{BB962C8B-B14F-4D97-AF65-F5344CB8AC3E}">
        <p14:creationId xmlns:p14="http://schemas.microsoft.com/office/powerpoint/2010/main" val="50235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language models look at the probability distributions of </a:t>
            </a:r>
            <a:r>
              <a:rPr lang="en-US" baseline="0" dirty="0" err="1" smtClean="0"/>
              <a:t>ngrams</a:t>
            </a:r>
            <a:r>
              <a:rPr lang="en-US" baseline="0" dirty="0" smtClean="0"/>
              <a:t> in the training set.  Generally, the complexity of the algorithm is exponential with the depth of the memory.  So what about RNNs?</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11</a:t>
            </a:fld>
            <a:endParaRPr lang="en-US"/>
          </a:p>
        </p:txBody>
      </p:sp>
    </p:spTree>
    <p:extLst>
      <p:ext uri="{BB962C8B-B14F-4D97-AF65-F5344CB8AC3E}">
        <p14:creationId xmlns:p14="http://schemas.microsoft.com/office/powerpoint/2010/main" val="388439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examples</a:t>
            </a:r>
            <a:r>
              <a:rPr lang="en-US" baseline="0" dirty="0" smtClean="0"/>
              <a:t> come from an excellent blog post by Andrej </a:t>
            </a:r>
            <a:r>
              <a:rPr lang="en-US" baseline="0" dirty="0" err="1" smtClean="0"/>
              <a:t>Karpathy</a:t>
            </a:r>
            <a:r>
              <a:rPr lang="en-US" baseline="0" dirty="0" smtClean="0"/>
              <a:t>, who trained an RNN to model language on War and Peace. Then, he visualized the activations of different individual nodes in the RNN, and he found some really startling results.  So in that hidden layer, which might be 100 dimensions, one of the dimensions appeared to only activate at the beginning of lines, and would tail off when it believed the line was going to end.  The color of each of these characters is calculated before it knows anything past it, so when we see the “b” in bridges, it’s red, but it doesn’t know that the end of the line is coming up.  In the second example, one of the dimensions of the hidden layer appears to turn on and turn off depending on if we are inside of a quote.  So think of the RNN, chugging through this input, at each step updating its hidden layer.  Somehow, it has to remember that it saw a closing quotation 50 characters earlier.  This isn’t something you could easily model with a Markov model.</a:t>
            </a:r>
          </a:p>
          <a:p>
            <a:endParaRPr lang="en-US" baseline="0" dirty="0" smtClean="0"/>
          </a:p>
          <a:p>
            <a:endParaRPr lang="en-US" baseline="0" dirty="0" smtClean="0"/>
          </a:p>
          <a:p>
            <a:r>
              <a:rPr lang="en-US" baseline="0" dirty="0" smtClean="0"/>
              <a:t>Bring out a title, and make the quotes on a separate table, tell people not to read this.  Problem is that if there is colored text, people will try to read it and not pay attention to what is being said.  </a:t>
            </a:r>
          </a:p>
          <a:p>
            <a:endParaRPr lang="en-US" baseline="0" dirty="0" smtClean="0"/>
          </a:p>
          <a:p>
            <a:r>
              <a:rPr lang="en-US" baseline="0" dirty="0" smtClean="0"/>
              <a:t>Point out the quotations</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12</a:t>
            </a:fld>
            <a:endParaRPr lang="en-US"/>
          </a:p>
        </p:txBody>
      </p:sp>
    </p:spTree>
    <p:extLst>
      <p:ext uri="{BB962C8B-B14F-4D97-AF65-F5344CB8AC3E}">
        <p14:creationId xmlns:p14="http://schemas.microsoft.com/office/powerpoint/2010/main" val="193400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13</a:t>
            </a:fld>
            <a:endParaRPr lang="en-US"/>
          </a:p>
        </p:txBody>
      </p:sp>
    </p:spTree>
    <p:extLst>
      <p:ext uri="{BB962C8B-B14F-4D97-AF65-F5344CB8AC3E}">
        <p14:creationId xmlns:p14="http://schemas.microsoft.com/office/powerpoint/2010/main" val="393436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9293E-8646-2E46-8D81-AD12FC729F83}"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169535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362C4-7222-0D40-82D7-087B66316CC7}"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363405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B7A9C-B21F-7C4D-BF97-2455BA079DD0}"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91526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6A7E2-F034-544E-AB74-649E149A2E54}"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616429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70071-24F5-BE41-9E34-A23CDF6EC1CC}"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356361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261DBE-3BCD-654F-AF34-8DAADC62D4E6}" type="datetime1">
              <a:rPr lang="en-US" smtClean="0"/>
              <a:t>3/1/18</a:t>
            </a:fld>
            <a:endParaRPr lang="en-US"/>
          </a:p>
        </p:txBody>
      </p:sp>
      <p:sp>
        <p:nvSpPr>
          <p:cNvPr id="6" name="Footer Placeholder 5"/>
          <p:cNvSpPr>
            <a:spLocks noGrp="1"/>
          </p:cNvSpPr>
          <p:nvPr>
            <p:ph type="ftr" sz="quarter" idx="11"/>
          </p:nvPr>
        </p:nvSpPr>
        <p:spPr/>
        <p:txBody>
          <a:bodyPr/>
          <a:lstStyle/>
          <a:p>
            <a:r>
              <a:rPr lang="ro-RO" smtClean="0"/>
              <a:t>Tufts GSRS 2018</a:t>
            </a:r>
            <a:endParaRPr lang="en-US"/>
          </a:p>
        </p:txBody>
      </p:sp>
      <p:sp>
        <p:nvSpPr>
          <p:cNvPr id="7" name="Slide Number Placeholder 6"/>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252802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04B5E-D4A5-754A-856D-750E7570C246}" type="datetime1">
              <a:rPr lang="en-US" smtClean="0"/>
              <a:t>3/1/18</a:t>
            </a:fld>
            <a:endParaRPr lang="en-US"/>
          </a:p>
        </p:txBody>
      </p:sp>
      <p:sp>
        <p:nvSpPr>
          <p:cNvPr id="8" name="Footer Placeholder 7"/>
          <p:cNvSpPr>
            <a:spLocks noGrp="1"/>
          </p:cNvSpPr>
          <p:nvPr>
            <p:ph type="ftr" sz="quarter" idx="11"/>
          </p:nvPr>
        </p:nvSpPr>
        <p:spPr/>
        <p:txBody>
          <a:bodyPr/>
          <a:lstStyle/>
          <a:p>
            <a:r>
              <a:rPr lang="ro-RO" smtClean="0"/>
              <a:t>Tufts GSRS 2018</a:t>
            </a:r>
            <a:endParaRPr lang="en-US"/>
          </a:p>
        </p:txBody>
      </p:sp>
      <p:sp>
        <p:nvSpPr>
          <p:cNvPr id="9" name="Slide Number Placeholder 8"/>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211811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9DEDA6-7ED9-7644-99EE-90B780015358}" type="datetime1">
              <a:rPr lang="en-US" smtClean="0"/>
              <a:t>3/1/18</a:t>
            </a:fld>
            <a:endParaRPr lang="en-US"/>
          </a:p>
        </p:txBody>
      </p:sp>
      <p:sp>
        <p:nvSpPr>
          <p:cNvPr id="4" name="Footer Placeholder 3"/>
          <p:cNvSpPr>
            <a:spLocks noGrp="1"/>
          </p:cNvSpPr>
          <p:nvPr>
            <p:ph type="ftr" sz="quarter" idx="11"/>
          </p:nvPr>
        </p:nvSpPr>
        <p:spPr/>
        <p:txBody>
          <a:bodyPr/>
          <a:lstStyle/>
          <a:p>
            <a:r>
              <a:rPr lang="ro-RO" smtClean="0"/>
              <a:t>Tufts GSRS 2018</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359262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68A19-4F8A-7E4E-8FF9-89099E525B31}"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149998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CCC76-479D-D54A-8201-7930A764CAEE}" type="datetime1">
              <a:rPr lang="en-US" smtClean="0"/>
              <a:t>3/1/18</a:t>
            </a:fld>
            <a:endParaRPr lang="en-US"/>
          </a:p>
        </p:txBody>
      </p:sp>
      <p:sp>
        <p:nvSpPr>
          <p:cNvPr id="6" name="Footer Placeholder 5"/>
          <p:cNvSpPr>
            <a:spLocks noGrp="1"/>
          </p:cNvSpPr>
          <p:nvPr>
            <p:ph type="ftr" sz="quarter" idx="11"/>
          </p:nvPr>
        </p:nvSpPr>
        <p:spPr/>
        <p:txBody>
          <a:bodyPr/>
          <a:lstStyle/>
          <a:p>
            <a:r>
              <a:rPr lang="ro-RO" smtClean="0"/>
              <a:t>Tufts GSRS 2018</a:t>
            </a:r>
            <a:endParaRPr lang="en-US"/>
          </a:p>
        </p:txBody>
      </p:sp>
      <p:sp>
        <p:nvSpPr>
          <p:cNvPr id="7" name="Slide Number Placeholder 6"/>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228192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3C72C-E550-3C43-B00D-90ACC75778FD}" type="datetime1">
              <a:rPr lang="en-US" smtClean="0"/>
              <a:t>3/1/18</a:t>
            </a:fld>
            <a:endParaRPr lang="en-US"/>
          </a:p>
        </p:txBody>
      </p:sp>
      <p:sp>
        <p:nvSpPr>
          <p:cNvPr id="6" name="Footer Placeholder 5"/>
          <p:cNvSpPr>
            <a:spLocks noGrp="1"/>
          </p:cNvSpPr>
          <p:nvPr>
            <p:ph type="ftr" sz="quarter" idx="11"/>
          </p:nvPr>
        </p:nvSpPr>
        <p:spPr/>
        <p:txBody>
          <a:bodyPr/>
          <a:lstStyle/>
          <a:p>
            <a:r>
              <a:rPr lang="ro-RO" smtClean="0"/>
              <a:t>Tufts GSRS 2018</a:t>
            </a:r>
            <a:endParaRPr lang="en-US"/>
          </a:p>
        </p:txBody>
      </p:sp>
      <p:sp>
        <p:nvSpPr>
          <p:cNvPr id="7" name="Slide Number Placeholder 6"/>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370276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E9A4C-0C3F-AF4C-90B6-7D465A0A2BB6}" type="datetime1">
              <a:rPr lang="en-US" smtClean="0"/>
              <a:t>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Tufts GSRS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fld id="{5D7A53C9-0D9C-EE43-A4C3-052309C9116D}" type="slidenum">
              <a:rPr lang="en-US" smtClean="0"/>
              <a:t>‹#›</a:t>
            </a:fld>
            <a:endParaRPr lang="en-US" dirty="0"/>
          </a:p>
        </p:txBody>
      </p:sp>
      <p:pic>
        <p:nvPicPr>
          <p:cNvPr id="7" name="Picture 6" descr="tufts-logo-univ-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03136" y="6108873"/>
            <a:ext cx="1366675" cy="888654"/>
          </a:xfrm>
          <a:prstGeom prst="rect">
            <a:avLst/>
          </a:prstGeom>
        </p:spPr>
      </p:pic>
    </p:spTree>
    <p:extLst>
      <p:ext uri="{BB962C8B-B14F-4D97-AF65-F5344CB8AC3E}">
        <p14:creationId xmlns:p14="http://schemas.microsoft.com/office/powerpoint/2010/main" val="168030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1" Type="http://schemas.openxmlformats.org/officeDocument/2006/relationships/image" Target="../media/image16.emf"/><Relationship Id="rId12" Type="http://schemas.openxmlformats.org/officeDocument/2006/relationships/oleObject" Target="../embeddings/oleObject5.bin"/><Relationship Id="rId13"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2.png"/><Relationship Id="rId4" Type="http://schemas.openxmlformats.org/officeDocument/2006/relationships/oleObject" Target="../embeddings/oleObject1.bin"/><Relationship Id="rId5" Type="http://schemas.openxmlformats.org/officeDocument/2006/relationships/image" Target="../media/image13.emf"/><Relationship Id="rId6" Type="http://schemas.openxmlformats.org/officeDocument/2006/relationships/oleObject" Target="../embeddings/oleObject2.bin"/><Relationship Id="rId7" Type="http://schemas.openxmlformats.org/officeDocument/2006/relationships/image" Target="../media/image14.emf"/><Relationship Id="rId8" Type="http://schemas.openxmlformats.org/officeDocument/2006/relationships/oleObject" Target="../embeddings/oleObject3.bin"/><Relationship Id="rId9" Type="http://schemas.openxmlformats.org/officeDocument/2006/relationships/image" Target="../media/image15.emf"/><Relationship Id="rId10"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oleObject10.bin"/><Relationship Id="rId13" Type="http://schemas.openxmlformats.org/officeDocument/2006/relationships/image" Target="../media/image16.emf"/><Relationship Id="rId14" Type="http://schemas.openxmlformats.org/officeDocument/2006/relationships/oleObject" Target="../embeddings/oleObject11.bin"/><Relationship Id="rId15" Type="http://schemas.openxmlformats.org/officeDocument/2006/relationships/image" Target="../media/image17.emf"/><Relationship Id="rId16" Type="http://schemas.openxmlformats.org/officeDocument/2006/relationships/oleObject" Target="../embeddings/oleObject12.bin"/><Relationship Id="rId17"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2.png"/><Relationship Id="rId4" Type="http://schemas.openxmlformats.org/officeDocument/2006/relationships/oleObject" Target="../embeddings/oleObject6.bin"/><Relationship Id="rId5" Type="http://schemas.openxmlformats.org/officeDocument/2006/relationships/image" Target="../media/image18.emf"/><Relationship Id="rId6" Type="http://schemas.openxmlformats.org/officeDocument/2006/relationships/oleObject" Target="../embeddings/oleObject7.bin"/><Relationship Id="rId7" Type="http://schemas.openxmlformats.org/officeDocument/2006/relationships/image" Target="../media/image13.emf"/><Relationship Id="rId8" Type="http://schemas.openxmlformats.org/officeDocument/2006/relationships/oleObject" Target="../embeddings/oleObject8.bin"/><Relationship Id="rId9" Type="http://schemas.openxmlformats.org/officeDocument/2006/relationships/image" Target="../media/image14.emf"/><Relationship Id="rId10"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oleObject17.bin"/><Relationship Id="rId13" Type="http://schemas.openxmlformats.org/officeDocument/2006/relationships/image" Target="../media/image16.emf"/><Relationship Id="rId14" Type="http://schemas.openxmlformats.org/officeDocument/2006/relationships/oleObject" Target="../embeddings/oleObject18.bin"/><Relationship Id="rId15" Type="http://schemas.openxmlformats.org/officeDocument/2006/relationships/image" Target="../media/image17.emf"/><Relationship Id="rId16" Type="http://schemas.openxmlformats.org/officeDocument/2006/relationships/oleObject" Target="../embeddings/oleObject19.bin"/><Relationship Id="rId17"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2.png"/><Relationship Id="rId4" Type="http://schemas.openxmlformats.org/officeDocument/2006/relationships/oleObject" Target="../embeddings/oleObject13.bin"/><Relationship Id="rId5" Type="http://schemas.openxmlformats.org/officeDocument/2006/relationships/image" Target="../media/image18.emf"/><Relationship Id="rId6" Type="http://schemas.openxmlformats.org/officeDocument/2006/relationships/oleObject" Target="../embeddings/oleObject14.bin"/><Relationship Id="rId7" Type="http://schemas.openxmlformats.org/officeDocument/2006/relationships/image" Target="../media/image13.emf"/><Relationship Id="rId8" Type="http://schemas.openxmlformats.org/officeDocument/2006/relationships/oleObject" Target="../embeddings/oleObject15.bin"/><Relationship Id="rId9" Type="http://schemas.openxmlformats.org/officeDocument/2006/relationships/image" Target="../media/image14.emf"/><Relationship Id="rId10"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6.png"/><Relationship Id="rId7" Type="http://schemas.openxmlformats.org/officeDocument/2006/relationships/image" Target="../media/image27.jpg"/><Relationship Id="rId8" Type="http://schemas.openxmlformats.org/officeDocument/2006/relationships/image" Target="../media/image28.jpg"/><Relationship Id="rId9"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RNNbow</a:t>
            </a:r>
            <a:r>
              <a:rPr lang="en-US" dirty="0" smtClean="0"/>
              <a:t>: Visualizing Learning via </a:t>
            </a:r>
            <a:r>
              <a:rPr lang="en-US" dirty="0" err="1" smtClean="0"/>
              <a:t>Backpropagation</a:t>
            </a:r>
            <a:r>
              <a:rPr lang="en-US" dirty="0" smtClean="0"/>
              <a:t> Gradients in Recurrent Neural Networks</a:t>
            </a:r>
            <a:endParaRPr lang="en-US" dirty="0"/>
          </a:p>
        </p:txBody>
      </p:sp>
      <p:sp>
        <p:nvSpPr>
          <p:cNvPr id="3" name="Subtitle 2"/>
          <p:cNvSpPr>
            <a:spLocks noGrp="1"/>
          </p:cNvSpPr>
          <p:nvPr>
            <p:ph type="subTitle" idx="1"/>
          </p:nvPr>
        </p:nvSpPr>
        <p:spPr>
          <a:xfrm>
            <a:off x="685800" y="4044934"/>
            <a:ext cx="4646231" cy="1752600"/>
          </a:xfrm>
        </p:spPr>
        <p:txBody>
          <a:bodyPr>
            <a:normAutofit/>
          </a:bodyPr>
          <a:lstStyle/>
          <a:p>
            <a:r>
              <a:rPr lang="en-US" sz="2400" b="1" dirty="0" smtClean="0"/>
              <a:t>Dylan Cashman</a:t>
            </a:r>
            <a:r>
              <a:rPr lang="en-US" sz="2400" dirty="0" smtClean="0"/>
              <a:t>, Abigail </a:t>
            </a:r>
            <a:r>
              <a:rPr lang="en-US" sz="2400" dirty="0" err="1" smtClean="0"/>
              <a:t>Mosca</a:t>
            </a:r>
            <a:r>
              <a:rPr lang="en-US" sz="2400" dirty="0" smtClean="0"/>
              <a:t>, </a:t>
            </a:r>
            <a:r>
              <a:rPr lang="en-US" sz="2400" dirty="0" smtClean="0"/>
              <a:t>Nathan Watts, Shannon Robinson, </a:t>
            </a:r>
            <a:r>
              <a:rPr lang="en-US" sz="2400" dirty="0" err="1" smtClean="0"/>
              <a:t>Remco</a:t>
            </a:r>
            <a:r>
              <a:rPr lang="en-US" sz="2400" dirty="0" smtClean="0"/>
              <a:t> </a:t>
            </a:r>
            <a:r>
              <a:rPr lang="en-US" sz="2400" dirty="0" smtClean="0"/>
              <a:t>Chang</a:t>
            </a:r>
          </a:p>
          <a:p>
            <a:r>
              <a:rPr lang="en-US" sz="2400" i="1" dirty="0" smtClean="0"/>
              <a:t>Tufts University</a:t>
            </a:r>
            <a:endParaRPr lang="en-US" sz="2400" i="1" dirty="0"/>
          </a:p>
        </p:txBody>
      </p:sp>
      <p:sp>
        <p:nvSpPr>
          <p:cNvPr id="4" name="Subtitle 2"/>
          <p:cNvSpPr txBox="1">
            <a:spLocks/>
          </p:cNvSpPr>
          <p:nvPr/>
        </p:nvSpPr>
        <p:spPr>
          <a:xfrm>
            <a:off x="4662481" y="4044934"/>
            <a:ext cx="4646231"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t>Genevieve Patterson</a:t>
            </a:r>
          </a:p>
          <a:p>
            <a:r>
              <a:rPr lang="en-US" sz="2400" i="1" dirty="0" smtClean="0"/>
              <a:t>Microsoft Research</a:t>
            </a:r>
            <a:endParaRPr lang="en-US" sz="2400" i="1" dirty="0"/>
          </a:p>
        </p:txBody>
      </p:sp>
      <p:sp>
        <p:nvSpPr>
          <p:cNvPr id="5" name="Date Placeholder 4"/>
          <p:cNvSpPr>
            <a:spLocks noGrp="1"/>
          </p:cNvSpPr>
          <p:nvPr>
            <p:ph type="dt" sz="half" idx="10"/>
          </p:nvPr>
        </p:nvSpPr>
        <p:spPr/>
        <p:txBody>
          <a:bodyPr/>
          <a:lstStyle/>
          <a:p>
            <a:fld id="{A86710B6-93C8-C346-B191-E10EA3A7EC45}" type="datetime1">
              <a:rPr lang="en-US" smtClean="0"/>
              <a:t>3/1/18</a:t>
            </a:fld>
            <a:endParaRPr lang="en-US" dirty="0"/>
          </a:p>
        </p:txBody>
      </p:sp>
      <p:sp>
        <p:nvSpPr>
          <p:cNvPr id="6" name="Footer Placeholder 5"/>
          <p:cNvSpPr>
            <a:spLocks noGrp="1"/>
          </p:cNvSpPr>
          <p:nvPr>
            <p:ph type="ftr" sz="quarter" idx="11"/>
          </p:nvPr>
        </p:nvSpPr>
        <p:spPr/>
        <p:txBody>
          <a:bodyPr/>
          <a:lstStyle/>
          <a:p>
            <a:r>
              <a:rPr lang="ro-RO" smtClean="0"/>
              <a:t>Tufts GSRS 2018</a:t>
            </a:r>
            <a:endParaRPr lang="en-US" dirty="0"/>
          </a:p>
        </p:txBody>
      </p:sp>
      <p:sp>
        <p:nvSpPr>
          <p:cNvPr id="7" name="Slide Number Placeholder 6"/>
          <p:cNvSpPr>
            <a:spLocks noGrp="1"/>
          </p:cNvSpPr>
          <p:nvPr>
            <p:ph type="sldNum" sz="quarter" idx="12"/>
          </p:nvPr>
        </p:nvSpPr>
        <p:spPr/>
        <p:txBody>
          <a:bodyPr/>
          <a:lstStyle/>
          <a:p>
            <a:fld id="{5D7A53C9-0D9C-EE43-A4C3-052309C9116D}" type="slidenum">
              <a:rPr lang="en-US" smtClean="0"/>
              <a:t>1</a:t>
            </a:fld>
            <a:endParaRPr lang="en-US"/>
          </a:p>
        </p:txBody>
      </p:sp>
    </p:spTree>
    <p:extLst>
      <p:ext uri="{BB962C8B-B14F-4D97-AF65-F5344CB8AC3E}">
        <p14:creationId xmlns:p14="http://schemas.microsoft.com/office/powerpoint/2010/main" val="34101354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Language Model</a:t>
            </a:r>
            <a:endParaRPr lang="en-US" dirty="0"/>
          </a:p>
        </p:txBody>
      </p:sp>
      <p:pic>
        <p:nvPicPr>
          <p:cNvPr id="7" name="Picture 6" descr="manboughtatoyf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8026"/>
            <a:ext cx="7391400" cy="1270000"/>
          </a:xfrm>
          <a:prstGeom prst="rect">
            <a:avLst/>
          </a:prstGeom>
        </p:spPr>
      </p:pic>
      <p:sp>
        <p:nvSpPr>
          <p:cNvPr id="3" name="Date Placeholder 2"/>
          <p:cNvSpPr>
            <a:spLocks noGrp="1"/>
          </p:cNvSpPr>
          <p:nvPr>
            <p:ph type="dt" sz="half" idx="10"/>
          </p:nvPr>
        </p:nvSpPr>
        <p:spPr/>
        <p:txBody>
          <a:bodyPr/>
          <a:lstStyle/>
          <a:p>
            <a:fld id="{9F77AD4D-A2B7-8D45-9C16-8CD4E651BDF6}" type="datetime1">
              <a:rPr lang="en-US" smtClean="0"/>
              <a:t>3/1/18</a:t>
            </a:fld>
            <a:endParaRPr lang="en-US"/>
          </a:p>
        </p:txBody>
      </p:sp>
      <p:sp>
        <p:nvSpPr>
          <p:cNvPr id="4" name="Footer Placeholder 3"/>
          <p:cNvSpPr>
            <a:spLocks noGrp="1"/>
          </p:cNvSpPr>
          <p:nvPr>
            <p:ph type="ftr" sz="quarter" idx="11"/>
          </p:nvPr>
        </p:nvSpPr>
        <p:spPr/>
        <p:txBody>
          <a:bodyPr/>
          <a:lstStyle/>
          <a:p>
            <a:r>
              <a:rPr lang="ro-RO" smtClean="0"/>
              <a:t>Tufts GSRS 2018</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10</a:t>
            </a:fld>
            <a:endParaRPr lang="en-US"/>
          </a:p>
        </p:txBody>
      </p:sp>
    </p:spTree>
    <p:extLst>
      <p:ext uri="{BB962C8B-B14F-4D97-AF65-F5344CB8AC3E}">
        <p14:creationId xmlns:p14="http://schemas.microsoft.com/office/powerpoint/2010/main" val="3481069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Language Model</a:t>
            </a:r>
            <a:endParaRPr lang="en-US" dirty="0"/>
          </a:p>
        </p:txBody>
      </p:sp>
      <p:pic>
        <p:nvPicPr>
          <p:cNvPr id="5" name="Picture 4" descr="sequential_mo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1064"/>
            <a:ext cx="9144000" cy="1549047"/>
          </a:xfrm>
          <a:prstGeom prst="rect">
            <a:avLst/>
          </a:prstGeom>
        </p:spPr>
      </p:pic>
      <p:sp>
        <p:nvSpPr>
          <p:cNvPr id="3" name="Date Placeholder 2"/>
          <p:cNvSpPr>
            <a:spLocks noGrp="1"/>
          </p:cNvSpPr>
          <p:nvPr>
            <p:ph type="dt" sz="half" idx="10"/>
          </p:nvPr>
        </p:nvSpPr>
        <p:spPr/>
        <p:txBody>
          <a:bodyPr/>
          <a:lstStyle/>
          <a:p>
            <a:fld id="{37BF566D-DE2B-6A4D-B6AE-3F9892C0E85A}" type="datetime1">
              <a:rPr lang="en-US" smtClean="0"/>
              <a:t>3/1/18</a:t>
            </a:fld>
            <a:endParaRPr lang="en-US"/>
          </a:p>
        </p:txBody>
      </p:sp>
      <p:sp>
        <p:nvSpPr>
          <p:cNvPr id="4" name="Footer Placeholder 3"/>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11</a:t>
            </a:fld>
            <a:endParaRPr lang="en-US"/>
          </a:p>
        </p:txBody>
      </p:sp>
    </p:spTree>
    <p:extLst>
      <p:ext uri="{BB962C8B-B14F-4D97-AF65-F5344CB8AC3E}">
        <p14:creationId xmlns:p14="http://schemas.microsoft.com/office/powerpoint/2010/main" val="20676926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9-20 at 9.54.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25" y="1638300"/>
            <a:ext cx="8687612" cy="3381319"/>
          </a:xfrm>
          <a:prstGeom prst="rect">
            <a:avLst/>
          </a:prstGeom>
        </p:spPr>
      </p:pic>
      <p:sp>
        <p:nvSpPr>
          <p:cNvPr id="5" name="TextBox 4"/>
          <p:cNvSpPr txBox="1"/>
          <p:nvPr/>
        </p:nvSpPr>
        <p:spPr>
          <a:xfrm>
            <a:off x="2416717" y="5821267"/>
            <a:ext cx="5628187" cy="369332"/>
          </a:xfrm>
          <a:prstGeom prst="rect">
            <a:avLst/>
          </a:prstGeom>
          <a:noFill/>
        </p:spPr>
        <p:txBody>
          <a:bodyPr wrap="square" rtlCol="0">
            <a:spAutoFit/>
          </a:bodyPr>
          <a:lstStyle/>
          <a:p>
            <a:r>
              <a:rPr lang="en-US" dirty="0" smtClean="0"/>
              <a:t>http://</a:t>
            </a:r>
            <a:r>
              <a:rPr lang="en-US" dirty="0" err="1" smtClean="0"/>
              <a:t>karpathy.github.io</a:t>
            </a:r>
            <a:r>
              <a:rPr lang="en-US" dirty="0" smtClean="0"/>
              <a:t>/2015/05/21/</a:t>
            </a:r>
            <a:r>
              <a:rPr lang="en-US" dirty="0" err="1" smtClean="0"/>
              <a:t>rnn</a:t>
            </a:r>
            <a:r>
              <a:rPr lang="en-US" dirty="0" smtClean="0"/>
              <a:t>-effectiveness/</a:t>
            </a:r>
            <a:endParaRPr lang="en-US" dirty="0"/>
          </a:p>
        </p:txBody>
      </p:sp>
      <p:sp>
        <p:nvSpPr>
          <p:cNvPr id="6" name="TextBox 5"/>
          <p:cNvSpPr txBox="1"/>
          <p:nvPr/>
        </p:nvSpPr>
        <p:spPr>
          <a:xfrm>
            <a:off x="2590800" y="5451935"/>
            <a:ext cx="5628187" cy="369332"/>
          </a:xfrm>
          <a:prstGeom prst="rect">
            <a:avLst/>
          </a:prstGeom>
          <a:noFill/>
        </p:spPr>
        <p:txBody>
          <a:bodyPr wrap="square" rtlCol="0">
            <a:spAutoFit/>
          </a:bodyPr>
          <a:lstStyle/>
          <a:p>
            <a:r>
              <a:rPr lang="en-US" dirty="0" smtClean="0"/>
              <a:t>Andrej </a:t>
            </a:r>
            <a:r>
              <a:rPr lang="en-US" dirty="0" err="1" smtClean="0"/>
              <a:t>Karpathy</a:t>
            </a:r>
            <a:endParaRPr lang="en-US" dirty="0"/>
          </a:p>
        </p:txBody>
      </p:sp>
      <p:sp>
        <p:nvSpPr>
          <p:cNvPr id="2" name="TextBox 1"/>
          <p:cNvSpPr txBox="1"/>
          <p:nvPr/>
        </p:nvSpPr>
        <p:spPr>
          <a:xfrm>
            <a:off x="848557" y="439563"/>
            <a:ext cx="7196347" cy="584776"/>
          </a:xfrm>
          <a:prstGeom prst="rect">
            <a:avLst/>
          </a:prstGeom>
          <a:noFill/>
        </p:spPr>
        <p:txBody>
          <a:bodyPr wrap="square" rtlCol="0">
            <a:spAutoFit/>
          </a:bodyPr>
          <a:lstStyle/>
          <a:p>
            <a:r>
              <a:rPr lang="en-US" sz="3200" dirty="0" smtClean="0"/>
              <a:t>The Unreasonable </a:t>
            </a:r>
            <a:r>
              <a:rPr lang="en-US" sz="3200" dirty="0"/>
              <a:t>E</a:t>
            </a:r>
            <a:r>
              <a:rPr lang="en-US" sz="3200" dirty="0" smtClean="0"/>
              <a:t>ffectiveness of RNNs</a:t>
            </a:r>
            <a:endParaRPr lang="en-US" sz="3200" dirty="0"/>
          </a:p>
        </p:txBody>
      </p:sp>
      <p:sp>
        <p:nvSpPr>
          <p:cNvPr id="3" name="Date Placeholder 2"/>
          <p:cNvSpPr>
            <a:spLocks noGrp="1"/>
          </p:cNvSpPr>
          <p:nvPr>
            <p:ph type="dt" sz="half" idx="10"/>
          </p:nvPr>
        </p:nvSpPr>
        <p:spPr/>
        <p:txBody>
          <a:bodyPr/>
          <a:lstStyle/>
          <a:p>
            <a:fld id="{F95CC658-D386-2044-90BB-FAEA3F76A9BC}" type="datetime1">
              <a:rPr lang="en-US" smtClean="0"/>
              <a:t>3/1/18</a:t>
            </a:fld>
            <a:endParaRPr lang="en-US"/>
          </a:p>
        </p:txBody>
      </p:sp>
      <p:sp>
        <p:nvSpPr>
          <p:cNvPr id="7" name="Footer Placeholder 6"/>
          <p:cNvSpPr>
            <a:spLocks noGrp="1"/>
          </p:cNvSpPr>
          <p:nvPr>
            <p:ph type="ftr" sz="quarter" idx="11"/>
          </p:nvPr>
        </p:nvSpPr>
        <p:spPr/>
        <p:txBody>
          <a:bodyPr/>
          <a:lstStyle/>
          <a:p>
            <a:r>
              <a:rPr lang="ro-RO" smtClean="0"/>
              <a:t>Tufts GSRS 2018</a:t>
            </a:r>
            <a:endParaRPr lang="en-US" dirty="0"/>
          </a:p>
        </p:txBody>
      </p:sp>
      <p:sp>
        <p:nvSpPr>
          <p:cNvPr id="8" name="Slide Number Placeholder 7"/>
          <p:cNvSpPr>
            <a:spLocks noGrp="1"/>
          </p:cNvSpPr>
          <p:nvPr>
            <p:ph type="sldNum" sz="quarter" idx="12"/>
          </p:nvPr>
        </p:nvSpPr>
        <p:spPr/>
        <p:txBody>
          <a:bodyPr/>
          <a:lstStyle/>
          <a:p>
            <a:fld id="{5D7A53C9-0D9C-EE43-A4C3-052309C9116D}" type="slidenum">
              <a:rPr lang="en-US" smtClean="0"/>
              <a:t>12</a:t>
            </a:fld>
            <a:endParaRPr lang="en-US"/>
          </a:p>
        </p:txBody>
      </p:sp>
    </p:spTree>
    <p:extLst>
      <p:ext uri="{BB962C8B-B14F-4D97-AF65-F5344CB8AC3E}">
        <p14:creationId xmlns:p14="http://schemas.microsoft.com/office/powerpoint/2010/main" val="28071671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a:bodyPr>
          <a:lstStyle/>
          <a:p>
            <a:pPr marL="0" indent="0">
              <a:buNone/>
            </a:pPr>
            <a:r>
              <a:rPr lang="en-US" sz="2400" b="1" dirty="0"/>
              <a:t>How many neurons </a:t>
            </a:r>
            <a:r>
              <a:rPr lang="en-US" sz="2400" dirty="0"/>
              <a:t>per layer did you use? </a:t>
            </a:r>
            <a:r>
              <a:rPr lang="mr-IN" sz="2400" dirty="0" smtClean="0"/>
              <a:t>…</a:t>
            </a:r>
            <a:r>
              <a:rPr lang="en-US" sz="2400" dirty="0" smtClean="0"/>
              <a:t> </a:t>
            </a:r>
            <a:r>
              <a:rPr lang="en-US" sz="2400" b="1" dirty="0" smtClean="0"/>
              <a:t>How </a:t>
            </a:r>
            <a:r>
              <a:rPr lang="en-US" sz="2400" b="1" dirty="0"/>
              <a:t>many layers</a:t>
            </a:r>
            <a:r>
              <a:rPr lang="en-US" sz="2400" dirty="0"/>
              <a:t>? </a:t>
            </a:r>
            <a:r>
              <a:rPr lang="mr-IN" sz="2400" dirty="0" smtClean="0"/>
              <a:t>…</a:t>
            </a:r>
            <a:r>
              <a:rPr lang="en-US" sz="2400" dirty="0" smtClean="0"/>
              <a:t> </a:t>
            </a:r>
            <a:r>
              <a:rPr lang="en-US" sz="2400" b="1" dirty="0" smtClean="0"/>
              <a:t>How </a:t>
            </a:r>
            <a:r>
              <a:rPr lang="en-US" sz="2400" b="1" dirty="0"/>
              <a:t>long did you train </a:t>
            </a:r>
            <a:r>
              <a:rPr lang="en-US" sz="2400" dirty="0"/>
              <a:t>for?</a:t>
            </a:r>
          </a:p>
          <a:p>
            <a:endParaRPr lang="en-US" sz="2400" dirty="0"/>
          </a:p>
          <a:p>
            <a:pPr marL="0" indent="0">
              <a:buNone/>
            </a:pPr>
            <a:r>
              <a:rPr lang="en-US" sz="2400" dirty="0"/>
              <a:t>“We did hundreds of experiments</a:t>
            </a:r>
            <a:r>
              <a:rPr lang="en-US" sz="2400" dirty="0" smtClean="0"/>
              <a:t>, until </a:t>
            </a:r>
            <a:r>
              <a:rPr lang="en-US" sz="2400" dirty="0"/>
              <a:t>we knew that we could stop the training after </a:t>
            </a:r>
            <a:r>
              <a:rPr lang="en-US" sz="2400" b="1" dirty="0"/>
              <a:t>one week</a:t>
            </a:r>
            <a:r>
              <a:rPr lang="en-US" sz="2400" dirty="0"/>
              <a:t>. You’re always saying: </a:t>
            </a:r>
            <a:r>
              <a:rPr lang="en-US" sz="2400" b="1" dirty="0"/>
              <a:t>When do we stop? How do I know I’m done</a:t>
            </a:r>
            <a:r>
              <a:rPr lang="en-US" sz="2400" b="1" dirty="0" smtClean="0"/>
              <a:t>?</a:t>
            </a:r>
          </a:p>
          <a:p>
            <a:pPr marL="0" indent="0">
              <a:buNone/>
            </a:pPr>
            <a:endParaRPr lang="en-US" sz="2400" b="1" dirty="0"/>
          </a:p>
          <a:p>
            <a:pPr marL="0" indent="0">
              <a:buNone/>
            </a:pPr>
            <a:r>
              <a:rPr lang="mr-IN" sz="2400" dirty="0" smtClean="0"/>
              <a:t>…</a:t>
            </a:r>
            <a:r>
              <a:rPr lang="en-US" sz="2400" dirty="0" smtClean="0"/>
              <a:t> </a:t>
            </a:r>
            <a:r>
              <a:rPr lang="en-US" sz="2400" b="1" dirty="0" smtClean="0"/>
              <a:t>It’s </a:t>
            </a:r>
            <a:r>
              <a:rPr lang="en-US" sz="2400" b="1" dirty="0"/>
              <a:t>a little bit </a:t>
            </a:r>
            <a:r>
              <a:rPr lang="en-US" sz="2400" b="1" dirty="0" smtClean="0"/>
              <a:t>[of] an </a:t>
            </a:r>
            <a:r>
              <a:rPr lang="en-US" sz="2400" b="1" dirty="0"/>
              <a:t>art </a:t>
            </a:r>
            <a:r>
              <a:rPr lang="mr-IN" sz="2400" dirty="0" smtClean="0"/>
              <a:t>…</a:t>
            </a:r>
            <a:r>
              <a:rPr lang="en-US" sz="2400" dirty="0" smtClean="0"/>
              <a:t> </a:t>
            </a:r>
            <a:r>
              <a:rPr lang="en-US" sz="2400" b="1" dirty="0"/>
              <a:t>Some people are better, some worse.</a:t>
            </a:r>
            <a:r>
              <a:rPr lang="en-US" sz="2400" dirty="0" smtClean="0"/>
              <a:t>”</a:t>
            </a:r>
            <a:endParaRPr lang="en-US" sz="2400" dirty="0"/>
          </a:p>
        </p:txBody>
      </p:sp>
      <p:sp>
        <p:nvSpPr>
          <p:cNvPr id="4" name="TextBox 3"/>
          <p:cNvSpPr txBox="1"/>
          <p:nvPr/>
        </p:nvSpPr>
        <p:spPr>
          <a:xfrm>
            <a:off x="4114800" y="5096933"/>
            <a:ext cx="4318000" cy="369332"/>
          </a:xfrm>
          <a:prstGeom prst="rect">
            <a:avLst/>
          </a:prstGeom>
          <a:noFill/>
        </p:spPr>
        <p:txBody>
          <a:bodyPr wrap="square" rtlCol="0">
            <a:spAutoFit/>
          </a:bodyPr>
          <a:lstStyle/>
          <a:p>
            <a:r>
              <a:rPr lang="en-US" dirty="0" smtClean="0"/>
              <a:t>Mike Schuster, Google Brain</a:t>
            </a:r>
          </a:p>
        </p:txBody>
      </p:sp>
      <p:sp>
        <p:nvSpPr>
          <p:cNvPr id="2" name="Date Placeholder 1"/>
          <p:cNvSpPr>
            <a:spLocks noGrp="1"/>
          </p:cNvSpPr>
          <p:nvPr>
            <p:ph type="dt" sz="half" idx="10"/>
          </p:nvPr>
        </p:nvSpPr>
        <p:spPr/>
        <p:txBody>
          <a:bodyPr/>
          <a:lstStyle/>
          <a:p>
            <a:fld id="{21FC6B05-4968-D74E-8D6A-2429E068734B}"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13</a:t>
            </a:fld>
            <a:endParaRPr lang="en-US"/>
          </a:p>
        </p:txBody>
      </p:sp>
    </p:spTree>
    <p:extLst>
      <p:ext uri="{BB962C8B-B14F-4D97-AF65-F5344CB8AC3E}">
        <p14:creationId xmlns:p14="http://schemas.microsoft.com/office/powerpoint/2010/main" val="2624600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5068" y="5639134"/>
            <a:ext cx="7642168" cy="677108"/>
          </a:xfrm>
          <a:prstGeom prst="rect">
            <a:avLst/>
          </a:prstGeom>
          <a:noFill/>
        </p:spPr>
        <p:txBody>
          <a:bodyPr wrap="square" rtlCol="0">
            <a:spAutoFit/>
          </a:bodyPr>
          <a:lstStyle/>
          <a:p>
            <a:pPr algn="ctr"/>
            <a:r>
              <a:rPr lang="en-US" sz="2000" b="1" dirty="0" err="1" smtClean="0"/>
              <a:t>RNNbow</a:t>
            </a:r>
            <a:endParaRPr lang="en-US" sz="2000" dirty="0"/>
          </a:p>
          <a:p>
            <a:r>
              <a:rPr lang="en-US" dirty="0" smtClean="0"/>
              <a:t> A tool to </a:t>
            </a:r>
            <a:r>
              <a:rPr lang="en-US" b="1" dirty="0" smtClean="0"/>
              <a:t>visualize the gradient </a:t>
            </a:r>
            <a:r>
              <a:rPr lang="en-US" dirty="0" smtClean="0"/>
              <a:t>during training of a </a:t>
            </a:r>
            <a:r>
              <a:rPr lang="en-US" b="1" dirty="0" smtClean="0"/>
              <a:t>Recurrent Neural Network</a:t>
            </a:r>
            <a:endParaRPr lang="en-US" b="1" dirty="0"/>
          </a:p>
        </p:txBody>
      </p:sp>
      <p:sp>
        <p:nvSpPr>
          <p:cNvPr id="2" name="Date Placeholder 1"/>
          <p:cNvSpPr>
            <a:spLocks noGrp="1"/>
          </p:cNvSpPr>
          <p:nvPr>
            <p:ph type="dt" sz="half" idx="10"/>
          </p:nvPr>
        </p:nvSpPr>
        <p:spPr/>
        <p:txBody>
          <a:bodyPr/>
          <a:lstStyle/>
          <a:p>
            <a:fld id="{4847ED62-0F2A-3141-9ED6-619CFCBE0416}"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14</a:t>
            </a:fld>
            <a:endParaRPr lang="en-US"/>
          </a:p>
        </p:txBody>
      </p:sp>
      <p:pic>
        <p:nvPicPr>
          <p:cNvPr id="7" name="Picture 6" descr="fig5_overview_withmouse_cropped_with_lab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7868"/>
            <a:ext cx="8167103" cy="5207296"/>
          </a:xfrm>
          <a:prstGeom prst="rect">
            <a:avLst/>
          </a:prstGeom>
        </p:spPr>
      </p:pic>
    </p:spTree>
    <p:extLst>
      <p:ext uri="{BB962C8B-B14F-4D97-AF65-F5344CB8AC3E}">
        <p14:creationId xmlns:p14="http://schemas.microsoft.com/office/powerpoint/2010/main" val="27861777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Models</a:t>
            </a:r>
            <a:endParaRPr lang="en-US" dirty="0"/>
          </a:p>
        </p:txBody>
      </p:sp>
      <p:sp>
        <p:nvSpPr>
          <p:cNvPr id="3" name="Content Placeholder 2"/>
          <p:cNvSpPr>
            <a:spLocks noGrp="1"/>
          </p:cNvSpPr>
          <p:nvPr>
            <p:ph idx="1"/>
          </p:nvPr>
        </p:nvSpPr>
        <p:spPr/>
        <p:txBody>
          <a:bodyPr/>
          <a:lstStyle/>
          <a:p>
            <a:r>
              <a:rPr lang="en-US" b="1" dirty="0" smtClean="0"/>
              <a:t>Training a model</a:t>
            </a:r>
            <a:endParaRPr lang="en-US" dirty="0" smtClean="0"/>
          </a:p>
          <a:p>
            <a:pPr lvl="1"/>
            <a:r>
              <a:rPr lang="en-US" dirty="0" smtClean="0"/>
              <a:t>take subsets of the training data called </a:t>
            </a:r>
            <a:r>
              <a:rPr lang="en-US" b="1" dirty="0" smtClean="0"/>
              <a:t>batches</a:t>
            </a:r>
            <a:endParaRPr lang="en-US" dirty="0" smtClean="0"/>
          </a:p>
          <a:p>
            <a:pPr lvl="1"/>
            <a:r>
              <a:rPr lang="en-US" dirty="0" smtClean="0"/>
              <a:t>for each </a:t>
            </a:r>
            <a:r>
              <a:rPr lang="en-US" b="1" dirty="0" smtClean="0"/>
              <a:t>batch</a:t>
            </a:r>
            <a:r>
              <a:rPr lang="en-US" dirty="0" smtClean="0"/>
              <a:t>, make predictions</a:t>
            </a:r>
          </a:p>
          <a:p>
            <a:pPr lvl="1"/>
            <a:r>
              <a:rPr lang="en-US" dirty="0" smtClean="0"/>
              <a:t>if your guesses are wrong, update your </a:t>
            </a:r>
            <a:r>
              <a:rPr lang="en-US" b="1" dirty="0" smtClean="0"/>
              <a:t>parameters</a:t>
            </a:r>
            <a:r>
              <a:rPr lang="en-US" dirty="0" smtClean="0"/>
              <a:t>, then move onto the next batch</a:t>
            </a:r>
            <a:endParaRPr lang="en-US" b="1" dirty="0" smtClean="0"/>
          </a:p>
        </p:txBody>
      </p:sp>
      <p:sp>
        <p:nvSpPr>
          <p:cNvPr id="4" name="Date Placeholder 3"/>
          <p:cNvSpPr>
            <a:spLocks noGrp="1"/>
          </p:cNvSpPr>
          <p:nvPr>
            <p:ph type="dt" sz="half" idx="10"/>
          </p:nvPr>
        </p:nvSpPr>
        <p:spPr/>
        <p:txBody>
          <a:bodyPr/>
          <a:lstStyle/>
          <a:p>
            <a:fld id="{B6E6A7E2-F034-544E-AB74-649E149A2E54}"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15</a:t>
            </a:fld>
            <a:endParaRPr lang="en-US"/>
          </a:p>
        </p:txBody>
      </p:sp>
    </p:spTree>
    <p:extLst>
      <p:ext uri="{BB962C8B-B14F-4D97-AF65-F5344CB8AC3E}">
        <p14:creationId xmlns:p14="http://schemas.microsoft.com/office/powerpoint/2010/main" val="25626760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6" name="Straight Arrow Connector 15"/>
          <p:cNvCxnSpPr/>
          <p:nvPr/>
        </p:nvCxnSpPr>
        <p:spPr>
          <a:xfrm flipV="1">
            <a:off x="7986935" y="4306595"/>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7211836"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69243" y="3903998"/>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7761107" y="4612095"/>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i+4</a:t>
            </a:r>
            <a:endParaRPr lang="en-US" sz="2000" dirty="0">
              <a:latin typeface="Courier"/>
              <a:cs typeface="Courier"/>
            </a:endParaRPr>
          </a:p>
        </p:txBody>
      </p:sp>
      <p:sp>
        <p:nvSpPr>
          <p:cNvPr id="21" name="TextBox 20"/>
          <p:cNvSpPr txBox="1"/>
          <p:nvPr/>
        </p:nvSpPr>
        <p:spPr>
          <a:xfrm>
            <a:off x="8478867" y="3471017"/>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i+5</a:t>
            </a:r>
            <a:endParaRPr lang="en-US" sz="2000" dirty="0">
              <a:latin typeface="Courier"/>
              <a:cs typeface="Courier"/>
            </a:endParaRPr>
          </a:p>
        </p:txBody>
      </p:sp>
      <p:cxnSp>
        <p:nvCxnSpPr>
          <p:cNvPr id="22" name="Straight Arrow Connector 21"/>
          <p:cNvCxnSpPr/>
          <p:nvPr/>
        </p:nvCxnSpPr>
        <p:spPr>
          <a:xfrm flipV="1">
            <a:off x="7986935"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i+5</a:t>
            </a:r>
            <a:endParaRPr lang="en-US" sz="2000" dirty="0">
              <a:latin typeface="Courier"/>
              <a:cs typeface="Courier"/>
            </a:endParaRPr>
          </a:p>
        </p:txBody>
      </p:sp>
      <p:cxnSp>
        <p:nvCxnSpPr>
          <p:cNvPr id="64" name="Straight Arrow Connector 63"/>
          <p:cNvCxnSpPr/>
          <p:nvPr/>
        </p:nvCxnSpPr>
        <p:spPr>
          <a:xfrm flipV="1">
            <a:off x="6841109"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6066010" y="3871111"/>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6615281" y="4612096"/>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i+3</a:t>
            </a:r>
            <a:endParaRPr lang="en-US" sz="2000" dirty="0">
              <a:latin typeface="Courier"/>
              <a:cs typeface="Courier"/>
            </a:endParaRPr>
          </a:p>
        </p:txBody>
      </p:sp>
      <p:sp>
        <p:nvSpPr>
          <p:cNvPr id="69" name="TextBox 68"/>
          <p:cNvSpPr txBox="1"/>
          <p:nvPr/>
        </p:nvSpPr>
        <p:spPr>
          <a:xfrm>
            <a:off x="7142731"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i+4</a:t>
            </a:r>
            <a:endParaRPr lang="en-US" sz="2000" dirty="0">
              <a:latin typeface="Courier"/>
              <a:cs typeface="Courier"/>
            </a:endParaRPr>
          </a:p>
        </p:txBody>
      </p:sp>
      <p:cxnSp>
        <p:nvCxnSpPr>
          <p:cNvPr id="70" name="Straight Arrow Connector 69"/>
          <p:cNvCxnSpPr/>
          <p:nvPr/>
        </p:nvCxnSpPr>
        <p:spPr>
          <a:xfrm flipV="1">
            <a:off x="6841109" y="2965672"/>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i+4</a:t>
            </a:r>
            <a:endParaRPr lang="en-US" sz="2000" dirty="0">
              <a:latin typeface="Courier"/>
              <a:cs typeface="Courier"/>
            </a:endParaRPr>
          </a:p>
        </p:txBody>
      </p:sp>
      <p:cxnSp>
        <p:nvCxnSpPr>
          <p:cNvPr id="72" name="Straight Arrow Connector 71"/>
          <p:cNvCxnSpPr/>
          <p:nvPr/>
        </p:nvCxnSpPr>
        <p:spPr>
          <a:xfrm flipV="1">
            <a:off x="5683702" y="4306595"/>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4908603"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5457874" y="4612095"/>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i+2</a:t>
            </a:r>
            <a:endParaRPr lang="en-US" sz="2000" dirty="0">
              <a:latin typeface="Courier"/>
              <a:cs typeface="Courier"/>
            </a:endParaRPr>
          </a:p>
        </p:txBody>
      </p:sp>
      <p:sp>
        <p:nvSpPr>
          <p:cNvPr id="77" name="TextBox 76"/>
          <p:cNvSpPr txBox="1"/>
          <p:nvPr/>
        </p:nvSpPr>
        <p:spPr>
          <a:xfrm>
            <a:off x="5990965"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i+3</a:t>
            </a:r>
            <a:endParaRPr lang="en-US" sz="2000" dirty="0">
              <a:latin typeface="Courier"/>
              <a:cs typeface="Courier"/>
            </a:endParaRPr>
          </a:p>
        </p:txBody>
      </p:sp>
      <p:cxnSp>
        <p:nvCxnSpPr>
          <p:cNvPr id="78" name="Straight Arrow Connector 77"/>
          <p:cNvCxnSpPr/>
          <p:nvPr/>
        </p:nvCxnSpPr>
        <p:spPr>
          <a:xfrm flipV="1">
            <a:off x="5683702"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i+3</a:t>
            </a:r>
            <a:endParaRPr lang="en-US" sz="2000" dirty="0">
              <a:latin typeface="Courier"/>
              <a:cs typeface="Courier"/>
            </a:endParaRPr>
          </a:p>
        </p:txBody>
      </p:sp>
      <p:cxnSp>
        <p:nvCxnSpPr>
          <p:cNvPr id="80" name="Straight Arrow Connector 79"/>
          <p:cNvCxnSpPr/>
          <p:nvPr/>
        </p:nvCxnSpPr>
        <p:spPr>
          <a:xfrm flipV="1">
            <a:off x="4594370" y="4306597"/>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690168" y="3903998"/>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4368542" y="4612097"/>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i+1</a:t>
            </a:r>
            <a:endParaRPr lang="en-US" sz="2000" dirty="0">
              <a:latin typeface="Courier"/>
              <a:cs typeface="Courier"/>
            </a:endParaRPr>
          </a:p>
        </p:txBody>
      </p:sp>
      <p:sp>
        <p:nvSpPr>
          <p:cNvPr id="85" name="TextBox 84"/>
          <p:cNvSpPr txBox="1"/>
          <p:nvPr/>
        </p:nvSpPr>
        <p:spPr>
          <a:xfrm>
            <a:off x="4922438"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i+2</a:t>
            </a:r>
            <a:endParaRPr lang="en-US" sz="2000" dirty="0">
              <a:latin typeface="Courier"/>
              <a:cs typeface="Courier"/>
            </a:endParaRPr>
          </a:p>
        </p:txBody>
      </p:sp>
      <p:cxnSp>
        <p:nvCxnSpPr>
          <p:cNvPr id="86" name="Straight Arrow Connector 85"/>
          <p:cNvCxnSpPr/>
          <p:nvPr/>
        </p:nvCxnSpPr>
        <p:spPr>
          <a:xfrm flipV="1">
            <a:off x="4594370" y="2965673"/>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i+2</a:t>
            </a:r>
            <a:endParaRPr lang="en-US" sz="2000" dirty="0">
              <a:latin typeface="Courier"/>
              <a:cs typeface="Courier"/>
            </a:endParaRPr>
          </a:p>
        </p:txBody>
      </p:sp>
      <p:cxnSp>
        <p:nvCxnSpPr>
          <p:cNvPr id="88" name="Straight Arrow Connector 87"/>
          <p:cNvCxnSpPr/>
          <p:nvPr/>
        </p:nvCxnSpPr>
        <p:spPr>
          <a:xfrm flipV="1">
            <a:off x="3260777" y="4306598"/>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2329756" y="3903998"/>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3034949" y="4612098"/>
            <a:ext cx="441162"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a:latin typeface="Courier"/>
                <a:cs typeface="Courier"/>
              </a:rPr>
              <a:t>i</a:t>
            </a:r>
            <a:endParaRPr lang="en-US" sz="2000" dirty="0">
              <a:latin typeface="Courier"/>
              <a:cs typeface="Courier"/>
            </a:endParaRPr>
          </a:p>
        </p:txBody>
      </p:sp>
      <p:sp>
        <p:nvSpPr>
          <p:cNvPr id="93" name="TextBox 92"/>
          <p:cNvSpPr txBox="1"/>
          <p:nvPr/>
        </p:nvSpPr>
        <p:spPr>
          <a:xfrm>
            <a:off x="3656043" y="3471014"/>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i+1</a:t>
            </a:r>
            <a:endParaRPr lang="en-US" sz="2000" dirty="0">
              <a:latin typeface="Courier"/>
              <a:cs typeface="Courier"/>
            </a:endParaRPr>
          </a:p>
        </p:txBody>
      </p:sp>
      <p:cxnSp>
        <p:nvCxnSpPr>
          <p:cNvPr id="94" name="Straight Arrow Connector 93"/>
          <p:cNvCxnSpPr/>
          <p:nvPr/>
        </p:nvCxnSpPr>
        <p:spPr>
          <a:xfrm flipV="1">
            <a:off x="3260777" y="2965674"/>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i+1</a:t>
            </a:r>
            <a:endParaRPr lang="en-US" sz="2000" dirty="0">
              <a:latin typeface="Courier"/>
              <a:cs typeface="Courier"/>
            </a:endParaRPr>
          </a:p>
        </p:txBody>
      </p:sp>
      <p:cxnSp>
        <p:nvCxnSpPr>
          <p:cNvPr id="104" name="Straight Arrow Connector 103"/>
          <p:cNvCxnSpPr/>
          <p:nvPr/>
        </p:nvCxnSpPr>
        <p:spPr>
          <a:xfrm flipV="1">
            <a:off x="1855669" y="4306595"/>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1080570"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1629841" y="4612095"/>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i-1</a:t>
            </a:r>
            <a:endParaRPr lang="en-US" sz="2000" dirty="0">
              <a:latin typeface="Courier"/>
              <a:cs typeface="Courier"/>
            </a:endParaRPr>
          </a:p>
        </p:txBody>
      </p:sp>
      <p:sp>
        <p:nvSpPr>
          <p:cNvPr id="109" name="TextBox 108"/>
          <p:cNvSpPr txBox="1"/>
          <p:nvPr/>
        </p:nvSpPr>
        <p:spPr>
          <a:xfrm>
            <a:off x="639408" y="3671062"/>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i-1</a:t>
            </a:r>
            <a:endParaRPr lang="en-US" sz="2000" dirty="0">
              <a:latin typeface="Courier"/>
              <a:cs typeface="Courier"/>
            </a:endParaRPr>
          </a:p>
        </p:txBody>
      </p:sp>
      <p:cxnSp>
        <p:nvCxnSpPr>
          <p:cNvPr id="110" name="Straight Arrow Connector 109"/>
          <p:cNvCxnSpPr/>
          <p:nvPr/>
        </p:nvCxnSpPr>
        <p:spPr>
          <a:xfrm flipV="1">
            <a:off x="1855669"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err="1" smtClean="0">
                <a:latin typeface="Courier"/>
                <a:cs typeface="Courier"/>
              </a:rPr>
              <a:t>y</a:t>
            </a:r>
            <a:r>
              <a:rPr lang="en-US" sz="2000" baseline="-25000" dirty="0" err="1" smtClean="0">
                <a:latin typeface="Courier"/>
                <a:cs typeface="Courier"/>
              </a:rPr>
              <a:t>i</a:t>
            </a:r>
            <a:endParaRPr lang="en-US" sz="2000" dirty="0">
              <a:latin typeface="Courier"/>
              <a:cs typeface="Courier"/>
            </a:endParaRPr>
          </a:p>
        </p:txBody>
      </p:sp>
      <p:sp>
        <p:nvSpPr>
          <p:cNvPr id="112" name="TextBox 111"/>
          <p:cNvSpPr txBox="1"/>
          <p:nvPr/>
        </p:nvSpPr>
        <p:spPr>
          <a:xfrm>
            <a:off x="2225030" y="3471017"/>
            <a:ext cx="441162"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a:t>
            </a:r>
            <a:endParaRPr lang="en-US" sz="2000" dirty="0">
              <a:latin typeface="Courier"/>
              <a:cs typeface="Courier"/>
            </a:endParaRPr>
          </a:p>
        </p:txBody>
      </p:sp>
      <p:sp>
        <p:nvSpPr>
          <p:cNvPr id="113" name="TextBox 112"/>
          <p:cNvSpPr txBox="1"/>
          <p:nvPr/>
        </p:nvSpPr>
        <p:spPr>
          <a:xfrm>
            <a:off x="389467" y="203200"/>
            <a:ext cx="3686432" cy="646331"/>
          </a:xfrm>
          <a:prstGeom prst="rect">
            <a:avLst/>
          </a:prstGeom>
          <a:noFill/>
        </p:spPr>
        <p:txBody>
          <a:bodyPr wrap="square" rtlCol="0">
            <a:spAutoFit/>
          </a:bodyPr>
          <a:lstStyle/>
          <a:p>
            <a:r>
              <a:rPr lang="en-US" sz="3600" dirty="0" smtClean="0"/>
              <a:t>Training: Inference</a:t>
            </a:r>
            <a:endParaRPr lang="en-US" sz="3600" dirty="0"/>
          </a:p>
        </p:txBody>
      </p:sp>
      <p:sp>
        <p:nvSpPr>
          <p:cNvPr id="2" name="Date Placeholder 1"/>
          <p:cNvSpPr>
            <a:spLocks noGrp="1"/>
          </p:cNvSpPr>
          <p:nvPr>
            <p:ph type="dt" sz="half" idx="10"/>
          </p:nvPr>
        </p:nvSpPr>
        <p:spPr/>
        <p:txBody>
          <a:bodyPr/>
          <a:lstStyle/>
          <a:p>
            <a:fld id="{BD16E5DD-D0B2-0E48-9D52-EAF52F090A50}"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16</a:t>
            </a:fld>
            <a:endParaRPr lang="en-US"/>
          </a:p>
        </p:txBody>
      </p:sp>
    </p:spTree>
    <p:extLst>
      <p:ext uri="{BB962C8B-B14F-4D97-AF65-F5344CB8AC3E}">
        <p14:creationId xmlns:p14="http://schemas.microsoft.com/office/powerpoint/2010/main" val="4236807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6" name="Straight Arrow Connector 15"/>
          <p:cNvCxnSpPr/>
          <p:nvPr/>
        </p:nvCxnSpPr>
        <p:spPr>
          <a:xfrm flipV="1">
            <a:off x="7986935" y="4306595"/>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7211836"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69243" y="3903998"/>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7761107" y="4612095"/>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i+4</a:t>
            </a:r>
            <a:endParaRPr lang="en-US" sz="2000" dirty="0">
              <a:latin typeface="Courier"/>
              <a:cs typeface="Courier"/>
            </a:endParaRPr>
          </a:p>
        </p:txBody>
      </p:sp>
      <p:sp>
        <p:nvSpPr>
          <p:cNvPr id="21" name="TextBox 20"/>
          <p:cNvSpPr txBox="1"/>
          <p:nvPr/>
        </p:nvSpPr>
        <p:spPr>
          <a:xfrm>
            <a:off x="8478867" y="3471017"/>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i+5</a:t>
            </a:r>
            <a:endParaRPr lang="en-US" sz="2000" dirty="0">
              <a:latin typeface="Courier"/>
              <a:cs typeface="Courier"/>
            </a:endParaRPr>
          </a:p>
        </p:txBody>
      </p:sp>
      <p:cxnSp>
        <p:nvCxnSpPr>
          <p:cNvPr id="22" name="Straight Arrow Connector 21"/>
          <p:cNvCxnSpPr/>
          <p:nvPr/>
        </p:nvCxnSpPr>
        <p:spPr>
          <a:xfrm flipV="1">
            <a:off x="7986935"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i+5</a:t>
            </a:r>
            <a:endParaRPr lang="en-US" sz="2000" dirty="0">
              <a:latin typeface="Courier"/>
              <a:cs typeface="Courier"/>
            </a:endParaRPr>
          </a:p>
        </p:txBody>
      </p:sp>
      <p:cxnSp>
        <p:nvCxnSpPr>
          <p:cNvPr id="64" name="Straight Arrow Connector 63"/>
          <p:cNvCxnSpPr/>
          <p:nvPr/>
        </p:nvCxnSpPr>
        <p:spPr>
          <a:xfrm flipV="1">
            <a:off x="6841109"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6066010" y="3871111"/>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6615281" y="4612096"/>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i+3</a:t>
            </a:r>
            <a:endParaRPr lang="en-US" sz="2000" dirty="0">
              <a:latin typeface="Courier"/>
              <a:cs typeface="Courier"/>
            </a:endParaRPr>
          </a:p>
        </p:txBody>
      </p:sp>
      <p:sp>
        <p:nvSpPr>
          <p:cNvPr id="69" name="TextBox 68"/>
          <p:cNvSpPr txBox="1"/>
          <p:nvPr/>
        </p:nvSpPr>
        <p:spPr>
          <a:xfrm>
            <a:off x="7142731"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i+4</a:t>
            </a:r>
            <a:endParaRPr lang="en-US" sz="2000" dirty="0">
              <a:latin typeface="Courier"/>
              <a:cs typeface="Courier"/>
            </a:endParaRPr>
          </a:p>
        </p:txBody>
      </p:sp>
      <p:cxnSp>
        <p:nvCxnSpPr>
          <p:cNvPr id="70" name="Straight Arrow Connector 69"/>
          <p:cNvCxnSpPr/>
          <p:nvPr/>
        </p:nvCxnSpPr>
        <p:spPr>
          <a:xfrm flipV="1">
            <a:off x="6841109" y="2965672"/>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i+4</a:t>
            </a:r>
            <a:endParaRPr lang="en-US" sz="2000" dirty="0">
              <a:latin typeface="Courier"/>
              <a:cs typeface="Courier"/>
            </a:endParaRPr>
          </a:p>
        </p:txBody>
      </p:sp>
      <p:cxnSp>
        <p:nvCxnSpPr>
          <p:cNvPr id="72" name="Straight Arrow Connector 71"/>
          <p:cNvCxnSpPr/>
          <p:nvPr/>
        </p:nvCxnSpPr>
        <p:spPr>
          <a:xfrm flipV="1">
            <a:off x="5683702" y="4306595"/>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4908603"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5457874" y="4612095"/>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i+2</a:t>
            </a:r>
            <a:endParaRPr lang="en-US" sz="2000" dirty="0">
              <a:latin typeface="Courier"/>
              <a:cs typeface="Courier"/>
            </a:endParaRPr>
          </a:p>
        </p:txBody>
      </p:sp>
      <p:sp>
        <p:nvSpPr>
          <p:cNvPr id="77" name="TextBox 76"/>
          <p:cNvSpPr txBox="1"/>
          <p:nvPr/>
        </p:nvSpPr>
        <p:spPr>
          <a:xfrm>
            <a:off x="5990965"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i+3</a:t>
            </a:r>
            <a:endParaRPr lang="en-US" sz="2000" dirty="0">
              <a:latin typeface="Courier"/>
              <a:cs typeface="Courier"/>
            </a:endParaRPr>
          </a:p>
        </p:txBody>
      </p:sp>
      <p:cxnSp>
        <p:nvCxnSpPr>
          <p:cNvPr id="78" name="Straight Arrow Connector 77"/>
          <p:cNvCxnSpPr/>
          <p:nvPr/>
        </p:nvCxnSpPr>
        <p:spPr>
          <a:xfrm flipV="1">
            <a:off x="5683702"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i+3</a:t>
            </a:r>
            <a:endParaRPr lang="en-US" sz="2000" dirty="0">
              <a:latin typeface="Courier"/>
              <a:cs typeface="Courier"/>
            </a:endParaRPr>
          </a:p>
        </p:txBody>
      </p:sp>
      <p:cxnSp>
        <p:nvCxnSpPr>
          <p:cNvPr id="80" name="Straight Arrow Connector 79"/>
          <p:cNvCxnSpPr/>
          <p:nvPr/>
        </p:nvCxnSpPr>
        <p:spPr>
          <a:xfrm flipV="1">
            <a:off x="4594370" y="4306597"/>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690168" y="3903998"/>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4368542" y="4612097"/>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i+1</a:t>
            </a:r>
            <a:endParaRPr lang="en-US" sz="2000" dirty="0">
              <a:latin typeface="Courier"/>
              <a:cs typeface="Courier"/>
            </a:endParaRPr>
          </a:p>
        </p:txBody>
      </p:sp>
      <p:sp>
        <p:nvSpPr>
          <p:cNvPr id="85" name="TextBox 84"/>
          <p:cNvSpPr txBox="1"/>
          <p:nvPr/>
        </p:nvSpPr>
        <p:spPr>
          <a:xfrm>
            <a:off x="4922438"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i+2</a:t>
            </a:r>
            <a:endParaRPr lang="en-US" sz="2000" dirty="0">
              <a:latin typeface="Courier"/>
              <a:cs typeface="Courier"/>
            </a:endParaRPr>
          </a:p>
        </p:txBody>
      </p:sp>
      <p:cxnSp>
        <p:nvCxnSpPr>
          <p:cNvPr id="86" name="Straight Arrow Connector 85"/>
          <p:cNvCxnSpPr/>
          <p:nvPr/>
        </p:nvCxnSpPr>
        <p:spPr>
          <a:xfrm flipV="1">
            <a:off x="4594370" y="2965673"/>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i+2</a:t>
            </a:r>
            <a:endParaRPr lang="en-US" sz="2000" dirty="0">
              <a:latin typeface="Courier"/>
              <a:cs typeface="Courier"/>
            </a:endParaRPr>
          </a:p>
        </p:txBody>
      </p:sp>
      <p:cxnSp>
        <p:nvCxnSpPr>
          <p:cNvPr id="88" name="Straight Arrow Connector 87"/>
          <p:cNvCxnSpPr/>
          <p:nvPr/>
        </p:nvCxnSpPr>
        <p:spPr>
          <a:xfrm flipV="1">
            <a:off x="3260777" y="4306598"/>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2329756" y="3903998"/>
            <a:ext cx="385731"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3034949" y="4612098"/>
            <a:ext cx="441162"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a:latin typeface="Courier"/>
                <a:cs typeface="Courier"/>
              </a:rPr>
              <a:t>i</a:t>
            </a:r>
            <a:endParaRPr lang="en-US" sz="2000" dirty="0">
              <a:latin typeface="Courier"/>
              <a:cs typeface="Courier"/>
            </a:endParaRPr>
          </a:p>
        </p:txBody>
      </p:sp>
      <p:sp>
        <p:nvSpPr>
          <p:cNvPr id="93" name="TextBox 92"/>
          <p:cNvSpPr txBox="1"/>
          <p:nvPr/>
        </p:nvSpPr>
        <p:spPr>
          <a:xfrm>
            <a:off x="3656043" y="3471014"/>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i+1</a:t>
            </a:r>
            <a:endParaRPr lang="en-US" sz="2000" dirty="0">
              <a:latin typeface="Courier"/>
              <a:cs typeface="Courier"/>
            </a:endParaRPr>
          </a:p>
        </p:txBody>
      </p:sp>
      <p:cxnSp>
        <p:nvCxnSpPr>
          <p:cNvPr id="94" name="Straight Arrow Connector 93"/>
          <p:cNvCxnSpPr/>
          <p:nvPr/>
        </p:nvCxnSpPr>
        <p:spPr>
          <a:xfrm flipV="1">
            <a:off x="3260777" y="2965674"/>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i+1</a:t>
            </a:r>
            <a:endParaRPr lang="en-US" sz="2000" dirty="0">
              <a:latin typeface="Courier"/>
              <a:cs typeface="Courier"/>
            </a:endParaRPr>
          </a:p>
        </p:txBody>
      </p:sp>
      <p:cxnSp>
        <p:nvCxnSpPr>
          <p:cNvPr id="104" name="Straight Arrow Connector 103"/>
          <p:cNvCxnSpPr/>
          <p:nvPr/>
        </p:nvCxnSpPr>
        <p:spPr>
          <a:xfrm flipV="1">
            <a:off x="1855669" y="4306595"/>
            <a:ext cx="0" cy="415573"/>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1080570" y="3871110"/>
            <a:ext cx="385731"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1629841" y="4612095"/>
            <a:ext cx="646379" cy="400095"/>
          </a:xfrm>
          <a:prstGeom prst="rect">
            <a:avLst/>
          </a:prstGeom>
          <a:noFill/>
        </p:spPr>
        <p:txBody>
          <a:bodyPr wrap="none" lIns="91427" tIns="45713" rIns="91427" bIns="45713" rtlCol="0">
            <a:spAutoFit/>
          </a:bodyPr>
          <a:lstStyle/>
          <a:p>
            <a:r>
              <a:rPr lang="en-US" sz="2000" dirty="0" smtClean="0">
                <a:solidFill>
                  <a:srgbClr val="FF0000"/>
                </a:solidFill>
                <a:latin typeface="Courier"/>
                <a:cs typeface="Courier"/>
              </a:rPr>
              <a:t>x</a:t>
            </a:r>
            <a:r>
              <a:rPr lang="en-US" sz="2000" baseline="-25000" dirty="0" smtClean="0">
                <a:solidFill>
                  <a:srgbClr val="FF0000"/>
                </a:solidFill>
                <a:latin typeface="Courier"/>
                <a:cs typeface="Courier"/>
              </a:rPr>
              <a:t>i-1</a:t>
            </a:r>
            <a:endParaRPr lang="en-US" sz="2000" dirty="0">
              <a:solidFill>
                <a:srgbClr val="FF0000"/>
              </a:solidFill>
              <a:latin typeface="Courier"/>
              <a:cs typeface="Courier"/>
            </a:endParaRPr>
          </a:p>
        </p:txBody>
      </p:sp>
      <p:sp>
        <p:nvSpPr>
          <p:cNvPr id="109" name="TextBox 108"/>
          <p:cNvSpPr txBox="1"/>
          <p:nvPr/>
        </p:nvSpPr>
        <p:spPr>
          <a:xfrm>
            <a:off x="639408" y="3671062"/>
            <a:ext cx="646379" cy="400095"/>
          </a:xfrm>
          <a:prstGeom prst="rect">
            <a:avLst/>
          </a:prstGeom>
          <a:noFill/>
        </p:spPr>
        <p:txBody>
          <a:bodyPr wrap="none" lIns="91427" tIns="45713" rIns="91427" bIns="45713" rtlCol="0">
            <a:spAutoFit/>
          </a:bodyPr>
          <a:lstStyle/>
          <a:p>
            <a:r>
              <a:rPr lang="en-US" sz="2000" dirty="0" smtClean="0">
                <a:solidFill>
                  <a:srgbClr val="FF0000"/>
                </a:solidFill>
                <a:latin typeface="Courier"/>
                <a:cs typeface="Courier"/>
              </a:rPr>
              <a:t>h</a:t>
            </a:r>
            <a:r>
              <a:rPr lang="en-US" sz="2000" baseline="-25000" dirty="0" smtClean="0">
                <a:solidFill>
                  <a:srgbClr val="FF0000"/>
                </a:solidFill>
                <a:latin typeface="Courier"/>
                <a:cs typeface="Courier"/>
              </a:rPr>
              <a:t>i-1</a:t>
            </a:r>
            <a:endParaRPr lang="en-US" sz="2000" dirty="0">
              <a:solidFill>
                <a:srgbClr val="FF0000"/>
              </a:solidFill>
              <a:latin typeface="Courier"/>
              <a:cs typeface="Courier"/>
            </a:endParaRPr>
          </a:p>
        </p:txBody>
      </p:sp>
      <p:cxnSp>
        <p:nvCxnSpPr>
          <p:cNvPr id="110" name="Straight Arrow Connector 109"/>
          <p:cNvCxnSpPr/>
          <p:nvPr/>
        </p:nvCxnSpPr>
        <p:spPr>
          <a:xfrm flipV="1">
            <a:off x="1855669" y="2965671"/>
            <a:ext cx="0" cy="469956"/>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err="1" smtClean="0">
                <a:solidFill>
                  <a:srgbClr val="000090"/>
                </a:solidFill>
                <a:latin typeface="Courier"/>
                <a:cs typeface="Courier"/>
              </a:rPr>
              <a:t>y</a:t>
            </a:r>
            <a:r>
              <a:rPr lang="en-US" sz="2000" baseline="-25000" dirty="0" err="1" smtClean="0">
                <a:solidFill>
                  <a:srgbClr val="000090"/>
                </a:solidFill>
                <a:latin typeface="Courier"/>
                <a:cs typeface="Courier"/>
              </a:rPr>
              <a:t>i</a:t>
            </a:r>
            <a:endParaRPr lang="en-US" sz="2000" dirty="0">
              <a:solidFill>
                <a:srgbClr val="000090"/>
              </a:solidFill>
              <a:latin typeface="Courier"/>
              <a:cs typeface="Courier"/>
            </a:endParaRPr>
          </a:p>
        </p:txBody>
      </p:sp>
      <p:sp>
        <p:nvSpPr>
          <p:cNvPr id="112" name="TextBox 111"/>
          <p:cNvSpPr txBox="1"/>
          <p:nvPr/>
        </p:nvSpPr>
        <p:spPr>
          <a:xfrm>
            <a:off x="2225030" y="3471017"/>
            <a:ext cx="441162"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h</a:t>
            </a:r>
            <a:r>
              <a:rPr lang="en-US" sz="2000" baseline="-25000" dirty="0" smtClean="0">
                <a:solidFill>
                  <a:srgbClr val="000090"/>
                </a:solidFill>
                <a:latin typeface="Courier"/>
                <a:cs typeface="Courier"/>
              </a:rPr>
              <a:t>i</a:t>
            </a:r>
            <a:endParaRPr lang="en-US" sz="2000" dirty="0">
              <a:solidFill>
                <a:srgbClr val="000090"/>
              </a:solidFill>
              <a:latin typeface="Courier"/>
              <a:cs typeface="Courier"/>
            </a:endParaRPr>
          </a:p>
        </p:txBody>
      </p:sp>
      <p:sp>
        <p:nvSpPr>
          <p:cNvPr id="113" name="TextBox 112"/>
          <p:cNvSpPr txBox="1"/>
          <p:nvPr/>
        </p:nvSpPr>
        <p:spPr>
          <a:xfrm>
            <a:off x="389467" y="203200"/>
            <a:ext cx="3686432" cy="646331"/>
          </a:xfrm>
          <a:prstGeom prst="rect">
            <a:avLst/>
          </a:prstGeom>
          <a:noFill/>
        </p:spPr>
        <p:txBody>
          <a:bodyPr wrap="square" rtlCol="0">
            <a:spAutoFit/>
          </a:bodyPr>
          <a:lstStyle/>
          <a:p>
            <a:r>
              <a:rPr lang="en-US" sz="3600" dirty="0" smtClean="0"/>
              <a:t>Training: Inference</a:t>
            </a:r>
            <a:endParaRPr lang="en-US" sz="3600" dirty="0"/>
          </a:p>
        </p:txBody>
      </p:sp>
      <p:sp>
        <p:nvSpPr>
          <p:cNvPr id="2" name="Date Placeholder 1"/>
          <p:cNvSpPr>
            <a:spLocks noGrp="1"/>
          </p:cNvSpPr>
          <p:nvPr>
            <p:ph type="dt" sz="half" idx="10"/>
          </p:nvPr>
        </p:nvSpPr>
        <p:spPr/>
        <p:txBody>
          <a:bodyPr/>
          <a:lstStyle/>
          <a:p>
            <a:fld id="{0BA935E0-A79F-104F-915E-75012011642E}"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17</a:t>
            </a:fld>
            <a:endParaRPr lang="en-US"/>
          </a:p>
        </p:txBody>
      </p:sp>
    </p:spTree>
    <p:extLst>
      <p:ext uri="{BB962C8B-B14F-4D97-AF65-F5344CB8AC3E}">
        <p14:creationId xmlns:p14="http://schemas.microsoft.com/office/powerpoint/2010/main" val="365816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6" name="Straight Arrow Connector 15"/>
          <p:cNvCxnSpPr/>
          <p:nvPr/>
        </p:nvCxnSpPr>
        <p:spPr>
          <a:xfrm flipV="1">
            <a:off x="7986935" y="4306595"/>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7211836"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69243" y="3903998"/>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7761107" y="4612095"/>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i+4</a:t>
            </a:r>
            <a:endParaRPr lang="en-US" sz="2000" dirty="0">
              <a:latin typeface="Courier"/>
              <a:cs typeface="Courier"/>
            </a:endParaRPr>
          </a:p>
        </p:txBody>
      </p:sp>
      <p:sp>
        <p:nvSpPr>
          <p:cNvPr id="21" name="TextBox 20"/>
          <p:cNvSpPr txBox="1"/>
          <p:nvPr/>
        </p:nvSpPr>
        <p:spPr>
          <a:xfrm>
            <a:off x="8478867" y="3471017"/>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i+5</a:t>
            </a:r>
            <a:endParaRPr lang="en-US" sz="2000" dirty="0">
              <a:latin typeface="Courier"/>
              <a:cs typeface="Courier"/>
            </a:endParaRPr>
          </a:p>
        </p:txBody>
      </p:sp>
      <p:cxnSp>
        <p:nvCxnSpPr>
          <p:cNvPr id="22" name="Straight Arrow Connector 21"/>
          <p:cNvCxnSpPr/>
          <p:nvPr/>
        </p:nvCxnSpPr>
        <p:spPr>
          <a:xfrm flipV="1">
            <a:off x="7986935"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i+5</a:t>
            </a:r>
            <a:endParaRPr lang="en-US" sz="2000" dirty="0">
              <a:latin typeface="Courier"/>
              <a:cs typeface="Courier"/>
            </a:endParaRPr>
          </a:p>
        </p:txBody>
      </p:sp>
      <p:cxnSp>
        <p:nvCxnSpPr>
          <p:cNvPr id="64" name="Straight Arrow Connector 63"/>
          <p:cNvCxnSpPr/>
          <p:nvPr/>
        </p:nvCxnSpPr>
        <p:spPr>
          <a:xfrm flipV="1">
            <a:off x="6841109"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6066010" y="3871111"/>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6615281" y="4612096"/>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i+3</a:t>
            </a:r>
            <a:endParaRPr lang="en-US" sz="2000" dirty="0">
              <a:latin typeface="Courier"/>
              <a:cs typeface="Courier"/>
            </a:endParaRPr>
          </a:p>
        </p:txBody>
      </p:sp>
      <p:sp>
        <p:nvSpPr>
          <p:cNvPr id="69" name="TextBox 68"/>
          <p:cNvSpPr txBox="1"/>
          <p:nvPr/>
        </p:nvSpPr>
        <p:spPr>
          <a:xfrm>
            <a:off x="7142731"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i+4</a:t>
            </a:r>
            <a:endParaRPr lang="en-US" sz="2000" dirty="0">
              <a:latin typeface="Courier"/>
              <a:cs typeface="Courier"/>
            </a:endParaRPr>
          </a:p>
        </p:txBody>
      </p:sp>
      <p:cxnSp>
        <p:nvCxnSpPr>
          <p:cNvPr id="70" name="Straight Arrow Connector 69"/>
          <p:cNvCxnSpPr/>
          <p:nvPr/>
        </p:nvCxnSpPr>
        <p:spPr>
          <a:xfrm flipV="1">
            <a:off x="6841109" y="2965672"/>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i+4</a:t>
            </a:r>
            <a:endParaRPr lang="en-US" sz="2000" dirty="0">
              <a:latin typeface="Courier"/>
              <a:cs typeface="Courier"/>
            </a:endParaRPr>
          </a:p>
        </p:txBody>
      </p:sp>
      <p:cxnSp>
        <p:nvCxnSpPr>
          <p:cNvPr id="72" name="Straight Arrow Connector 71"/>
          <p:cNvCxnSpPr/>
          <p:nvPr/>
        </p:nvCxnSpPr>
        <p:spPr>
          <a:xfrm flipV="1">
            <a:off x="5683702" y="4306595"/>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4908603"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5457874" y="4612095"/>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i+2</a:t>
            </a:r>
            <a:endParaRPr lang="en-US" sz="2000" dirty="0">
              <a:latin typeface="Courier"/>
              <a:cs typeface="Courier"/>
            </a:endParaRPr>
          </a:p>
        </p:txBody>
      </p:sp>
      <p:sp>
        <p:nvSpPr>
          <p:cNvPr id="77" name="TextBox 76"/>
          <p:cNvSpPr txBox="1"/>
          <p:nvPr/>
        </p:nvSpPr>
        <p:spPr>
          <a:xfrm>
            <a:off x="5990965"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i+3</a:t>
            </a:r>
            <a:endParaRPr lang="en-US" sz="2000" dirty="0">
              <a:latin typeface="Courier"/>
              <a:cs typeface="Courier"/>
            </a:endParaRPr>
          </a:p>
        </p:txBody>
      </p:sp>
      <p:cxnSp>
        <p:nvCxnSpPr>
          <p:cNvPr id="78" name="Straight Arrow Connector 77"/>
          <p:cNvCxnSpPr/>
          <p:nvPr/>
        </p:nvCxnSpPr>
        <p:spPr>
          <a:xfrm flipV="1">
            <a:off x="5683702"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i+3</a:t>
            </a:r>
            <a:endParaRPr lang="en-US" sz="2000" dirty="0">
              <a:latin typeface="Courier"/>
              <a:cs typeface="Courier"/>
            </a:endParaRPr>
          </a:p>
        </p:txBody>
      </p:sp>
      <p:cxnSp>
        <p:nvCxnSpPr>
          <p:cNvPr id="80" name="Straight Arrow Connector 79"/>
          <p:cNvCxnSpPr/>
          <p:nvPr/>
        </p:nvCxnSpPr>
        <p:spPr>
          <a:xfrm flipV="1">
            <a:off x="4594370" y="4306597"/>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690168" y="3903998"/>
            <a:ext cx="385731"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4368542" y="4612097"/>
            <a:ext cx="646379" cy="400095"/>
          </a:xfrm>
          <a:prstGeom prst="rect">
            <a:avLst/>
          </a:prstGeom>
          <a:noFill/>
        </p:spPr>
        <p:txBody>
          <a:bodyPr wrap="none" lIns="91427" tIns="45713" rIns="91427" bIns="45713" rtlCol="0">
            <a:spAutoFit/>
          </a:bodyPr>
          <a:lstStyle/>
          <a:p>
            <a:r>
              <a:rPr lang="en-US" sz="2000" dirty="0" smtClean="0">
                <a:latin typeface="Courier"/>
                <a:cs typeface="Courier"/>
              </a:rPr>
              <a:t>x</a:t>
            </a:r>
            <a:r>
              <a:rPr lang="en-US" sz="2000" baseline="-25000" dirty="0" smtClean="0">
                <a:latin typeface="Courier"/>
                <a:cs typeface="Courier"/>
              </a:rPr>
              <a:t>i+1</a:t>
            </a:r>
            <a:endParaRPr lang="en-US" sz="2000" dirty="0">
              <a:latin typeface="Courier"/>
              <a:cs typeface="Courier"/>
            </a:endParaRPr>
          </a:p>
        </p:txBody>
      </p:sp>
      <p:sp>
        <p:nvSpPr>
          <p:cNvPr id="85" name="TextBox 84"/>
          <p:cNvSpPr txBox="1"/>
          <p:nvPr/>
        </p:nvSpPr>
        <p:spPr>
          <a:xfrm>
            <a:off x="4922438" y="3435626"/>
            <a:ext cx="646379" cy="400095"/>
          </a:xfrm>
          <a:prstGeom prst="rect">
            <a:avLst/>
          </a:prstGeom>
          <a:noFill/>
        </p:spPr>
        <p:txBody>
          <a:bodyPr wrap="none" lIns="91427" tIns="45713" rIns="91427" bIns="45713" rtlCol="0">
            <a:spAutoFit/>
          </a:bodyPr>
          <a:lstStyle/>
          <a:p>
            <a:r>
              <a:rPr lang="en-US" sz="2000" dirty="0" smtClean="0">
                <a:latin typeface="Courier"/>
                <a:cs typeface="Courier"/>
              </a:rPr>
              <a:t>h</a:t>
            </a:r>
            <a:r>
              <a:rPr lang="en-US" sz="2000" baseline="-25000" dirty="0" smtClean="0">
                <a:latin typeface="Courier"/>
                <a:cs typeface="Courier"/>
              </a:rPr>
              <a:t>i+2</a:t>
            </a:r>
            <a:endParaRPr lang="en-US" sz="2000" dirty="0">
              <a:latin typeface="Courier"/>
              <a:cs typeface="Courier"/>
            </a:endParaRPr>
          </a:p>
        </p:txBody>
      </p:sp>
      <p:cxnSp>
        <p:nvCxnSpPr>
          <p:cNvPr id="86" name="Straight Arrow Connector 85"/>
          <p:cNvCxnSpPr/>
          <p:nvPr/>
        </p:nvCxnSpPr>
        <p:spPr>
          <a:xfrm flipV="1">
            <a:off x="4594370" y="2965673"/>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smtClean="0">
                <a:latin typeface="Courier"/>
                <a:cs typeface="Courier"/>
              </a:rPr>
              <a:t>y</a:t>
            </a:r>
            <a:r>
              <a:rPr lang="en-US" sz="2000" baseline="-25000" dirty="0" smtClean="0">
                <a:latin typeface="Courier"/>
                <a:cs typeface="Courier"/>
              </a:rPr>
              <a:t>i+2</a:t>
            </a:r>
            <a:endParaRPr lang="en-US" sz="2000" dirty="0">
              <a:latin typeface="Courier"/>
              <a:cs typeface="Courier"/>
            </a:endParaRPr>
          </a:p>
        </p:txBody>
      </p:sp>
      <p:cxnSp>
        <p:nvCxnSpPr>
          <p:cNvPr id="88" name="Straight Arrow Connector 87"/>
          <p:cNvCxnSpPr/>
          <p:nvPr/>
        </p:nvCxnSpPr>
        <p:spPr>
          <a:xfrm flipV="1">
            <a:off x="3260777" y="4306598"/>
            <a:ext cx="0" cy="415573"/>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2329756" y="3903998"/>
            <a:ext cx="385731"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3034949" y="4612098"/>
            <a:ext cx="441162" cy="400095"/>
          </a:xfrm>
          <a:prstGeom prst="rect">
            <a:avLst/>
          </a:prstGeom>
          <a:noFill/>
        </p:spPr>
        <p:txBody>
          <a:bodyPr wrap="none" lIns="91427" tIns="45713" rIns="91427" bIns="45713" rtlCol="0">
            <a:spAutoFit/>
          </a:bodyPr>
          <a:lstStyle/>
          <a:p>
            <a:r>
              <a:rPr lang="en-US" sz="2000" dirty="0" smtClean="0">
                <a:solidFill>
                  <a:srgbClr val="FF0000"/>
                </a:solidFill>
                <a:latin typeface="Courier"/>
                <a:cs typeface="Courier"/>
              </a:rPr>
              <a:t>x</a:t>
            </a:r>
            <a:r>
              <a:rPr lang="en-US" sz="2000" baseline="-25000" dirty="0">
                <a:solidFill>
                  <a:srgbClr val="FF0000"/>
                </a:solidFill>
                <a:latin typeface="Courier"/>
                <a:cs typeface="Courier"/>
              </a:rPr>
              <a:t>i</a:t>
            </a:r>
            <a:endParaRPr lang="en-US" sz="2000" dirty="0">
              <a:solidFill>
                <a:srgbClr val="FF0000"/>
              </a:solidFill>
              <a:latin typeface="Courier"/>
              <a:cs typeface="Courier"/>
            </a:endParaRPr>
          </a:p>
        </p:txBody>
      </p:sp>
      <p:sp>
        <p:nvSpPr>
          <p:cNvPr id="93" name="TextBox 92"/>
          <p:cNvSpPr txBox="1"/>
          <p:nvPr/>
        </p:nvSpPr>
        <p:spPr>
          <a:xfrm>
            <a:off x="3656043" y="3471014"/>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h</a:t>
            </a:r>
            <a:r>
              <a:rPr lang="en-US" sz="2000" baseline="-25000" dirty="0" smtClean="0">
                <a:solidFill>
                  <a:srgbClr val="000090"/>
                </a:solidFill>
                <a:latin typeface="Courier"/>
                <a:cs typeface="Courier"/>
              </a:rPr>
              <a:t>i+1</a:t>
            </a:r>
            <a:endParaRPr lang="en-US" sz="2000" dirty="0">
              <a:solidFill>
                <a:srgbClr val="000090"/>
              </a:solidFill>
              <a:latin typeface="Courier"/>
              <a:cs typeface="Courier"/>
            </a:endParaRPr>
          </a:p>
        </p:txBody>
      </p:sp>
      <p:cxnSp>
        <p:nvCxnSpPr>
          <p:cNvPr id="94" name="Straight Arrow Connector 93"/>
          <p:cNvCxnSpPr/>
          <p:nvPr/>
        </p:nvCxnSpPr>
        <p:spPr>
          <a:xfrm flipV="1">
            <a:off x="3260777" y="2965674"/>
            <a:ext cx="0" cy="469956"/>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y</a:t>
            </a:r>
            <a:r>
              <a:rPr lang="en-US" sz="2000" baseline="-25000" dirty="0" smtClean="0">
                <a:solidFill>
                  <a:srgbClr val="000090"/>
                </a:solidFill>
                <a:latin typeface="Courier"/>
                <a:cs typeface="Courier"/>
              </a:rPr>
              <a:t>i+1</a:t>
            </a:r>
            <a:endParaRPr lang="en-US" sz="2000" dirty="0">
              <a:solidFill>
                <a:srgbClr val="000090"/>
              </a:solidFill>
              <a:latin typeface="Courier"/>
              <a:cs typeface="Courier"/>
            </a:endParaRPr>
          </a:p>
        </p:txBody>
      </p:sp>
      <p:cxnSp>
        <p:nvCxnSpPr>
          <p:cNvPr id="104" name="Straight Arrow Connector 103"/>
          <p:cNvCxnSpPr/>
          <p:nvPr/>
        </p:nvCxnSpPr>
        <p:spPr>
          <a:xfrm flipV="1">
            <a:off x="1855669" y="4306595"/>
            <a:ext cx="0" cy="415573"/>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1080570" y="3871110"/>
            <a:ext cx="385731" cy="0"/>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1629841" y="4612095"/>
            <a:ext cx="646379"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x</a:t>
            </a:r>
            <a:r>
              <a:rPr lang="en-US" sz="2000" baseline="-25000" dirty="0" smtClean="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sp>
        <p:nvSpPr>
          <p:cNvPr id="109" name="TextBox 108"/>
          <p:cNvSpPr txBox="1"/>
          <p:nvPr/>
        </p:nvSpPr>
        <p:spPr>
          <a:xfrm>
            <a:off x="639408" y="3671062"/>
            <a:ext cx="646379"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h</a:t>
            </a:r>
            <a:r>
              <a:rPr lang="en-US" sz="2000" baseline="-25000" dirty="0" smtClean="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cxnSp>
        <p:nvCxnSpPr>
          <p:cNvPr id="110" name="Straight Arrow Connector 109"/>
          <p:cNvCxnSpPr/>
          <p:nvPr/>
        </p:nvCxnSpPr>
        <p:spPr>
          <a:xfrm flipV="1">
            <a:off x="1855669" y="2965671"/>
            <a:ext cx="0" cy="46995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err="1" smtClean="0">
                <a:solidFill>
                  <a:srgbClr val="000090"/>
                </a:solidFill>
                <a:latin typeface="Courier"/>
                <a:cs typeface="Courier"/>
              </a:rPr>
              <a:t>y</a:t>
            </a:r>
            <a:r>
              <a:rPr lang="en-US" sz="2000" baseline="-25000" dirty="0" err="1" smtClean="0">
                <a:solidFill>
                  <a:srgbClr val="000090"/>
                </a:solidFill>
                <a:latin typeface="Courier"/>
                <a:cs typeface="Courier"/>
              </a:rPr>
              <a:t>i</a:t>
            </a:r>
            <a:endParaRPr lang="en-US" sz="2000" dirty="0">
              <a:solidFill>
                <a:srgbClr val="000090"/>
              </a:solidFill>
              <a:latin typeface="Courier"/>
              <a:cs typeface="Courier"/>
            </a:endParaRPr>
          </a:p>
        </p:txBody>
      </p:sp>
      <p:sp>
        <p:nvSpPr>
          <p:cNvPr id="112" name="TextBox 111"/>
          <p:cNvSpPr txBox="1"/>
          <p:nvPr/>
        </p:nvSpPr>
        <p:spPr>
          <a:xfrm>
            <a:off x="2225030" y="3471017"/>
            <a:ext cx="441162" cy="400095"/>
          </a:xfrm>
          <a:prstGeom prst="rect">
            <a:avLst/>
          </a:prstGeom>
          <a:noFill/>
        </p:spPr>
        <p:txBody>
          <a:bodyPr wrap="none" lIns="91427" tIns="45713" rIns="91427" bIns="45713" rtlCol="0">
            <a:spAutoFit/>
          </a:bodyPr>
          <a:lstStyle/>
          <a:p>
            <a:r>
              <a:rPr lang="en-US" sz="2000" dirty="0" smtClean="0">
                <a:solidFill>
                  <a:srgbClr val="FF0000"/>
                </a:solidFill>
                <a:latin typeface="Courier"/>
                <a:cs typeface="Courier"/>
              </a:rPr>
              <a:t>h</a:t>
            </a:r>
            <a:r>
              <a:rPr lang="en-US" sz="2000" baseline="-25000" dirty="0" smtClean="0">
                <a:solidFill>
                  <a:srgbClr val="FF0000"/>
                </a:solidFill>
                <a:latin typeface="Courier"/>
                <a:cs typeface="Courier"/>
              </a:rPr>
              <a:t>i</a:t>
            </a:r>
            <a:endParaRPr lang="en-US" sz="2000" dirty="0">
              <a:solidFill>
                <a:srgbClr val="FF0000"/>
              </a:solidFill>
              <a:latin typeface="Courier"/>
              <a:cs typeface="Courier"/>
            </a:endParaRPr>
          </a:p>
        </p:txBody>
      </p:sp>
      <p:sp>
        <p:nvSpPr>
          <p:cNvPr id="113" name="TextBox 112"/>
          <p:cNvSpPr txBox="1"/>
          <p:nvPr/>
        </p:nvSpPr>
        <p:spPr>
          <a:xfrm>
            <a:off x="389467" y="203200"/>
            <a:ext cx="3686432" cy="646331"/>
          </a:xfrm>
          <a:prstGeom prst="rect">
            <a:avLst/>
          </a:prstGeom>
          <a:noFill/>
        </p:spPr>
        <p:txBody>
          <a:bodyPr wrap="square" rtlCol="0">
            <a:spAutoFit/>
          </a:bodyPr>
          <a:lstStyle/>
          <a:p>
            <a:r>
              <a:rPr lang="en-US" sz="3600" dirty="0" smtClean="0"/>
              <a:t>Training: Inference</a:t>
            </a:r>
            <a:endParaRPr lang="en-US" sz="3600" dirty="0"/>
          </a:p>
        </p:txBody>
      </p:sp>
      <p:sp>
        <p:nvSpPr>
          <p:cNvPr id="2" name="Date Placeholder 1"/>
          <p:cNvSpPr>
            <a:spLocks noGrp="1"/>
          </p:cNvSpPr>
          <p:nvPr>
            <p:ph type="dt" sz="half" idx="10"/>
          </p:nvPr>
        </p:nvSpPr>
        <p:spPr/>
        <p:txBody>
          <a:bodyPr/>
          <a:lstStyle/>
          <a:p>
            <a:fld id="{5D51B7C6-40CD-EF46-9B41-A5E47931A492}"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18</a:t>
            </a:fld>
            <a:endParaRPr lang="en-US"/>
          </a:p>
        </p:txBody>
      </p:sp>
    </p:spTree>
    <p:extLst>
      <p:ext uri="{BB962C8B-B14F-4D97-AF65-F5344CB8AC3E}">
        <p14:creationId xmlns:p14="http://schemas.microsoft.com/office/powerpoint/2010/main" val="654279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6" name="Straight Arrow Connector 15"/>
          <p:cNvCxnSpPr/>
          <p:nvPr/>
        </p:nvCxnSpPr>
        <p:spPr>
          <a:xfrm flipV="1">
            <a:off x="7986935" y="4306595"/>
            <a:ext cx="0" cy="415573"/>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7211836" y="3871110"/>
            <a:ext cx="385731"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69243" y="3903998"/>
            <a:ext cx="432814"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7761107" y="4612095"/>
            <a:ext cx="646379" cy="400095"/>
          </a:xfrm>
          <a:prstGeom prst="rect">
            <a:avLst/>
          </a:prstGeom>
          <a:noFill/>
        </p:spPr>
        <p:txBody>
          <a:bodyPr wrap="none" lIns="91427" tIns="45713" rIns="91427" bIns="45713" rtlCol="0">
            <a:spAutoFit/>
          </a:bodyPr>
          <a:lstStyle/>
          <a:p>
            <a:r>
              <a:rPr lang="en-US" sz="2000" dirty="0" smtClean="0">
                <a:solidFill>
                  <a:srgbClr val="FF0000"/>
                </a:solidFill>
                <a:latin typeface="Courier"/>
                <a:cs typeface="Courier"/>
              </a:rPr>
              <a:t>x</a:t>
            </a:r>
            <a:r>
              <a:rPr lang="en-US" sz="2000" baseline="-25000" dirty="0" smtClean="0">
                <a:solidFill>
                  <a:srgbClr val="FF0000"/>
                </a:solidFill>
                <a:latin typeface="Courier"/>
                <a:cs typeface="Courier"/>
              </a:rPr>
              <a:t>i+4</a:t>
            </a:r>
            <a:endParaRPr lang="en-US" sz="2000" dirty="0">
              <a:solidFill>
                <a:srgbClr val="FF0000"/>
              </a:solidFill>
              <a:latin typeface="Courier"/>
              <a:cs typeface="Courier"/>
            </a:endParaRPr>
          </a:p>
        </p:txBody>
      </p:sp>
      <p:sp>
        <p:nvSpPr>
          <p:cNvPr id="21" name="TextBox 20"/>
          <p:cNvSpPr txBox="1"/>
          <p:nvPr/>
        </p:nvSpPr>
        <p:spPr>
          <a:xfrm>
            <a:off x="8478867" y="3471017"/>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h</a:t>
            </a:r>
            <a:r>
              <a:rPr lang="en-US" sz="2000" baseline="-25000" dirty="0" smtClean="0">
                <a:solidFill>
                  <a:srgbClr val="000090"/>
                </a:solidFill>
                <a:latin typeface="Courier"/>
                <a:cs typeface="Courier"/>
              </a:rPr>
              <a:t>i+5</a:t>
            </a:r>
            <a:endParaRPr lang="en-US" sz="2000" dirty="0">
              <a:solidFill>
                <a:srgbClr val="000090"/>
              </a:solidFill>
              <a:latin typeface="Courier"/>
              <a:cs typeface="Courier"/>
            </a:endParaRPr>
          </a:p>
        </p:txBody>
      </p:sp>
      <p:cxnSp>
        <p:nvCxnSpPr>
          <p:cNvPr id="22" name="Straight Arrow Connector 21"/>
          <p:cNvCxnSpPr/>
          <p:nvPr/>
        </p:nvCxnSpPr>
        <p:spPr>
          <a:xfrm flipV="1">
            <a:off x="7986935" y="2965671"/>
            <a:ext cx="0" cy="469956"/>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y</a:t>
            </a:r>
            <a:r>
              <a:rPr lang="en-US" sz="2000" baseline="-25000" dirty="0" smtClean="0">
                <a:solidFill>
                  <a:srgbClr val="000090"/>
                </a:solidFill>
                <a:latin typeface="Courier"/>
                <a:cs typeface="Courier"/>
              </a:rPr>
              <a:t>i+5</a:t>
            </a:r>
            <a:endParaRPr lang="en-US" sz="2000" dirty="0">
              <a:solidFill>
                <a:srgbClr val="000090"/>
              </a:solidFill>
              <a:latin typeface="Courier"/>
              <a:cs typeface="Courier"/>
            </a:endParaRPr>
          </a:p>
        </p:txBody>
      </p:sp>
      <p:cxnSp>
        <p:nvCxnSpPr>
          <p:cNvPr id="64" name="Straight Arrow Connector 63"/>
          <p:cNvCxnSpPr/>
          <p:nvPr/>
        </p:nvCxnSpPr>
        <p:spPr>
          <a:xfrm flipV="1">
            <a:off x="6841109" y="4306596"/>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6066010" y="3871111"/>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6615281" y="4612096"/>
            <a:ext cx="646379" cy="400095"/>
          </a:xfrm>
          <a:prstGeom prst="rect">
            <a:avLst/>
          </a:prstGeom>
          <a:noFill/>
          <a:ln>
            <a:noFill/>
          </a:ln>
        </p:spPr>
        <p:txBody>
          <a:bodyPr wrap="none" lIns="91427" tIns="45713" rIns="91427" bIns="45713" rtlCol="0">
            <a:spAutoFit/>
          </a:bodyPr>
          <a:lstStyle/>
          <a:p>
            <a:r>
              <a:rPr lang="en-US" sz="2000" dirty="0" smtClean="0">
                <a:solidFill>
                  <a:srgbClr val="7F7F7F"/>
                </a:solidFill>
                <a:latin typeface="Courier"/>
                <a:cs typeface="Courier"/>
              </a:rPr>
              <a:t>x</a:t>
            </a:r>
            <a:r>
              <a:rPr lang="en-US" sz="2000" baseline="-25000" dirty="0" smtClean="0">
                <a:solidFill>
                  <a:srgbClr val="7F7F7F"/>
                </a:solidFill>
                <a:latin typeface="Courier"/>
                <a:cs typeface="Courier"/>
              </a:rPr>
              <a:t>i+3</a:t>
            </a:r>
            <a:endParaRPr lang="en-US" sz="2000" dirty="0">
              <a:solidFill>
                <a:srgbClr val="7F7F7F"/>
              </a:solidFill>
              <a:latin typeface="Courier"/>
              <a:cs typeface="Courier"/>
            </a:endParaRPr>
          </a:p>
        </p:txBody>
      </p:sp>
      <p:sp>
        <p:nvSpPr>
          <p:cNvPr id="69" name="TextBox 68"/>
          <p:cNvSpPr txBox="1"/>
          <p:nvPr/>
        </p:nvSpPr>
        <p:spPr>
          <a:xfrm>
            <a:off x="7142731" y="3435626"/>
            <a:ext cx="646379" cy="400095"/>
          </a:xfrm>
          <a:prstGeom prst="rect">
            <a:avLst/>
          </a:prstGeom>
          <a:noFill/>
        </p:spPr>
        <p:txBody>
          <a:bodyPr wrap="none" lIns="91427" tIns="45713" rIns="91427" bIns="45713" rtlCol="0">
            <a:spAutoFit/>
          </a:bodyPr>
          <a:lstStyle/>
          <a:p>
            <a:r>
              <a:rPr lang="en-US" sz="2000" dirty="0" smtClean="0">
                <a:solidFill>
                  <a:srgbClr val="FF0000"/>
                </a:solidFill>
                <a:latin typeface="Courier"/>
                <a:cs typeface="Courier"/>
              </a:rPr>
              <a:t>h</a:t>
            </a:r>
            <a:r>
              <a:rPr lang="en-US" sz="2000" baseline="-25000" dirty="0" smtClean="0">
                <a:solidFill>
                  <a:srgbClr val="FF0000"/>
                </a:solidFill>
                <a:latin typeface="Courier"/>
                <a:cs typeface="Courier"/>
              </a:rPr>
              <a:t>i+4</a:t>
            </a:r>
            <a:endParaRPr lang="en-US" sz="2000" dirty="0">
              <a:solidFill>
                <a:srgbClr val="FF0000"/>
              </a:solidFill>
              <a:latin typeface="Courier"/>
              <a:cs typeface="Courier"/>
            </a:endParaRPr>
          </a:p>
        </p:txBody>
      </p:sp>
      <p:cxnSp>
        <p:nvCxnSpPr>
          <p:cNvPr id="70" name="Straight Arrow Connector 69"/>
          <p:cNvCxnSpPr/>
          <p:nvPr/>
        </p:nvCxnSpPr>
        <p:spPr>
          <a:xfrm flipV="1">
            <a:off x="6841109" y="2965672"/>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y</a:t>
            </a:r>
            <a:r>
              <a:rPr lang="en-US" sz="2000" baseline="-25000" dirty="0" smtClean="0">
                <a:solidFill>
                  <a:srgbClr val="000090"/>
                </a:solidFill>
                <a:latin typeface="Courier"/>
                <a:cs typeface="Courier"/>
              </a:rPr>
              <a:t>i+4</a:t>
            </a:r>
            <a:endParaRPr lang="en-US" sz="2000" dirty="0">
              <a:solidFill>
                <a:srgbClr val="000090"/>
              </a:solidFill>
              <a:latin typeface="Courier"/>
              <a:cs typeface="Courier"/>
            </a:endParaRPr>
          </a:p>
        </p:txBody>
      </p:sp>
      <p:cxnSp>
        <p:nvCxnSpPr>
          <p:cNvPr id="72" name="Straight Arrow Connector 71"/>
          <p:cNvCxnSpPr/>
          <p:nvPr/>
        </p:nvCxnSpPr>
        <p:spPr>
          <a:xfrm flipV="1">
            <a:off x="5683702" y="4306595"/>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4908603" y="3871110"/>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5457874" y="4612095"/>
            <a:ext cx="646379" cy="400095"/>
          </a:xfrm>
          <a:prstGeom prst="rect">
            <a:avLst/>
          </a:prstGeom>
          <a:noFill/>
        </p:spPr>
        <p:txBody>
          <a:bodyPr wrap="none" lIns="91427" tIns="45713" rIns="91427" bIns="45713" rtlCol="0">
            <a:spAutoFit/>
          </a:bodyPr>
          <a:lstStyle/>
          <a:p>
            <a:r>
              <a:rPr lang="en-US" sz="2000" dirty="0" smtClean="0">
                <a:solidFill>
                  <a:srgbClr val="7F7F7F"/>
                </a:solidFill>
                <a:latin typeface="Courier"/>
                <a:cs typeface="Courier"/>
              </a:rPr>
              <a:t>x</a:t>
            </a:r>
            <a:r>
              <a:rPr lang="en-US" sz="2000" baseline="-25000" dirty="0" smtClean="0">
                <a:solidFill>
                  <a:srgbClr val="7F7F7F"/>
                </a:solidFill>
                <a:latin typeface="Courier"/>
                <a:cs typeface="Courier"/>
              </a:rPr>
              <a:t>i+2</a:t>
            </a:r>
            <a:endParaRPr lang="en-US" sz="2000" dirty="0">
              <a:solidFill>
                <a:srgbClr val="7F7F7F"/>
              </a:solidFill>
              <a:latin typeface="Courier"/>
              <a:cs typeface="Courier"/>
            </a:endParaRPr>
          </a:p>
        </p:txBody>
      </p:sp>
      <p:sp>
        <p:nvSpPr>
          <p:cNvPr id="77" name="TextBox 76"/>
          <p:cNvSpPr txBox="1"/>
          <p:nvPr/>
        </p:nvSpPr>
        <p:spPr>
          <a:xfrm>
            <a:off x="5990965" y="3435626"/>
            <a:ext cx="646379" cy="400095"/>
          </a:xfrm>
          <a:prstGeom prst="rect">
            <a:avLst/>
          </a:prstGeom>
          <a:noFill/>
        </p:spPr>
        <p:txBody>
          <a:bodyPr wrap="none" lIns="91427" tIns="45713" rIns="91427" bIns="45713" rtlCol="0">
            <a:spAutoFit/>
          </a:bodyPr>
          <a:lstStyle/>
          <a:p>
            <a:r>
              <a:rPr lang="en-US" sz="2000" dirty="0" smtClean="0">
                <a:solidFill>
                  <a:srgbClr val="7F7F7F"/>
                </a:solidFill>
                <a:latin typeface="Courier"/>
                <a:cs typeface="Courier"/>
              </a:rPr>
              <a:t>h</a:t>
            </a:r>
            <a:r>
              <a:rPr lang="en-US" sz="2000" baseline="-25000" dirty="0" smtClean="0">
                <a:solidFill>
                  <a:srgbClr val="7F7F7F"/>
                </a:solidFill>
                <a:latin typeface="Courier"/>
                <a:cs typeface="Courier"/>
              </a:rPr>
              <a:t>i+3</a:t>
            </a:r>
            <a:endParaRPr lang="en-US" sz="2000" dirty="0">
              <a:solidFill>
                <a:srgbClr val="7F7F7F"/>
              </a:solidFill>
              <a:latin typeface="Courier"/>
              <a:cs typeface="Courier"/>
            </a:endParaRPr>
          </a:p>
        </p:txBody>
      </p:sp>
      <p:cxnSp>
        <p:nvCxnSpPr>
          <p:cNvPr id="78" name="Straight Arrow Connector 77"/>
          <p:cNvCxnSpPr/>
          <p:nvPr/>
        </p:nvCxnSpPr>
        <p:spPr>
          <a:xfrm flipV="1">
            <a:off x="5683702" y="2965671"/>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y</a:t>
            </a:r>
            <a:r>
              <a:rPr lang="en-US" sz="2000" baseline="-25000" dirty="0" smtClean="0">
                <a:solidFill>
                  <a:srgbClr val="000090"/>
                </a:solidFill>
                <a:latin typeface="Courier"/>
                <a:cs typeface="Courier"/>
              </a:rPr>
              <a:t>i+3</a:t>
            </a:r>
            <a:endParaRPr lang="en-US" sz="2000" dirty="0">
              <a:solidFill>
                <a:srgbClr val="000090"/>
              </a:solidFill>
              <a:latin typeface="Courier"/>
              <a:cs typeface="Courier"/>
            </a:endParaRPr>
          </a:p>
        </p:txBody>
      </p:sp>
      <p:cxnSp>
        <p:nvCxnSpPr>
          <p:cNvPr id="80" name="Straight Arrow Connector 79"/>
          <p:cNvCxnSpPr/>
          <p:nvPr/>
        </p:nvCxnSpPr>
        <p:spPr>
          <a:xfrm flipV="1">
            <a:off x="4594370" y="4306597"/>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690168" y="3903998"/>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4368542" y="4612097"/>
            <a:ext cx="646379"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x</a:t>
            </a:r>
            <a:r>
              <a:rPr lang="en-US" sz="2000" baseline="-25000" dirty="0" smtClean="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sp>
        <p:nvSpPr>
          <p:cNvPr id="85" name="TextBox 84"/>
          <p:cNvSpPr txBox="1"/>
          <p:nvPr/>
        </p:nvSpPr>
        <p:spPr>
          <a:xfrm>
            <a:off x="4922438" y="3435626"/>
            <a:ext cx="646379" cy="400095"/>
          </a:xfrm>
          <a:prstGeom prst="rect">
            <a:avLst/>
          </a:prstGeom>
          <a:noFill/>
        </p:spPr>
        <p:txBody>
          <a:bodyPr wrap="none" lIns="91427" tIns="45713" rIns="91427" bIns="45713" rtlCol="0">
            <a:spAutoFit/>
          </a:bodyPr>
          <a:lstStyle/>
          <a:p>
            <a:r>
              <a:rPr lang="en-US" sz="2000" dirty="0" smtClean="0">
                <a:solidFill>
                  <a:srgbClr val="7F7F7F"/>
                </a:solidFill>
                <a:latin typeface="Courier"/>
                <a:cs typeface="Courier"/>
              </a:rPr>
              <a:t>h</a:t>
            </a:r>
            <a:r>
              <a:rPr lang="en-US" sz="2000" baseline="-25000" dirty="0" smtClean="0">
                <a:solidFill>
                  <a:srgbClr val="7F7F7F"/>
                </a:solidFill>
                <a:latin typeface="Courier"/>
                <a:cs typeface="Courier"/>
              </a:rPr>
              <a:t>i+2</a:t>
            </a:r>
            <a:endParaRPr lang="en-US" sz="2000" dirty="0">
              <a:solidFill>
                <a:srgbClr val="7F7F7F"/>
              </a:solidFill>
              <a:latin typeface="Courier"/>
              <a:cs typeface="Courier"/>
            </a:endParaRPr>
          </a:p>
        </p:txBody>
      </p:sp>
      <p:cxnSp>
        <p:nvCxnSpPr>
          <p:cNvPr id="86" name="Straight Arrow Connector 85"/>
          <p:cNvCxnSpPr/>
          <p:nvPr/>
        </p:nvCxnSpPr>
        <p:spPr>
          <a:xfrm flipV="1">
            <a:off x="4594370" y="2965673"/>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y</a:t>
            </a:r>
            <a:r>
              <a:rPr lang="en-US" sz="2000" baseline="-25000" dirty="0" smtClean="0">
                <a:solidFill>
                  <a:srgbClr val="000090"/>
                </a:solidFill>
                <a:latin typeface="Courier"/>
                <a:cs typeface="Courier"/>
              </a:rPr>
              <a:t>i+2</a:t>
            </a:r>
            <a:endParaRPr lang="en-US" sz="2000" dirty="0">
              <a:solidFill>
                <a:srgbClr val="000090"/>
              </a:solidFill>
              <a:latin typeface="Courier"/>
              <a:cs typeface="Courier"/>
            </a:endParaRPr>
          </a:p>
        </p:txBody>
      </p:sp>
      <p:cxnSp>
        <p:nvCxnSpPr>
          <p:cNvPr id="88" name="Straight Arrow Connector 87"/>
          <p:cNvCxnSpPr/>
          <p:nvPr/>
        </p:nvCxnSpPr>
        <p:spPr>
          <a:xfrm flipV="1">
            <a:off x="3260777" y="4306598"/>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2329756" y="3903998"/>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3034949" y="4612098"/>
            <a:ext cx="441162"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x</a:t>
            </a:r>
            <a:r>
              <a:rPr lang="en-US" sz="2000" baseline="-25000" dirty="0">
                <a:solidFill>
                  <a:schemeClr val="tx1">
                    <a:lumMod val="50000"/>
                    <a:lumOff val="50000"/>
                  </a:schemeClr>
                </a:solidFill>
                <a:latin typeface="Courier"/>
                <a:cs typeface="Courier"/>
              </a:rPr>
              <a:t>i</a:t>
            </a:r>
            <a:endParaRPr lang="en-US" sz="2000" dirty="0">
              <a:solidFill>
                <a:schemeClr val="tx1">
                  <a:lumMod val="50000"/>
                  <a:lumOff val="50000"/>
                </a:schemeClr>
              </a:solidFill>
              <a:latin typeface="Courier"/>
              <a:cs typeface="Courier"/>
            </a:endParaRPr>
          </a:p>
        </p:txBody>
      </p:sp>
      <p:sp>
        <p:nvSpPr>
          <p:cNvPr id="93" name="TextBox 92"/>
          <p:cNvSpPr txBox="1"/>
          <p:nvPr/>
        </p:nvSpPr>
        <p:spPr>
          <a:xfrm>
            <a:off x="3656043" y="3471014"/>
            <a:ext cx="646379"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h</a:t>
            </a:r>
            <a:r>
              <a:rPr lang="en-US" sz="2000" baseline="-25000" dirty="0" smtClean="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cxnSp>
        <p:nvCxnSpPr>
          <p:cNvPr id="94" name="Straight Arrow Connector 93"/>
          <p:cNvCxnSpPr/>
          <p:nvPr/>
        </p:nvCxnSpPr>
        <p:spPr>
          <a:xfrm flipV="1">
            <a:off x="3260777" y="2965674"/>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smtClean="0">
                <a:solidFill>
                  <a:srgbClr val="000090"/>
                </a:solidFill>
                <a:latin typeface="Courier"/>
                <a:cs typeface="Courier"/>
              </a:rPr>
              <a:t>y</a:t>
            </a:r>
            <a:r>
              <a:rPr lang="en-US" sz="2000" baseline="-25000" dirty="0" smtClean="0">
                <a:solidFill>
                  <a:srgbClr val="000090"/>
                </a:solidFill>
                <a:latin typeface="Courier"/>
                <a:cs typeface="Courier"/>
              </a:rPr>
              <a:t>i+1</a:t>
            </a:r>
            <a:endParaRPr lang="en-US" sz="2000" dirty="0">
              <a:solidFill>
                <a:srgbClr val="000090"/>
              </a:solidFill>
              <a:latin typeface="Courier"/>
              <a:cs typeface="Courier"/>
            </a:endParaRPr>
          </a:p>
        </p:txBody>
      </p:sp>
      <p:cxnSp>
        <p:nvCxnSpPr>
          <p:cNvPr id="104" name="Straight Arrow Connector 103"/>
          <p:cNvCxnSpPr/>
          <p:nvPr/>
        </p:nvCxnSpPr>
        <p:spPr>
          <a:xfrm flipV="1">
            <a:off x="1855669" y="4306595"/>
            <a:ext cx="0" cy="415573"/>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1080570" y="3871110"/>
            <a:ext cx="385731" cy="0"/>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1629841" y="4612095"/>
            <a:ext cx="646379"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x</a:t>
            </a:r>
            <a:r>
              <a:rPr lang="en-US" sz="2000" baseline="-25000" dirty="0" smtClean="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sp>
        <p:nvSpPr>
          <p:cNvPr id="109" name="TextBox 108"/>
          <p:cNvSpPr txBox="1"/>
          <p:nvPr/>
        </p:nvSpPr>
        <p:spPr>
          <a:xfrm>
            <a:off x="639408" y="3671062"/>
            <a:ext cx="646379"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h</a:t>
            </a:r>
            <a:r>
              <a:rPr lang="en-US" sz="2000" baseline="-25000" dirty="0" smtClean="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cxnSp>
        <p:nvCxnSpPr>
          <p:cNvPr id="110" name="Straight Arrow Connector 109"/>
          <p:cNvCxnSpPr/>
          <p:nvPr/>
        </p:nvCxnSpPr>
        <p:spPr>
          <a:xfrm flipV="1">
            <a:off x="1855669" y="2965671"/>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err="1" smtClean="0">
                <a:solidFill>
                  <a:srgbClr val="000090"/>
                </a:solidFill>
                <a:latin typeface="Courier"/>
                <a:cs typeface="Courier"/>
              </a:rPr>
              <a:t>y</a:t>
            </a:r>
            <a:r>
              <a:rPr lang="en-US" sz="2000" baseline="-25000" dirty="0" err="1" smtClean="0">
                <a:solidFill>
                  <a:srgbClr val="000090"/>
                </a:solidFill>
                <a:latin typeface="Courier"/>
                <a:cs typeface="Courier"/>
              </a:rPr>
              <a:t>i</a:t>
            </a:r>
            <a:endParaRPr lang="en-US" sz="2000" dirty="0">
              <a:solidFill>
                <a:srgbClr val="000090"/>
              </a:solidFill>
              <a:latin typeface="Courier"/>
              <a:cs typeface="Courier"/>
            </a:endParaRPr>
          </a:p>
        </p:txBody>
      </p:sp>
      <p:sp>
        <p:nvSpPr>
          <p:cNvPr id="112" name="TextBox 111"/>
          <p:cNvSpPr txBox="1"/>
          <p:nvPr/>
        </p:nvSpPr>
        <p:spPr>
          <a:xfrm>
            <a:off x="2225030" y="3471017"/>
            <a:ext cx="441162" cy="400095"/>
          </a:xfrm>
          <a:prstGeom prst="rect">
            <a:avLst/>
          </a:prstGeom>
          <a:noFill/>
        </p:spPr>
        <p:txBody>
          <a:bodyPr wrap="none" lIns="91427" tIns="45713" rIns="91427" bIns="45713" rtlCol="0">
            <a:spAutoFit/>
          </a:bodyPr>
          <a:lstStyle/>
          <a:p>
            <a:r>
              <a:rPr lang="en-US" sz="2000" dirty="0" smtClean="0">
                <a:solidFill>
                  <a:schemeClr val="tx1">
                    <a:lumMod val="50000"/>
                    <a:lumOff val="50000"/>
                  </a:schemeClr>
                </a:solidFill>
                <a:latin typeface="Courier"/>
                <a:cs typeface="Courier"/>
              </a:rPr>
              <a:t>h</a:t>
            </a:r>
            <a:r>
              <a:rPr lang="en-US" sz="2000" baseline="-25000" dirty="0" smtClean="0">
                <a:solidFill>
                  <a:schemeClr val="tx1">
                    <a:lumMod val="50000"/>
                    <a:lumOff val="50000"/>
                  </a:schemeClr>
                </a:solidFill>
                <a:latin typeface="Courier"/>
                <a:cs typeface="Courier"/>
              </a:rPr>
              <a:t>i</a:t>
            </a:r>
            <a:endParaRPr lang="en-US" sz="2000" dirty="0">
              <a:solidFill>
                <a:schemeClr val="tx1">
                  <a:lumMod val="50000"/>
                  <a:lumOff val="50000"/>
                </a:schemeClr>
              </a:solidFill>
              <a:latin typeface="Courier"/>
              <a:cs typeface="Courier"/>
            </a:endParaRPr>
          </a:p>
        </p:txBody>
      </p:sp>
      <p:sp>
        <p:nvSpPr>
          <p:cNvPr id="113" name="TextBox 112"/>
          <p:cNvSpPr txBox="1"/>
          <p:nvPr/>
        </p:nvSpPr>
        <p:spPr>
          <a:xfrm>
            <a:off x="389467" y="203200"/>
            <a:ext cx="3686432" cy="646331"/>
          </a:xfrm>
          <a:prstGeom prst="rect">
            <a:avLst/>
          </a:prstGeom>
          <a:noFill/>
        </p:spPr>
        <p:txBody>
          <a:bodyPr wrap="square" rtlCol="0">
            <a:spAutoFit/>
          </a:bodyPr>
          <a:lstStyle/>
          <a:p>
            <a:r>
              <a:rPr lang="en-US" sz="3600" dirty="0" smtClean="0"/>
              <a:t>Training: Inference</a:t>
            </a:r>
            <a:endParaRPr lang="en-US" sz="3600" dirty="0"/>
          </a:p>
        </p:txBody>
      </p:sp>
      <p:sp>
        <p:nvSpPr>
          <p:cNvPr id="2" name="Date Placeholder 1"/>
          <p:cNvSpPr>
            <a:spLocks noGrp="1"/>
          </p:cNvSpPr>
          <p:nvPr>
            <p:ph type="dt" sz="half" idx="10"/>
          </p:nvPr>
        </p:nvSpPr>
        <p:spPr/>
        <p:txBody>
          <a:bodyPr/>
          <a:lstStyle/>
          <a:p>
            <a:fld id="{2399BCF5-1FFF-AB48-9E59-C1A310D6533D}"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19</a:t>
            </a:fld>
            <a:endParaRPr lang="en-US"/>
          </a:p>
        </p:txBody>
      </p:sp>
    </p:spTree>
    <p:extLst>
      <p:ext uri="{BB962C8B-B14F-4D97-AF65-F5344CB8AC3E}">
        <p14:creationId xmlns:p14="http://schemas.microsoft.com/office/powerpoint/2010/main" val="33912393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9468"/>
            <a:ext cx="8229600" cy="5736696"/>
          </a:xfrm>
        </p:spPr>
        <p:txBody>
          <a:bodyPr/>
          <a:lstStyle/>
          <a:p>
            <a:pPr marL="0" indent="0">
              <a:buNone/>
            </a:pPr>
            <a:endParaRPr lang="en-US" b="1" dirty="0" smtClean="0"/>
          </a:p>
          <a:p>
            <a:pPr marL="0" indent="0">
              <a:buNone/>
            </a:pPr>
            <a:r>
              <a:rPr lang="en-US" b="1" dirty="0" err="1" smtClean="0"/>
              <a:t>RNNbow</a:t>
            </a:r>
            <a:r>
              <a:rPr lang="en-US" dirty="0" smtClean="0"/>
              <a:t> is a software application</a:t>
            </a:r>
          </a:p>
          <a:p>
            <a:pPr marL="457200" lvl="1" indent="0">
              <a:buNone/>
            </a:pPr>
            <a:endParaRPr lang="en-US" b="1" dirty="0" smtClean="0"/>
          </a:p>
          <a:p>
            <a:pPr marL="457200" lvl="1" indent="0">
              <a:buNone/>
            </a:pPr>
            <a:r>
              <a:rPr lang="en-US" dirty="0" smtClean="0"/>
              <a:t>that helps </a:t>
            </a:r>
            <a:r>
              <a:rPr lang="en-US" b="1" dirty="0" smtClean="0"/>
              <a:t>non-experts</a:t>
            </a:r>
            <a:r>
              <a:rPr lang="en-US" dirty="0" smtClean="0"/>
              <a:t> build </a:t>
            </a:r>
            <a:r>
              <a:rPr lang="en-US" b="1" dirty="0" smtClean="0"/>
              <a:t>Recurrent Neural Networks (RNNs)</a:t>
            </a:r>
            <a:endParaRPr lang="en-US" dirty="0" smtClean="0"/>
          </a:p>
          <a:p>
            <a:pPr marL="457200" lvl="1" indent="0">
              <a:buNone/>
            </a:pPr>
            <a:endParaRPr lang="en-US" dirty="0"/>
          </a:p>
          <a:p>
            <a:pPr marL="457200" lvl="1" indent="0">
              <a:buNone/>
            </a:pPr>
            <a:r>
              <a:rPr lang="en-US" dirty="0" smtClean="0"/>
              <a:t>	which are </a:t>
            </a:r>
            <a:r>
              <a:rPr lang="en-US" b="1" dirty="0" smtClean="0"/>
              <a:t>Deep Learning</a:t>
            </a:r>
            <a:r>
              <a:rPr lang="en-US" dirty="0" smtClean="0"/>
              <a:t> algorithms</a:t>
            </a:r>
          </a:p>
          <a:p>
            <a:pPr marL="457200" lvl="1" indent="0">
              <a:buNone/>
            </a:pPr>
            <a:endParaRPr lang="en-US" dirty="0"/>
          </a:p>
          <a:p>
            <a:pPr marL="457200" lvl="1" indent="0">
              <a:buNone/>
            </a:pPr>
            <a:r>
              <a:rPr lang="en-US" dirty="0" smtClean="0"/>
              <a:t>		that model </a:t>
            </a:r>
            <a:r>
              <a:rPr lang="en-US" b="1" dirty="0" smtClean="0"/>
              <a:t>sequential data</a:t>
            </a:r>
            <a:r>
              <a:rPr lang="en-US" dirty="0" smtClean="0"/>
              <a:t>.</a:t>
            </a:r>
            <a:endParaRPr lang="en-US" dirty="0"/>
          </a:p>
        </p:txBody>
      </p:sp>
      <p:sp>
        <p:nvSpPr>
          <p:cNvPr id="4" name="Date Placeholder 3"/>
          <p:cNvSpPr>
            <a:spLocks noGrp="1"/>
          </p:cNvSpPr>
          <p:nvPr>
            <p:ph type="dt" sz="half" idx="10"/>
          </p:nvPr>
        </p:nvSpPr>
        <p:spPr/>
        <p:txBody>
          <a:bodyPr/>
          <a:lstStyle/>
          <a:p>
            <a:fld id="{B6E6A7E2-F034-544E-AB74-649E149A2E54}"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2</a:t>
            </a:fld>
            <a:endParaRPr lang="en-US"/>
          </a:p>
        </p:txBody>
      </p:sp>
    </p:spTree>
    <p:extLst>
      <p:ext uri="{BB962C8B-B14F-4D97-AF65-F5344CB8AC3E}">
        <p14:creationId xmlns:p14="http://schemas.microsoft.com/office/powerpoint/2010/main" val="39330390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7" name="Straight Arrow Connector 16"/>
          <p:cNvCxnSpPr/>
          <p:nvPr/>
        </p:nvCxnSpPr>
        <p:spPr>
          <a:xfrm flipH="1">
            <a:off x="7173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7986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i+5</a:t>
            </a:r>
            <a:endParaRPr lang="en-US" sz="2000" dirty="0">
              <a:latin typeface="Courier"/>
              <a:cs typeface="Courier"/>
            </a:endParaRPr>
          </a:p>
        </p:txBody>
      </p: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L</a:t>
            </a:r>
            <a:r>
              <a:rPr lang="en-US" sz="2000" baseline="-25000" dirty="0" smtClean="0">
                <a:latin typeface="Courier"/>
                <a:cs typeface="Courier"/>
              </a:rPr>
              <a:t>i+4</a:t>
            </a:r>
            <a:endParaRPr lang="en-US" sz="2000" dirty="0">
              <a:latin typeface="Courier"/>
              <a:cs typeface="Courier"/>
            </a:endParaRPr>
          </a:p>
        </p:txBody>
      </p: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i+3</a:t>
            </a:r>
            <a:endParaRPr lang="en-US" sz="2000" dirty="0">
              <a:latin typeface="Courier"/>
              <a:cs typeface="Courier"/>
            </a:endParaRPr>
          </a:p>
        </p:txBody>
      </p: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i+2</a:t>
            </a:r>
            <a:endParaRPr lang="en-US" sz="2000" dirty="0">
              <a:latin typeface="Courier"/>
              <a:cs typeface="Courier"/>
            </a:endParaRPr>
          </a:p>
        </p:txBody>
      </p: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i+1</a:t>
            </a:r>
            <a:endParaRPr lang="en-US" sz="2000" dirty="0">
              <a:latin typeface="Courier"/>
              <a:cs typeface="Courier"/>
            </a:endParaRPr>
          </a:p>
        </p:txBody>
      </p: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a:t>
            </a:r>
            <a:endParaRPr lang="en-US" sz="2000" dirty="0">
              <a:latin typeface="Courier"/>
              <a:cs typeface="Courier"/>
            </a:endParaRPr>
          </a:p>
        </p:txBody>
      </p:sp>
      <p:sp>
        <p:nvSpPr>
          <p:cNvPr id="113" name="TextBox 112"/>
          <p:cNvSpPr txBox="1"/>
          <p:nvPr/>
        </p:nvSpPr>
        <p:spPr>
          <a:xfrm>
            <a:off x="389466" y="203200"/>
            <a:ext cx="6872193" cy="646331"/>
          </a:xfrm>
          <a:prstGeom prst="rect">
            <a:avLst/>
          </a:prstGeom>
          <a:noFill/>
        </p:spPr>
        <p:txBody>
          <a:bodyPr wrap="square" rtlCol="0">
            <a:spAutoFit/>
          </a:bodyPr>
          <a:lstStyle/>
          <a:p>
            <a:r>
              <a:rPr lang="en-US" sz="3600" dirty="0" smtClean="0"/>
              <a:t>Training: Gradient Descent Update</a:t>
            </a:r>
            <a:endParaRPr lang="en-US" sz="3600" dirty="0"/>
          </a:p>
        </p:txBody>
      </p:sp>
      <p:cxnSp>
        <p:nvCxnSpPr>
          <p:cNvPr id="52" name="Straight Arrow Connector 51"/>
          <p:cNvCxnSpPr/>
          <p:nvPr/>
        </p:nvCxnSpPr>
        <p:spPr>
          <a:xfrm flipH="1">
            <a:off x="6066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4870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681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237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1A9DA9CC-EF79-BE48-ADA3-4BFF8428A689}"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20</a:t>
            </a:fld>
            <a:endParaRPr lang="en-US"/>
          </a:p>
        </p:txBody>
      </p:sp>
    </p:spTree>
    <p:extLst>
      <p:ext uri="{BB962C8B-B14F-4D97-AF65-F5344CB8AC3E}">
        <p14:creationId xmlns:p14="http://schemas.microsoft.com/office/powerpoint/2010/main" val="38189817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7" name="Straight Arrow Connector 16"/>
          <p:cNvCxnSpPr/>
          <p:nvPr/>
        </p:nvCxnSpPr>
        <p:spPr>
          <a:xfrm flipH="1">
            <a:off x="7173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7986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i+5</a:t>
            </a:r>
            <a:endParaRPr lang="en-US" sz="2000" dirty="0">
              <a:latin typeface="Courier"/>
              <a:cs typeface="Courier"/>
            </a:endParaRPr>
          </a:p>
        </p:txBody>
      </p: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L</a:t>
            </a:r>
            <a:r>
              <a:rPr lang="en-US" sz="2000" baseline="-25000" dirty="0" smtClean="0">
                <a:latin typeface="Courier"/>
                <a:cs typeface="Courier"/>
              </a:rPr>
              <a:t>i+4</a:t>
            </a:r>
            <a:endParaRPr lang="en-US" sz="2000" dirty="0">
              <a:latin typeface="Courier"/>
              <a:cs typeface="Courier"/>
            </a:endParaRPr>
          </a:p>
        </p:txBody>
      </p: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i+3</a:t>
            </a:r>
            <a:endParaRPr lang="en-US" sz="2000" dirty="0">
              <a:latin typeface="Courier"/>
              <a:cs typeface="Courier"/>
            </a:endParaRPr>
          </a:p>
        </p:txBody>
      </p: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i+2</a:t>
            </a:r>
            <a:endParaRPr lang="en-US" sz="2000" dirty="0">
              <a:latin typeface="Courier"/>
              <a:cs typeface="Courier"/>
            </a:endParaRPr>
          </a:p>
        </p:txBody>
      </p: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i+1</a:t>
            </a:r>
            <a:endParaRPr lang="en-US" sz="2000" dirty="0">
              <a:latin typeface="Courier"/>
              <a:cs typeface="Courier"/>
            </a:endParaRPr>
          </a:p>
        </p:txBody>
      </p: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a:t>
            </a:r>
            <a:endParaRPr lang="en-US" sz="2000" dirty="0">
              <a:latin typeface="Courier"/>
              <a:cs typeface="Courier"/>
            </a:endParaRPr>
          </a:p>
        </p:txBody>
      </p:sp>
      <p:sp>
        <p:nvSpPr>
          <p:cNvPr id="113" name="TextBox 112"/>
          <p:cNvSpPr txBox="1"/>
          <p:nvPr/>
        </p:nvSpPr>
        <p:spPr>
          <a:xfrm>
            <a:off x="389466" y="203200"/>
            <a:ext cx="6872193" cy="646331"/>
          </a:xfrm>
          <a:prstGeom prst="rect">
            <a:avLst/>
          </a:prstGeom>
          <a:noFill/>
        </p:spPr>
        <p:txBody>
          <a:bodyPr wrap="square" rtlCol="0">
            <a:spAutoFit/>
          </a:bodyPr>
          <a:lstStyle/>
          <a:p>
            <a:r>
              <a:rPr lang="en-US" sz="3600" dirty="0" smtClean="0"/>
              <a:t>Training: Gradient Descent Update</a:t>
            </a:r>
            <a:endParaRPr lang="en-US" sz="3600" dirty="0"/>
          </a:p>
        </p:txBody>
      </p:sp>
      <p:cxnSp>
        <p:nvCxnSpPr>
          <p:cNvPr id="52" name="Straight Arrow Connector 51"/>
          <p:cNvCxnSpPr/>
          <p:nvPr/>
        </p:nvCxnSpPr>
        <p:spPr>
          <a:xfrm flipH="1">
            <a:off x="6066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4870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681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237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2447763315"/>
              </p:ext>
            </p:extLst>
          </p:nvPr>
        </p:nvGraphicFramePr>
        <p:xfrm>
          <a:off x="6992851" y="4500033"/>
          <a:ext cx="813556" cy="987890"/>
        </p:xfrm>
        <a:graphic>
          <a:graphicData uri="http://schemas.openxmlformats.org/presentationml/2006/ole">
            <mc:AlternateContent xmlns:mc="http://schemas.openxmlformats.org/markup-compatibility/2006">
              <mc:Choice xmlns:v="urn:schemas-microsoft-com:vml" Requires="v">
                <p:oleObj spid="_x0000_s3316" name="Equation" r:id="rId4" imgW="355600" imgH="431800" progId="Equation.3">
                  <p:embed/>
                </p:oleObj>
              </mc:Choice>
              <mc:Fallback>
                <p:oleObj name="Equation" r:id="rId4" imgW="355600" imgH="431800" progId="Equation.3">
                  <p:embed/>
                  <p:pic>
                    <p:nvPicPr>
                      <p:cNvPr id="0" name=""/>
                      <p:cNvPicPr/>
                      <p:nvPr/>
                    </p:nvPicPr>
                    <p:blipFill>
                      <a:blip r:embed="rId5"/>
                      <a:stretch>
                        <a:fillRect/>
                      </a:stretch>
                    </p:blipFill>
                    <p:spPr>
                      <a:xfrm>
                        <a:off x="6992851" y="4500033"/>
                        <a:ext cx="813556" cy="98789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15716101"/>
              </p:ext>
            </p:extLst>
          </p:nvPr>
        </p:nvGraphicFramePr>
        <p:xfrm>
          <a:off x="5818798" y="4500033"/>
          <a:ext cx="813557" cy="987890"/>
        </p:xfrm>
        <a:graphic>
          <a:graphicData uri="http://schemas.openxmlformats.org/presentationml/2006/ole">
            <mc:AlternateContent xmlns:mc="http://schemas.openxmlformats.org/markup-compatibility/2006">
              <mc:Choice xmlns:v="urn:schemas-microsoft-com:vml" Requires="v">
                <p:oleObj spid="_x0000_s3317" name="Equation" r:id="rId6" imgW="355600" imgH="431800" progId="Equation.3">
                  <p:embed/>
                </p:oleObj>
              </mc:Choice>
              <mc:Fallback>
                <p:oleObj name="Equation" r:id="rId6" imgW="355600" imgH="431800" progId="Equation.3">
                  <p:embed/>
                  <p:pic>
                    <p:nvPicPr>
                      <p:cNvPr id="0" name=""/>
                      <p:cNvPicPr/>
                      <p:nvPr/>
                    </p:nvPicPr>
                    <p:blipFill>
                      <a:blip r:embed="rId7"/>
                      <a:stretch>
                        <a:fillRect/>
                      </a:stretch>
                    </p:blipFill>
                    <p:spPr>
                      <a:xfrm>
                        <a:off x="5818798" y="4500033"/>
                        <a:ext cx="813557" cy="98789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13971799"/>
              </p:ext>
            </p:extLst>
          </p:nvPr>
        </p:nvGraphicFramePr>
        <p:xfrm>
          <a:off x="4761915" y="4500033"/>
          <a:ext cx="813557" cy="987890"/>
        </p:xfrm>
        <a:graphic>
          <a:graphicData uri="http://schemas.openxmlformats.org/presentationml/2006/ole">
            <mc:AlternateContent xmlns:mc="http://schemas.openxmlformats.org/markup-compatibility/2006">
              <mc:Choice xmlns:v="urn:schemas-microsoft-com:vml" Requires="v">
                <p:oleObj spid="_x0000_s3318" name="Equation" r:id="rId8" imgW="355600" imgH="431800" progId="Equation.3">
                  <p:embed/>
                </p:oleObj>
              </mc:Choice>
              <mc:Fallback>
                <p:oleObj name="Equation" r:id="rId8" imgW="355600" imgH="431800" progId="Equation.3">
                  <p:embed/>
                  <p:pic>
                    <p:nvPicPr>
                      <p:cNvPr id="0" name=""/>
                      <p:cNvPicPr/>
                      <p:nvPr/>
                    </p:nvPicPr>
                    <p:blipFill>
                      <a:blip r:embed="rId9"/>
                      <a:stretch>
                        <a:fillRect/>
                      </a:stretch>
                    </p:blipFill>
                    <p:spPr>
                      <a:xfrm>
                        <a:off x="4761915" y="4500033"/>
                        <a:ext cx="813557" cy="98789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61431764"/>
              </p:ext>
            </p:extLst>
          </p:nvPr>
        </p:nvGraphicFramePr>
        <p:xfrm>
          <a:off x="3503528" y="4500033"/>
          <a:ext cx="813557" cy="987890"/>
        </p:xfrm>
        <a:graphic>
          <a:graphicData uri="http://schemas.openxmlformats.org/presentationml/2006/ole">
            <mc:AlternateContent xmlns:mc="http://schemas.openxmlformats.org/markup-compatibility/2006">
              <mc:Choice xmlns:v="urn:schemas-microsoft-com:vml" Requires="v">
                <p:oleObj spid="_x0000_s3319" name="Equation" r:id="rId10" imgW="355600" imgH="431800" progId="Equation.3">
                  <p:embed/>
                </p:oleObj>
              </mc:Choice>
              <mc:Fallback>
                <p:oleObj name="Equation" r:id="rId10" imgW="355600" imgH="431800" progId="Equation.3">
                  <p:embed/>
                  <p:pic>
                    <p:nvPicPr>
                      <p:cNvPr id="0" name=""/>
                      <p:cNvPicPr/>
                      <p:nvPr/>
                    </p:nvPicPr>
                    <p:blipFill>
                      <a:blip r:embed="rId11"/>
                      <a:stretch>
                        <a:fillRect/>
                      </a:stretch>
                    </p:blipFill>
                    <p:spPr>
                      <a:xfrm>
                        <a:off x="3503528" y="4500033"/>
                        <a:ext cx="813557" cy="98789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76753047"/>
              </p:ext>
            </p:extLst>
          </p:nvPr>
        </p:nvGraphicFramePr>
        <p:xfrm>
          <a:off x="2071003" y="4500033"/>
          <a:ext cx="850652" cy="1032934"/>
        </p:xfrm>
        <a:graphic>
          <a:graphicData uri="http://schemas.openxmlformats.org/presentationml/2006/ole">
            <mc:AlternateContent xmlns:mc="http://schemas.openxmlformats.org/markup-compatibility/2006">
              <mc:Choice xmlns:v="urn:schemas-microsoft-com:vml" Requires="v">
                <p:oleObj spid="_x0000_s3320" name="Equation" r:id="rId12" imgW="355600" imgH="431800" progId="Equation.3">
                  <p:embed/>
                </p:oleObj>
              </mc:Choice>
              <mc:Fallback>
                <p:oleObj name="Equation" r:id="rId12" imgW="355600" imgH="431800" progId="Equation.3">
                  <p:embed/>
                  <p:pic>
                    <p:nvPicPr>
                      <p:cNvPr id="0" name=""/>
                      <p:cNvPicPr/>
                      <p:nvPr/>
                    </p:nvPicPr>
                    <p:blipFill>
                      <a:blip r:embed="rId13"/>
                      <a:stretch>
                        <a:fillRect/>
                      </a:stretch>
                    </p:blipFill>
                    <p:spPr>
                      <a:xfrm>
                        <a:off x="2071003" y="4500033"/>
                        <a:ext cx="850652" cy="1032934"/>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E72061D7-550D-414B-923C-D75E11D4BEF6}"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21</a:t>
            </a:fld>
            <a:endParaRPr lang="en-US"/>
          </a:p>
        </p:txBody>
      </p:sp>
    </p:spTree>
    <p:extLst>
      <p:ext uri="{BB962C8B-B14F-4D97-AF65-F5344CB8AC3E}">
        <p14:creationId xmlns:p14="http://schemas.microsoft.com/office/powerpoint/2010/main" val="5923214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7" name="Straight Arrow Connector 16"/>
          <p:cNvCxnSpPr/>
          <p:nvPr/>
        </p:nvCxnSpPr>
        <p:spPr>
          <a:xfrm flipH="1">
            <a:off x="7173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7986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solidFill>
            <a:srgbClr val="95B3D7"/>
          </a:solid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i+5</a:t>
            </a:r>
            <a:endParaRPr lang="en-US" sz="2000" dirty="0">
              <a:latin typeface="Courier"/>
              <a:cs typeface="Courier"/>
            </a:endParaRPr>
          </a:p>
        </p:txBody>
      </p: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L</a:t>
            </a:r>
            <a:r>
              <a:rPr lang="en-US" sz="2000" baseline="-25000" dirty="0" smtClean="0">
                <a:latin typeface="Courier"/>
                <a:cs typeface="Courier"/>
              </a:rPr>
              <a:t>i+4</a:t>
            </a:r>
            <a:endParaRPr lang="en-US" sz="2000" dirty="0">
              <a:latin typeface="Courier"/>
              <a:cs typeface="Courier"/>
            </a:endParaRPr>
          </a:p>
        </p:txBody>
      </p: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i+3</a:t>
            </a:r>
            <a:endParaRPr lang="en-US" sz="2000" dirty="0">
              <a:latin typeface="Courier"/>
              <a:cs typeface="Courier"/>
            </a:endParaRPr>
          </a:p>
        </p:txBody>
      </p: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i+2</a:t>
            </a:r>
            <a:endParaRPr lang="en-US" sz="2000" dirty="0">
              <a:latin typeface="Courier"/>
              <a:cs typeface="Courier"/>
            </a:endParaRPr>
          </a:p>
        </p:txBody>
      </p: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i+1</a:t>
            </a:r>
            <a:endParaRPr lang="en-US" sz="2000" dirty="0">
              <a:latin typeface="Courier"/>
              <a:cs typeface="Courier"/>
            </a:endParaRPr>
          </a:p>
        </p:txBody>
      </p: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a:t>
            </a:r>
            <a:endParaRPr lang="en-US" sz="2000" dirty="0">
              <a:latin typeface="Courier"/>
              <a:cs typeface="Courier"/>
            </a:endParaRPr>
          </a:p>
        </p:txBody>
      </p:sp>
      <p:sp>
        <p:nvSpPr>
          <p:cNvPr id="113" name="TextBox 112"/>
          <p:cNvSpPr txBox="1"/>
          <p:nvPr/>
        </p:nvSpPr>
        <p:spPr>
          <a:xfrm>
            <a:off x="389466" y="203200"/>
            <a:ext cx="6872193" cy="646331"/>
          </a:xfrm>
          <a:prstGeom prst="rect">
            <a:avLst/>
          </a:prstGeom>
          <a:noFill/>
        </p:spPr>
        <p:txBody>
          <a:bodyPr wrap="square" rtlCol="0">
            <a:spAutoFit/>
          </a:bodyPr>
          <a:lstStyle/>
          <a:p>
            <a:r>
              <a:rPr lang="en-US" sz="3600" dirty="0" smtClean="0"/>
              <a:t>Training: Gradient Descent Update</a:t>
            </a:r>
            <a:endParaRPr lang="en-US" sz="3600" dirty="0"/>
          </a:p>
        </p:txBody>
      </p:sp>
      <p:cxnSp>
        <p:nvCxnSpPr>
          <p:cNvPr id="52" name="Straight Arrow Connector 51"/>
          <p:cNvCxnSpPr/>
          <p:nvPr/>
        </p:nvCxnSpPr>
        <p:spPr>
          <a:xfrm flipH="1">
            <a:off x="6066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4870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681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237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24574431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6477"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52650058"/>
              </p:ext>
            </p:extLst>
          </p:nvPr>
        </p:nvGraphicFramePr>
        <p:xfrm>
          <a:off x="6992851" y="4500033"/>
          <a:ext cx="813556" cy="987890"/>
        </p:xfrm>
        <a:graphic>
          <a:graphicData uri="http://schemas.openxmlformats.org/presentationml/2006/ole">
            <mc:AlternateContent xmlns:mc="http://schemas.openxmlformats.org/markup-compatibility/2006">
              <mc:Choice xmlns:v="urn:schemas-microsoft-com:vml" Requires="v">
                <p:oleObj spid="_x0000_s6478" name="Equation" r:id="rId6" imgW="355600" imgH="431800" progId="Equation.3">
                  <p:embed/>
                </p:oleObj>
              </mc:Choice>
              <mc:Fallback>
                <p:oleObj name="Equation" r:id="rId6" imgW="355600" imgH="431800" progId="Equation.3">
                  <p:embed/>
                  <p:pic>
                    <p:nvPicPr>
                      <p:cNvPr id="0" name=""/>
                      <p:cNvPicPr/>
                      <p:nvPr/>
                    </p:nvPicPr>
                    <p:blipFill>
                      <a:blip r:embed="rId7"/>
                      <a:stretch>
                        <a:fillRect/>
                      </a:stretch>
                    </p:blipFill>
                    <p:spPr>
                      <a:xfrm>
                        <a:off x="6992851" y="4500033"/>
                        <a:ext cx="813556" cy="98789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3199152"/>
              </p:ext>
            </p:extLst>
          </p:nvPr>
        </p:nvGraphicFramePr>
        <p:xfrm>
          <a:off x="5818798" y="4500033"/>
          <a:ext cx="813557" cy="987890"/>
        </p:xfrm>
        <a:graphic>
          <a:graphicData uri="http://schemas.openxmlformats.org/presentationml/2006/ole">
            <mc:AlternateContent xmlns:mc="http://schemas.openxmlformats.org/markup-compatibility/2006">
              <mc:Choice xmlns:v="urn:schemas-microsoft-com:vml" Requires="v">
                <p:oleObj spid="_x0000_s6479" name="Equation" r:id="rId8" imgW="355600" imgH="431800" progId="Equation.3">
                  <p:embed/>
                </p:oleObj>
              </mc:Choice>
              <mc:Fallback>
                <p:oleObj name="Equation" r:id="rId8" imgW="355600" imgH="431800" progId="Equation.3">
                  <p:embed/>
                  <p:pic>
                    <p:nvPicPr>
                      <p:cNvPr id="0" name=""/>
                      <p:cNvPicPr/>
                      <p:nvPr/>
                    </p:nvPicPr>
                    <p:blipFill>
                      <a:blip r:embed="rId9"/>
                      <a:stretch>
                        <a:fillRect/>
                      </a:stretch>
                    </p:blipFill>
                    <p:spPr>
                      <a:xfrm>
                        <a:off x="5818798" y="4500033"/>
                        <a:ext cx="813557" cy="98789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1183667"/>
              </p:ext>
            </p:extLst>
          </p:nvPr>
        </p:nvGraphicFramePr>
        <p:xfrm>
          <a:off x="4761915" y="4500033"/>
          <a:ext cx="813557" cy="987890"/>
        </p:xfrm>
        <a:graphic>
          <a:graphicData uri="http://schemas.openxmlformats.org/presentationml/2006/ole">
            <mc:AlternateContent xmlns:mc="http://schemas.openxmlformats.org/markup-compatibility/2006">
              <mc:Choice xmlns:v="urn:schemas-microsoft-com:vml" Requires="v">
                <p:oleObj spid="_x0000_s6480" name="Equation" r:id="rId10" imgW="355600" imgH="431800" progId="Equation.3">
                  <p:embed/>
                </p:oleObj>
              </mc:Choice>
              <mc:Fallback>
                <p:oleObj name="Equation" r:id="rId10" imgW="355600" imgH="431800" progId="Equation.3">
                  <p:embed/>
                  <p:pic>
                    <p:nvPicPr>
                      <p:cNvPr id="0" name=""/>
                      <p:cNvPicPr/>
                      <p:nvPr/>
                    </p:nvPicPr>
                    <p:blipFill>
                      <a:blip r:embed="rId11"/>
                      <a:stretch>
                        <a:fillRect/>
                      </a:stretch>
                    </p:blipFill>
                    <p:spPr>
                      <a:xfrm>
                        <a:off x="4761915" y="4500033"/>
                        <a:ext cx="813557" cy="98789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35731450"/>
              </p:ext>
            </p:extLst>
          </p:nvPr>
        </p:nvGraphicFramePr>
        <p:xfrm>
          <a:off x="3503528" y="4500033"/>
          <a:ext cx="813557" cy="987890"/>
        </p:xfrm>
        <a:graphic>
          <a:graphicData uri="http://schemas.openxmlformats.org/presentationml/2006/ole">
            <mc:AlternateContent xmlns:mc="http://schemas.openxmlformats.org/markup-compatibility/2006">
              <mc:Choice xmlns:v="urn:schemas-microsoft-com:vml" Requires="v">
                <p:oleObj spid="_x0000_s6481" name="Equation" r:id="rId12" imgW="355600" imgH="431800" progId="Equation.3">
                  <p:embed/>
                </p:oleObj>
              </mc:Choice>
              <mc:Fallback>
                <p:oleObj name="Equation" r:id="rId12" imgW="355600" imgH="431800" progId="Equation.3">
                  <p:embed/>
                  <p:pic>
                    <p:nvPicPr>
                      <p:cNvPr id="0" name=""/>
                      <p:cNvPicPr/>
                      <p:nvPr/>
                    </p:nvPicPr>
                    <p:blipFill>
                      <a:blip r:embed="rId13"/>
                      <a:stretch>
                        <a:fillRect/>
                      </a:stretch>
                    </p:blipFill>
                    <p:spPr>
                      <a:xfrm>
                        <a:off x="3503528" y="4500033"/>
                        <a:ext cx="813557" cy="98789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31321666"/>
              </p:ext>
            </p:extLst>
          </p:nvPr>
        </p:nvGraphicFramePr>
        <p:xfrm>
          <a:off x="2071003" y="4500033"/>
          <a:ext cx="850652" cy="1032934"/>
        </p:xfrm>
        <a:graphic>
          <a:graphicData uri="http://schemas.openxmlformats.org/presentationml/2006/ole">
            <mc:AlternateContent xmlns:mc="http://schemas.openxmlformats.org/markup-compatibility/2006">
              <mc:Choice xmlns:v="urn:schemas-microsoft-com:vml" Requires="v">
                <p:oleObj spid="_x0000_s6482" name="Equation" r:id="rId14" imgW="355600" imgH="431800" progId="Equation.3">
                  <p:embed/>
                </p:oleObj>
              </mc:Choice>
              <mc:Fallback>
                <p:oleObj name="Equation" r:id="rId14" imgW="355600" imgH="431800" progId="Equation.3">
                  <p:embed/>
                  <p:pic>
                    <p:nvPicPr>
                      <p:cNvPr id="0" name=""/>
                      <p:cNvPicPr/>
                      <p:nvPr/>
                    </p:nvPicPr>
                    <p:blipFill>
                      <a:blip r:embed="rId15"/>
                      <a:stretch>
                        <a:fillRect/>
                      </a:stretch>
                    </p:blipFill>
                    <p:spPr>
                      <a:xfrm>
                        <a:off x="2071003" y="4500033"/>
                        <a:ext cx="850652" cy="1032934"/>
                      </a:xfrm>
                      <a:prstGeom prst="rect">
                        <a:avLst/>
                      </a:prstGeom>
                      <a:solidFill>
                        <a:srgbClr val="95B3D7"/>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083613580"/>
              </p:ext>
            </p:extLst>
          </p:nvPr>
        </p:nvGraphicFramePr>
        <p:xfrm>
          <a:off x="5259581" y="5564629"/>
          <a:ext cx="1333593" cy="1259505"/>
        </p:xfrm>
        <a:graphic>
          <a:graphicData uri="http://schemas.openxmlformats.org/presentationml/2006/ole">
            <mc:AlternateContent xmlns:mc="http://schemas.openxmlformats.org/markup-compatibility/2006">
              <mc:Choice xmlns:v="urn:schemas-microsoft-com:vml" Requires="v">
                <p:oleObj spid="_x0000_s6483" name="Equation" r:id="rId16" imgW="457200" imgH="431800" progId="Equation.3">
                  <p:embed/>
                </p:oleObj>
              </mc:Choice>
              <mc:Fallback>
                <p:oleObj name="Equation" r:id="rId16" imgW="457200" imgH="431800" progId="Equation.3">
                  <p:embed/>
                  <p:pic>
                    <p:nvPicPr>
                      <p:cNvPr id="0" name=""/>
                      <p:cNvPicPr/>
                      <p:nvPr/>
                    </p:nvPicPr>
                    <p:blipFill>
                      <a:blip r:embed="rId17"/>
                      <a:stretch>
                        <a:fillRect/>
                      </a:stretch>
                    </p:blipFill>
                    <p:spPr>
                      <a:xfrm>
                        <a:off x="5259581" y="5564629"/>
                        <a:ext cx="1333593" cy="1259505"/>
                      </a:xfrm>
                      <a:prstGeom prst="rect">
                        <a:avLst/>
                      </a:prstGeom>
                    </p:spPr>
                  </p:pic>
                </p:oleObj>
              </mc:Fallback>
            </mc:AlternateContent>
          </a:graphicData>
        </a:graphic>
      </p:graphicFrame>
      <p:sp>
        <p:nvSpPr>
          <p:cNvPr id="3" name="TextBox 2"/>
          <p:cNvSpPr txBox="1"/>
          <p:nvPr/>
        </p:nvSpPr>
        <p:spPr>
          <a:xfrm>
            <a:off x="6581556" y="5811335"/>
            <a:ext cx="418654" cy="646331"/>
          </a:xfrm>
          <a:prstGeom prst="rect">
            <a:avLst/>
          </a:prstGeom>
          <a:noFill/>
        </p:spPr>
        <p:txBody>
          <a:bodyPr wrap="none" rtlCol="0">
            <a:spAutoFit/>
          </a:bodyPr>
          <a:lstStyle/>
          <a:p>
            <a:r>
              <a:rPr lang="en-US" sz="3600" dirty="0" smtClean="0"/>
              <a:t>0</a:t>
            </a:r>
            <a:endParaRPr lang="en-US" sz="3600" dirty="0"/>
          </a:p>
        </p:txBody>
      </p:sp>
      <p:sp>
        <p:nvSpPr>
          <p:cNvPr id="4" name="TextBox 3"/>
          <p:cNvSpPr txBox="1"/>
          <p:nvPr/>
        </p:nvSpPr>
        <p:spPr>
          <a:xfrm>
            <a:off x="2269029" y="5609736"/>
            <a:ext cx="3114062" cy="830997"/>
          </a:xfrm>
          <a:prstGeom prst="rect">
            <a:avLst/>
          </a:prstGeom>
          <a:noFill/>
        </p:spPr>
        <p:txBody>
          <a:bodyPr wrap="square" rtlCol="0">
            <a:spAutoFit/>
          </a:bodyPr>
          <a:lstStyle/>
          <a:p>
            <a:r>
              <a:rPr lang="en-US" sz="2400" dirty="0" smtClean="0"/>
              <a:t>For </a:t>
            </a:r>
            <a:r>
              <a:rPr lang="en-US" sz="2400" b="1" dirty="0" smtClean="0"/>
              <a:t>his</a:t>
            </a:r>
            <a:r>
              <a:rPr lang="en-US" sz="2400" dirty="0" smtClean="0"/>
              <a:t> to know about </a:t>
            </a:r>
            <a:r>
              <a:rPr lang="en-US" sz="2400" b="1" dirty="0" smtClean="0"/>
              <a:t>man, </a:t>
            </a:r>
            <a:r>
              <a:rPr lang="en-US" sz="2400" dirty="0" smtClean="0"/>
              <a:t>we </a:t>
            </a:r>
            <a:r>
              <a:rPr lang="en-US" sz="2400" i="1" dirty="0" smtClean="0"/>
              <a:t>must</a:t>
            </a:r>
            <a:r>
              <a:rPr lang="en-US" sz="2400" dirty="0" smtClean="0"/>
              <a:t> have</a:t>
            </a:r>
            <a:endParaRPr lang="en-US" sz="2400" dirty="0"/>
          </a:p>
        </p:txBody>
      </p:sp>
      <p:sp>
        <p:nvSpPr>
          <p:cNvPr id="5" name="Date Placeholder 4"/>
          <p:cNvSpPr>
            <a:spLocks noGrp="1"/>
          </p:cNvSpPr>
          <p:nvPr>
            <p:ph type="dt" sz="half" idx="10"/>
          </p:nvPr>
        </p:nvSpPr>
        <p:spPr/>
        <p:txBody>
          <a:bodyPr/>
          <a:lstStyle/>
          <a:p>
            <a:fld id="{6767A5E2-B51E-4D44-866D-2A7EA6CB477C}" type="datetime1">
              <a:rPr lang="en-US" smtClean="0"/>
              <a:t>3/1/18</a:t>
            </a:fld>
            <a:endParaRPr lang="en-US"/>
          </a:p>
        </p:txBody>
      </p:sp>
      <p:sp>
        <p:nvSpPr>
          <p:cNvPr id="13" name="Footer Placeholder 12"/>
          <p:cNvSpPr>
            <a:spLocks noGrp="1"/>
          </p:cNvSpPr>
          <p:nvPr>
            <p:ph type="ftr" sz="quarter" idx="11"/>
          </p:nvPr>
        </p:nvSpPr>
        <p:spPr/>
        <p:txBody>
          <a:bodyPr/>
          <a:lstStyle/>
          <a:p>
            <a:r>
              <a:rPr lang="ro-RO" smtClean="0"/>
              <a:t>Tufts GSRS 2018</a:t>
            </a:r>
            <a:endParaRPr lang="en-US"/>
          </a:p>
        </p:txBody>
      </p:sp>
      <p:sp>
        <p:nvSpPr>
          <p:cNvPr id="14" name="Slide Number Placeholder 13"/>
          <p:cNvSpPr>
            <a:spLocks noGrp="1"/>
          </p:cNvSpPr>
          <p:nvPr>
            <p:ph type="sldNum" sz="quarter" idx="12"/>
          </p:nvPr>
        </p:nvSpPr>
        <p:spPr/>
        <p:txBody>
          <a:bodyPr/>
          <a:lstStyle/>
          <a:p>
            <a:fld id="{5D7A53C9-0D9C-EE43-A4C3-052309C9116D}" type="slidenum">
              <a:rPr lang="en-US" smtClean="0"/>
              <a:t>22</a:t>
            </a:fld>
            <a:endParaRPr lang="en-US"/>
          </a:p>
        </p:txBody>
      </p:sp>
    </p:spTree>
    <p:extLst>
      <p:ext uri="{BB962C8B-B14F-4D97-AF65-F5344CB8AC3E}">
        <p14:creationId xmlns:p14="http://schemas.microsoft.com/office/powerpoint/2010/main" val="6357790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7" name="Straight Arrow Connector 16"/>
          <p:cNvCxnSpPr/>
          <p:nvPr/>
        </p:nvCxnSpPr>
        <p:spPr>
          <a:xfrm flipH="1">
            <a:off x="7173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7986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i+5</a:t>
            </a:r>
            <a:endParaRPr lang="en-US" sz="2000" dirty="0">
              <a:latin typeface="Courier"/>
              <a:cs typeface="Courier"/>
            </a:endParaRPr>
          </a:p>
        </p:txBody>
      </p: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L</a:t>
            </a:r>
            <a:r>
              <a:rPr lang="en-US" sz="2000" baseline="-25000" dirty="0" smtClean="0">
                <a:latin typeface="Courier"/>
                <a:cs typeface="Courier"/>
              </a:rPr>
              <a:t>i+4</a:t>
            </a:r>
            <a:endParaRPr lang="en-US" sz="2000" dirty="0">
              <a:latin typeface="Courier"/>
              <a:cs typeface="Courier"/>
            </a:endParaRPr>
          </a:p>
        </p:txBody>
      </p: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i+3</a:t>
            </a:r>
            <a:endParaRPr lang="en-US" sz="2000" dirty="0">
              <a:latin typeface="Courier"/>
              <a:cs typeface="Courier"/>
            </a:endParaRPr>
          </a:p>
        </p:txBody>
      </p: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i+2</a:t>
            </a:r>
            <a:endParaRPr lang="en-US" sz="2000" dirty="0">
              <a:latin typeface="Courier"/>
              <a:cs typeface="Courier"/>
            </a:endParaRPr>
          </a:p>
        </p:txBody>
      </p: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i+1</a:t>
            </a:r>
            <a:endParaRPr lang="en-US" sz="2000" dirty="0">
              <a:latin typeface="Courier"/>
              <a:cs typeface="Courier"/>
            </a:endParaRPr>
          </a:p>
        </p:txBody>
      </p: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a:t>
            </a:r>
            <a:endParaRPr lang="en-US" sz="2000" dirty="0">
              <a:latin typeface="Courier"/>
              <a:cs typeface="Courier"/>
            </a:endParaRPr>
          </a:p>
        </p:txBody>
      </p:sp>
      <p:sp>
        <p:nvSpPr>
          <p:cNvPr id="113" name="TextBox 112"/>
          <p:cNvSpPr txBox="1"/>
          <p:nvPr/>
        </p:nvSpPr>
        <p:spPr>
          <a:xfrm>
            <a:off x="389466" y="203200"/>
            <a:ext cx="6872193" cy="646331"/>
          </a:xfrm>
          <a:prstGeom prst="rect">
            <a:avLst/>
          </a:prstGeom>
          <a:noFill/>
        </p:spPr>
        <p:txBody>
          <a:bodyPr wrap="square" rtlCol="0">
            <a:spAutoFit/>
          </a:bodyPr>
          <a:lstStyle/>
          <a:p>
            <a:r>
              <a:rPr lang="en-US" sz="3600" dirty="0" smtClean="0"/>
              <a:t>Training: Gradient Descent Update</a:t>
            </a:r>
            <a:endParaRPr lang="en-US" sz="3600" dirty="0"/>
          </a:p>
        </p:txBody>
      </p:sp>
      <p:cxnSp>
        <p:nvCxnSpPr>
          <p:cNvPr id="52" name="Straight Arrow Connector 51"/>
          <p:cNvCxnSpPr/>
          <p:nvPr/>
        </p:nvCxnSpPr>
        <p:spPr>
          <a:xfrm flipH="1">
            <a:off x="6066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4870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681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237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886269" y="2875936"/>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857068" y="2864748"/>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313335" y="2867027"/>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668002" y="2867027"/>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700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930912"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2" name="Picture 1" descr="late_trai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90" y="4493679"/>
            <a:ext cx="4015458" cy="1907103"/>
          </a:xfrm>
          <a:prstGeom prst="rect">
            <a:avLst/>
          </a:prstGeom>
        </p:spPr>
      </p:pic>
      <p:sp>
        <p:nvSpPr>
          <p:cNvPr id="3" name="Date Placeholder 2"/>
          <p:cNvSpPr>
            <a:spLocks noGrp="1"/>
          </p:cNvSpPr>
          <p:nvPr>
            <p:ph type="dt" sz="half" idx="10"/>
          </p:nvPr>
        </p:nvSpPr>
        <p:spPr/>
        <p:txBody>
          <a:bodyPr/>
          <a:lstStyle/>
          <a:p>
            <a:fld id="{C592B962-63D8-6449-AE56-08360CF8B56C}" type="datetime1">
              <a:rPr lang="en-US" smtClean="0"/>
              <a:t>3/1/18</a:t>
            </a:fld>
            <a:endParaRPr lang="en-US"/>
          </a:p>
        </p:txBody>
      </p:sp>
      <p:sp>
        <p:nvSpPr>
          <p:cNvPr id="4" name="Footer Placeholder 3"/>
          <p:cNvSpPr>
            <a:spLocks noGrp="1"/>
          </p:cNvSpPr>
          <p:nvPr>
            <p:ph type="ftr" sz="quarter" idx="11"/>
          </p:nvPr>
        </p:nvSpPr>
        <p:spPr/>
        <p:txBody>
          <a:bodyPr/>
          <a:lstStyle/>
          <a:p>
            <a:r>
              <a:rPr lang="ro-RO" smtClean="0"/>
              <a:t>Tufts GSRS 2018</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23</a:t>
            </a:fld>
            <a:endParaRPr lang="en-US"/>
          </a:p>
        </p:txBody>
      </p:sp>
    </p:spTree>
    <p:extLst>
      <p:ext uri="{BB962C8B-B14F-4D97-AF65-F5344CB8AC3E}">
        <p14:creationId xmlns:p14="http://schemas.microsoft.com/office/powerpoint/2010/main" val="2175705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manboughtatoyforh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12" y="1066800"/>
            <a:ext cx="7757583" cy="1422400"/>
          </a:xfrm>
          <a:prstGeom prst="rect">
            <a:avLst/>
          </a:prstGeom>
        </p:spPr>
      </p:pic>
      <p:cxnSp>
        <p:nvCxnSpPr>
          <p:cNvPr id="17" name="Straight Arrow Connector 16"/>
          <p:cNvCxnSpPr/>
          <p:nvPr/>
        </p:nvCxnSpPr>
        <p:spPr>
          <a:xfrm flipH="1">
            <a:off x="7173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97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7986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61107" y="2405981"/>
            <a:ext cx="646379" cy="400095"/>
          </a:xfrm>
          <a:prstGeom prst="rect">
            <a:avLst/>
          </a:prstGeom>
          <a:solidFill>
            <a:srgbClr val="95B3D7"/>
          </a:solid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i+5</a:t>
            </a:r>
            <a:endParaRPr lang="en-US" sz="2000" dirty="0">
              <a:latin typeface="Courier"/>
              <a:cs typeface="Courier"/>
            </a:endParaRPr>
          </a:p>
        </p:txBody>
      </p:sp>
      <p:sp>
        <p:nvSpPr>
          <p:cNvPr id="67" name="Rectangle 66"/>
          <p:cNvSpPr/>
          <p:nvPr/>
        </p:nvSpPr>
        <p:spPr>
          <a:xfrm>
            <a:off x="6451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6615281" y="2405982"/>
            <a:ext cx="646379" cy="400095"/>
          </a:xfrm>
          <a:prstGeom prst="rect">
            <a:avLst/>
          </a:prstGeom>
          <a:noFill/>
        </p:spPr>
        <p:txBody>
          <a:bodyPr wrap="none" lIns="91427" tIns="45713" rIns="91427" bIns="45713" rtlCol="0">
            <a:spAutoFit/>
          </a:bodyPr>
          <a:lstStyle/>
          <a:p>
            <a:r>
              <a:rPr lang="en-US" sz="2000" dirty="0" smtClean="0">
                <a:latin typeface="Courier"/>
                <a:cs typeface="Courier"/>
              </a:rPr>
              <a:t>L</a:t>
            </a:r>
            <a:r>
              <a:rPr lang="en-US" sz="2000" baseline="-25000" dirty="0" smtClean="0">
                <a:latin typeface="Courier"/>
                <a:cs typeface="Courier"/>
              </a:rPr>
              <a:t>i+4</a:t>
            </a:r>
            <a:endParaRPr lang="en-US" sz="2000" dirty="0">
              <a:latin typeface="Courier"/>
              <a:cs typeface="Courier"/>
            </a:endParaRPr>
          </a:p>
        </p:txBody>
      </p:sp>
      <p:sp>
        <p:nvSpPr>
          <p:cNvPr id="75" name="Rectangle 74"/>
          <p:cNvSpPr/>
          <p:nvPr/>
        </p:nvSpPr>
        <p:spPr>
          <a:xfrm>
            <a:off x="5294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5457874" y="2405981"/>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i+3</a:t>
            </a:r>
            <a:endParaRPr lang="en-US" sz="2000" dirty="0">
              <a:latin typeface="Courier"/>
              <a:cs typeface="Courier"/>
            </a:endParaRPr>
          </a:p>
        </p:txBody>
      </p:sp>
      <p:sp>
        <p:nvSpPr>
          <p:cNvPr id="83" name="Rectangle 82"/>
          <p:cNvSpPr/>
          <p:nvPr/>
        </p:nvSpPr>
        <p:spPr>
          <a:xfrm>
            <a:off x="4205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436854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i+2</a:t>
            </a:r>
            <a:endParaRPr lang="en-US" sz="2000" dirty="0">
              <a:latin typeface="Courier"/>
              <a:cs typeface="Courier"/>
            </a:endParaRPr>
          </a:p>
        </p:txBody>
      </p:sp>
      <p:sp>
        <p:nvSpPr>
          <p:cNvPr id="91" name="Rectangle 90"/>
          <p:cNvSpPr/>
          <p:nvPr/>
        </p:nvSpPr>
        <p:spPr>
          <a:xfrm>
            <a:off x="2871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3034949"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i+1</a:t>
            </a:r>
            <a:endParaRPr lang="en-US" sz="2000" dirty="0">
              <a:latin typeface="Courier"/>
              <a:cs typeface="Courier"/>
            </a:endParaRPr>
          </a:p>
        </p:txBody>
      </p:sp>
      <p:sp>
        <p:nvSpPr>
          <p:cNvPr id="107" name="Rectangle 106"/>
          <p:cNvSpPr/>
          <p:nvPr/>
        </p:nvSpPr>
        <p:spPr>
          <a:xfrm>
            <a:off x="1466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1629841" y="2405981"/>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smtClean="0">
                <a:latin typeface="Courier"/>
                <a:cs typeface="Courier"/>
              </a:rPr>
              <a:t>i</a:t>
            </a:r>
            <a:endParaRPr lang="en-US" sz="2000" dirty="0">
              <a:latin typeface="Courier"/>
              <a:cs typeface="Courier"/>
            </a:endParaRPr>
          </a:p>
        </p:txBody>
      </p:sp>
      <p:sp>
        <p:nvSpPr>
          <p:cNvPr id="113" name="TextBox 112"/>
          <p:cNvSpPr txBox="1"/>
          <p:nvPr/>
        </p:nvSpPr>
        <p:spPr>
          <a:xfrm>
            <a:off x="389466" y="203200"/>
            <a:ext cx="6872193" cy="646331"/>
          </a:xfrm>
          <a:prstGeom prst="rect">
            <a:avLst/>
          </a:prstGeom>
          <a:noFill/>
        </p:spPr>
        <p:txBody>
          <a:bodyPr wrap="square" rtlCol="0">
            <a:spAutoFit/>
          </a:bodyPr>
          <a:lstStyle/>
          <a:p>
            <a:r>
              <a:rPr lang="en-US" sz="3600" dirty="0" smtClean="0"/>
              <a:t>Training: Gradient Descent Update</a:t>
            </a:r>
            <a:endParaRPr lang="en-US" sz="3600" dirty="0"/>
          </a:p>
        </p:txBody>
      </p:sp>
      <p:cxnSp>
        <p:nvCxnSpPr>
          <p:cNvPr id="52" name="Straight Arrow Connector 51"/>
          <p:cNvCxnSpPr/>
          <p:nvPr/>
        </p:nvCxnSpPr>
        <p:spPr>
          <a:xfrm flipH="1">
            <a:off x="6066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4870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681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237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553720496"/>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202"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18731120"/>
              </p:ext>
            </p:extLst>
          </p:nvPr>
        </p:nvGraphicFramePr>
        <p:xfrm>
          <a:off x="6992851" y="4500033"/>
          <a:ext cx="813556" cy="987890"/>
        </p:xfrm>
        <a:graphic>
          <a:graphicData uri="http://schemas.openxmlformats.org/presentationml/2006/ole">
            <mc:AlternateContent xmlns:mc="http://schemas.openxmlformats.org/markup-compatibility/2006">
              <mc:Choice xmlns:v="urn:schemas-microsoft-com:vml" Requires="v">
                <p:oleObj spid="_x0000_s1203" name="Equation" r:id="rId6" imgW="355600" imgH="431800" progId="Equation.3">
                  <p:embed/>
                </p:oleObj>
              </mc:Choice>
              <mc:Fallback>
                <p:oleObj name="Equation" r:id="rId6" imgW="355600" imgH="431800" progId="Equation.3">
                  <p:embed/>
                  <p:pic>
                    <p:nvPicPr>
                      <p:cNvPr id="0" name=""/>
                      <p:cNvPicPr/>
                      <p:nvPr/>
                    </p:nvPicPr>
                    <p:blipFill>
                      <a:blip r:embed="rId7"/>
                      <a:stretch>
                        <a:fillRect/>
                      </a:stretch>
                    </p:blipFill>
                    <p:spPr>
                      <a:xfrm>
                        <a:off x="6992851" y="4500033"/>
                        <a:ext cx="813556" cy="98789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41140987"/>
              </p:ext>
            </p:extLst>
          </p:nvPr>
        </p:nvGraphicFramePr>
        <p:xfrm>
          <a:off x="5818798" y="4500033"/>
          <a:ext cx="813557" cy="987890"/>
        </p:xfrm>
        <a:graphic>
          <a:graphicData uri="http://schemas.openxmlformats.org/presentationml/2006/ole">
            <mc:AlternateContent xmlns:mc="http://schemas.openxmlformats.org/markup-compatibility/2006">
              <mc:Choice xmlns:v="urn:schemas-microsoft-com:vml" Requires="v">
                <p:oleObj spid="_x0000_s1204" name="Equation" r:id="rId8" imgW="355600" imgH="431800" progId="Equation.3">
                  <p:embed/>
                </p:oleObj>
              </mc:Choice>
              <mc:Fallback>
                <p:oleObj name="Equation" r:id="rId8" imgW="355600" imgH="431800" progId="Equation.3">
                  <p:embed/>
                  <p:pic>
                    <p:nvPicPr>
                      <p:cNvPr id="0" name=""/>
                      <p:cNvPicPr/>
                      <p:nvPr/>
                    </p:nvPicPr>
                    <p:blipFill>
                      <a:blip r:embed="rId9"/>
                      <a:stretch>
                        <a:fillRect/>
                      </a:stretch>
                    </p:blipFill>
                    <p:spPr>
                      <a:xfrm>
                        <a:off x="5818798" y="4500033"/>
                        <a:ext cx="813557" cy="98789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52741243"/>
              </p:ext>
            </p:extLst>
          </p:nvPr>
        </p:nvGraphicFramePr>
        <p:xfrm>
          <a:off x="4761915" y="4500033"/>
          <a:ext cx="813557" cy="987890"/>
        </p:xfrm>
        <a:graphic>
          <a:graphicData uri="http://schemas.openxmlformats.org/presentationml/2006/ole">
            <mc:AlternateContent xmlns:mc="http://schemas.openxmlformats.org/markup-compatibility/2006">
              <mc:Choice xmlns:v="urn:schemas-microsoft-com:vml" Requires="v">
                <p:oleObj spid="_x0000_s1205" name="Equation" r:id="rId10" imgW="355600" imgH="431800" progId="Equation.3">
                  <p:embed/>
                </p:oleObj>
              </mc:Choice>
              <mc:Fallback>
                <p:oleObj name="Equation" r:id="rId10" imgW="355600" imgH="431800" progId="Equation.3">
                  <p:embed/>
                  <p:pic>
                    <p:nvPicPr>
                      <p:cNvPr id="0" name=""/>
                      <p:cNvPicPr/>
                      <p:nvPr/>
                    </p:nvPicPr>
                    <p:blipFill>
                      <a:blip r:embed="rId11"/>
                      <a:stretch>
                        <a:fillRect/>
                      </a:stretch>
                    </p:blipFill>
                    <p:spPr>
                      <a:xfrm>
                        <a:off x="4761915" y="4500033"/>
                        <a:ext cx="813557" cy="98789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53977277"/>
              </p:ext>
            </p:extLst>
          </p:nvPr>
        </p:nvGraphicFramePr>
        <p:xfrm>
          <a:off x="3503528" y="4500033"/>
          <a:ext cx="813557" cy="987890"/>
        </p:xfrm>
        <a:graphic>
          <a:graphicData uri="http://schemas.openxmlformats.org/presentationml/2006/ole">
            <mc:AlternateContent xmlns:mc="http://schemas.openxmlformats.org/markup-compatibility/2006">
              <mc:Choice xmlns:v="urn:schemas-microsoft-com:vml" Requires="v">
                <p:oleObj spid="_x0000_s1206" name="Equation" r:id="rId12" imgW="355600" imgH="431800" progId="Equation.3">
                  <p:embed/>
                </p:oleObj>
              </mc:Choice>
              <mc:Fallback>
                <p:oleObj name="Equation" r:id="rId12" imgW="355600" imgH="431800" progId="Equation.3">
                  <p:embed/>
                  <p:pic>
                    <p:nvPicPr>
                      <p:cNvPr id="0" name=""/>
                      <p:cNvPicPr/>
                      <p:nvPr/>
                    </p:nvPicPr>
                    <p:blipFill>
                      <a:blip r:embed="rId13"/>
                      <a:stretch>
                        <a:fillRect/>
                      </a:stretch>
                    </p:blipFill>
                    <p:spPr>
                      <a:xfrm>
                        <a:off x="3503528" y="4500033"/>
                        <a:ext cx="813557" cy="98789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28688687"/>
              </p:ext>
            </p:extLst>
          </p:nvPr>
        </p:nvGraphicFramePr>
        <p:xfrm>
          <a:off x="2071003" y="4500033"/>
          <a:ext cx="850652" cy="1032934"/>
        </p:xfrm>
        <a:graphic>
          <a:graphicData uri="http://schemas.openxmlformats.org/presentationml/2006/ole">
            <mc:AlternateContent xmlns:mc="http://schemas.openxmlformats.org/markup-compatibility/2006">
              <mc:Choice xmlns:v="urn:schemas-microsoft-com:vml" Requires="v">
                <p:oleObj spid="_x0000_s1207" name="Equation" r:id="rId14" imgW="355600" imgH="431800" progId="Equation.3">
                  <p:embed/>
                </p:oleObj>
              </mc:Choice>
              <mc:Fallback>
                <p:oleObj name="Equation" r:id="rId14" imgW="355600" imgH="431800" progId="Equation.3">
                  <p:embed/>
                  <p:pic>
                    <p:nvPicPr>
                      <p:cNvPr id="0" name=""/>
                      <p:cNvPicPr/>
                      <p:nvPr/>
                    </p:nvPicPr>
                    <p:blipFill>
                      <a:blip r:embed="rId15"/>
                      <a:stretch>
                        <a:fillRect/>
                      </a:stretch>
                    </p:blipFill>
                    <p:spPr>
                      <a:xfrm>
                        <a:off x="2071003" y="4500033"/>
                        <a:ext cx="850652" cy="1032934"/>
                      </a:xfrm>
                      <a:prstGeom prst="rect">
                        <a:avLst/>
                      </a:prstGeom>
                      <a:solidFill>
                        <a:srgbClr val="95B3D7"/>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297111267"/>
              </p:ext>
            </p:extLst>
          </p:nvPr>
        </p:nvGraphicFramePr>
        <p:xfrm>
          <a:off x="5259581" y="5564629"/>
          <a:ext cx="1333593" cy="1259505"/>
        </p:xfrm>
        <a:graphic>
          <a:graphicData uri="http://schemas.openxmlformats.org/presentationml/2006/ole">
            <mc:AlternateContent xmlns:mc="http://schemas.openxmlformats.org/markup-compatibility/2006">
              <mc:Choice xmlns:v="urn:schemas-microsoft-com:vml" Requires="v">
                <p:oleObj spid="_x0000_s1208" name="Equation" r:id="rId16" imgW="457200" imgH="431800" progId="Equation.3">
                  <p:embed/>
                </p:oleObj>
              </mc:Choice>
              <mc:Fallback>
                <p:oleObj name="Equation" r:id="rId16" imgW="457200" imgH="431800" progId="Equation.3">
                  <p:embed/>
                  <p:pic>
                    <p:nvPicPr>
                      <p:cNvPr id="0" name=""/>
                      <p:cNvPicPr/>
                      <p:nvPr/>
                    </p:nvPicPr>
                    <p:blipFill>
                      <a:blip r:embed="rId17"/>
                      <a:stretch>
                        <a:fillRect/>
                      </a:stretch>
                    </p:blipFill>
                    <p:spPr>
                      <a:xfrm>
                        <a:off x="5259581" y="5564629"/>
                        <a:ext cx="1333593" cy="1259505"/>
                      </a:xfrm>
                      <a:prstGeom prst="rect">
                        <a:avLst/>
                      </a:prstGeom>
                    </p:spPr>
                  </p:pic>
                </p:oleObj>
              </mc:Fallback>
            </mc:AlternateContent>
          </a:graphicData>
        </a:graphic>
      </p:graphicFrame>
      <p:sp>
        <p:nvSpPr>
          <p:cNvPr id="3" name="TextBox 2"/>
          <p:cNvSpPr txBox="1"/>
          <p:nvPr/>
        </p:nvSpPr>
        <p:spPr>
          <a:xfrm>
            <a:off x="6581556" y="5811335"/>
            <a:ext cx="418654" cy="646331"/>
          </a:xfrm>
          <a:prstGeom prst="rect">
            <a:avLst/>
          </a:prstGeom>
          <a:noFill/>
        </p:spPr>
        <p:txBody>
          <a:bodyPr wrap="none" rtlCol="0">
            <a:spAutoFit/>
          </a:bodyPr>
          <a:lstStyle/>
          <a:p>
            <a:r>
              <a:rPr lang="en-US" sz="3600" dirty="0" smtClean="0"/>
              <a:t>0</a:t>
            </a:r>
            <a:endParaRPr lang="en-US" sz="3600" dirty="0"/>
          </a:p>
        </p:txBody>
      </p:sp>
      <p:sp>
        <p:nvSpPr>
          <p:cNvPr id="4" name="TextBox 3"/>
          <p:cNvSpPr txBox="1"/>
          <p:nvPr/>
        </p:nvSpPr>
        <p:spPr>
          <a:xfrm>
            <a:off x="2269029" y="5609736"/>
            <a:ext cx="3114062" cy="830997"/>
          </a:xfrm>
          <a:prstGeom prst="rect">
            <a:avLst/>
          </a:prstGeom>
          <a:noFill/>
        </p:spPr>
        <p:txBody>
          <a:bodyPr wrap="square" rtlCol="0">
            <a:spAutoFit/>
          </a:bodyPr>
          <a:lstStyle/>
          <a:p>
            <a:r>
              <a:rPr lang="en-US" sz="2400" dirty="0" smtClean="0"/>
              <a:t>For </a:t>
            </a:r>
            <a:r>
              <a:rPr lang="en-US" sz="2400" b="1" dirty="0" smtClean="0"/>
              <a:t>his</a:t>
            </a:r>
            <a:r>
              <a:rPr lang="en-US" sz="2400" dirty="0" smtClean="0"/>
              <a:t> to know about </a:t>
            </a:r>
            <a:r>
              <a:rPr lang="en-US" sz="2400" b="1" dirty="0" smtClean="0"/>
              <a:t>man, </a:t>
            </a:r>
            <a:r>
              <a:rPr lang="en-US" sz="2400" dirty="0" smtClean="0"/>
              <a:t>we </a:t>
            </a:r>
            <a:r>
              <a:rPr lang="en-US" sz="2400" i="1" dirty="0" smtClean="0"/>
              <a:t>must</a:t>
            </a:r>
            <a:r>
              <a:rPr lang="en-US" sz="2400" dirty="0" smtClean="0"/>
              <a:t> have</a:t>
            </a:r>
            <a:endParaRPr lang="en-US" sz="2400" dirty="0"/>
          </a:p>
        </p:txBody>
      </p:sp>
      <p:sp>
        <p:nvSpPr>
          <p:cNvPr id="5" name="Date Placeholder 4"/>
          <p:cNvSpPr>
            <a:spLocks noGrp="1"/>
          </p:cNvSpPr>
          <p:nvPr>
            <p:ph type="dt" sz="half" idx="10"/>
          </p:nvPr>
        </p:nvSpPr>
        <p:spPr/>
        <p:txBody>
          <a:bodyPr/>
          <a:lstStyle/>
          <a:p>
            <a:fld id="{ADBC0771-8A65-5640-B57F-ACB614319255}" type="datetime1">
              <a:rPr lang="en-US" smtClean="0"/>
              <a:t>3/1/18</a:t>
            </a:fld>
            <a:endParaRPr lang="en-US"/>
          </a:p>
        </p:txBody>
      </p:sp>
      <p:sp>
        <p:nvSpPr>
          <p:cNvPr id="13" name="Footer Placeholder 12"/>
          <p:cNvSpPr>
            <a:spLocks noGrp="1"/>
          </p:cNvSpPr>
          <p:nvPr>
            <p:ph type="ftr" sz="quarter" idx="11"/>
          </p:nvPr>
        </p:nvSpPr>
        <p:spPr/>
        <p:txBody>
          <a:bodyPr/>
          <a:lstStyle/>
          <a:p>
            <a:r>
              <a:rPr lang="ro-RO" smtClean="0"/>
              <a:t>Tufts GSRS 2018</a:t>
            </a:r>
            <a:endParaRPr lang="en-US"/>
          </a:p>
        </p:txBody>
      </p:sp>
      <p:sp>
        <p:nvSpPr>
          <p:cNvPr id="14" name="Slide Number Placeholder 13"/>
          <p:cNvSpPr>
            <a:spLocks noGrp="1"/>
          </p:cNvSpPr>
          <p:nvPr>
            <p:ph type="sldNum" sz="quarter" idx="12"/>
          </p:nvPr>
        </p:nvSpPr>
        <p:spPr/>
        <p:txBody>
          <a:bodyPr/>
          <a:lstStyle/>
          <a:p>
            <a:fld id="{5D7A53C9-0D9C-EE43-A4C3-052309C9116D}" type="slidenum">
              <a:rPr lang="en-US" smtClean="0"/>
              <a:t>24</a:t>
            </a:fld>
            <a:endParaRPr lang="en-US"/>
          </a:p>
        </p:txBody>
      </p:sp>
    </p:spTree>
    <p:extLst>
      <p:ext uri="{BB962C8B-B14F-4D97-AF65-F5344CB8AC3E}">
        <p14:creationId xmlns:p14="http://schemas.microsoft.com/office/powerpoint/2010/main" val="1336613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vanishing_gradi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66894"/>
            <a:ext cx="5353104" cy="5232810"/>
          </a:xfrm>
          <a:prstGeom prst="rect">
            <a:avLst/>
          </a:prstGeom>
        </p:spPr>
      </p:pic>
      <p:sp>
        <p:nvSpPr>
          <p:cNvPr id="13" name="TextBox 12"/>
          <p:cNvSpPr txBox="1"/>
          <p:nvPr/>
        </p:nvSpPr>
        <p:spPr>
          <a:xfrm>
            <a:off x="694267" y="2201333"/>
            <a:ext cx="2150533" cy="2062103"/>
          </a:xfrm>
          <a:prstGeom prst="rect">
            <a:avLst/>
          </a:prstGeom>
          <a:noFill/>
        </p:spPr>
        <p:txBody>
          <a:bodyPr wrap="square" rtlCol="0">
            <a:spAutoFit/>
          </a:bodyPr>
          <a:lstStyle/>
          <a:p>
            <a:r>
              <a:rPr lang="en-US" sz="3200" dirty="0" smtClean="0"/>
              <a:t>Easily identify the </a:t>
            </a:r>
            <a:r>
              <a:rPr lang="en-US" sz="3200" i="1" dirty="0" smtClean="0"/>
              <a:t>vanishing gradient</a:t>
            </a:r>
            <a:endParaRPr lang="en-US" sz="3200" dirty="0"/>
          </a:p>
        </p:txBody>
      </p:sp>
      <p:pic>
        <p:nvPicPr>
          <p:cNvPr id="14" name="Picture 13" descr="gradi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066" y="5601946"/>
            <a:ext cx="3223468" cy="654612"/>
          </a:xfrm>
          <a:prstGeom prst="rect">
            <a:avLst/>
          </a:prstGeom>
        </p:spPr>
      </p:pic>
      <p:sp>
        <p:nvSpPr>
          <p:cNvPr id="2" name="Date Placeholder 1"/>
          <p:cNvSpPr>
            <a:spLocks noGrp="1"/>
          </p:cNvSpPr>
          <p:nvPr>
            <p:ph type="dt" sz="half" idx="10"/>
          </p:nvPr>
        </p:nvSpPr>
        <p:spPr/>
        <p:txBody>
          <a:bodyPr/>
          <a:lstStyle/>
          <a:p>
            <a:fld id="{4CCA3DC4-72F9-C141-A22B-921376A09366}"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25</a:t>
            </a:fld>
            <a:endParaRPr lang="en-US"/>
          </a:p>
        </p:txBody>
      </p:sp>
    </p:spTree>
    <p:extLst>
      <p:ext uri="{BB962C8B-B14F-4D97-AF65-F5344CB8AC3E}">
        <p14:creationId xmlns:p14="http://schemas.microsoft.com/office/powerpoint/2010/main" val="585157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overvi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531667"/>
          </a:xfrm>
          <a:prstGeom prst="rect">
            <a:avLst/>
          </a:prstGeom>
        </p:spPr>
      </p:pic>
      <p:sp>
        <p:nvSpPr>
          <p:cNvPr id="5" name="TextBox 4"/>
          <p:cNvSpPr txBox="1"/>
          <p:nvPr/>
        </p:nvSpPr>
        <p:spPr>
          <a:xfrm>
            <a:off x="745068" y="5639134"/>
            <a:ext cx="7642168" cy="677108"/>
          </a:xfrm>
          <a:prstGeom prst="rect">
            <a:avLst/>
          </a:prstGeom>
          <a:noFill/>
        </p:spPr>
        <p:txBody>
          <a:bodyPr wrap="square" rtlCol="0">
            <a:spAutoFit/>
          </a:bodyPr>
          <a:lstStyle/>
          <a:p>
            <a:pPr algn="ctr"/>
            <a:r>
              <a:rPr lang="en-US" sz="2000" b="1" dirty="0" err="1" smtClean="0"/>
              <a:t>RNNbow</a:t>
            </a:r>
            <a:endParaRPr lang="en-US" sz="2000" dirty="0"/>
          </a:p>
          <a:p>
            <a:r>
              <a:rPr lang="en-US" dirty="0" smtClean="0"/>
              <a:t> A tool to </a:t>
            </a:r>
            <a:r>
              <a:rPr lang="en-US" b="1" dirty="0" smtClean="0"/>
              <a:t>visualize the gradient </a:t>
            </a:r>
            <a:r>
              <a:rPr lang="en-US" dirty="0" smtClean="0"/>
              <a:t>during training of a </a:t>
            </a:r>
            <a:r>
              <a:rPr lang="en-US" b="1" dirty="0" smtClean="0"/>
              <a:t>Recurrent Neural Network</a:t>
            </a:r>
            <a:endParaRPr lang="en-US" b="1" dirty="0"/>
          </a:p>
        </p:txBody>
      </p:sp>
      <p:sp>
        <p:nvSpPr>
          <p:cNvPr id="2" name="Date Placeholder 1"/>
          <p:cNvSpPr>
            <a:spLocks noGrp="1"/>
          </p:cNvSpPr>
          <p:nvPr>
            <p:ph type="dt" sz="half" idx="10"/>
          </p:nvPr>
        </p:nvSpPr>
        <p:spPr/>
        <p:txBody>
          <a:bodyPr/>
          <a:lstStyle/>
          <a:p>
            <a:fld id="{545AA300-DF81-4742-92C9-C95C71EE8EA2}"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26</a:t>
            </a:fld>
            <a:endParaRPr lang="en-US"/>
          </a:p>
        </p:txBody>
      </p:sp>
    </p:spTree>
    <p:extLst>
      <p:ext uri="{BB962C8B-B14F-4D97-AF65-F5344CB8AC3E}">
        <p14:creationId xmlns:p14="http://schemas.microsoft.com/office/powerpoint/2010/main" val="1679479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ig5_overview_withmouse_cropped_with_labels.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912379" y="222706"/>
            <a:ext cx="7200709" cy="4591128"/>
          </a:xfrm>
          <a:prstGeom prst="rect">
            <a:avLst/>
          </a:prstGeom>
        </p:spPr>
      </p:pic>
      <p:sp>
        <p:nvSpPr>
          <p:cNvPr id="6" name="TextBox 5"/>
          <p:cNvSpPr txBox="1"/>
          <p:nvPr/>
        </p:nvSpPr>
        <p:spPr>
          <a:xfrm>
            <a:off x="321734" y="1040943"/>
            <a:ext cx="4605867" cy="1477327"/>
          </a:xfrm>
          <a:prstGeom prst="rect">
            <a:avLst/>
          </a:prstGeom>
          <a:solidFill>
            <a:schemeClr val="bg1">
              <a:lumMod val="95000"/>
            </a:schemeClr>
          </a:solidFill>
        </p:spPr>
        <p:txBody>
          <a:bodyPr wrap="square" rtlCol="0">
            <a:spAutoFit/>
          </a:bodyPr>
          <a:lstStyle/>
          <a:p>
            <a:r>
              <a:rPr lang="en-US" sz="2400" b="1" dirty="0" err="1" smtClean="0"/>
              <a:t>RNNbow</a:t>
            </a:r>
            <a:r>
              <a:rPr lang="en-US" sz="2400" dirty="0" smtClean="0"/>
              <a:t>: </a:t>
            </a:r>
            <a:r>
              <a:rPr lang="en-US" sz="2400" b="1" dirty="0"/>
              <a:t>Visualizing Learning via </a:t>
            </a:r>
            <a:r>
              <a:rPr lang="en-US" sz="2400" b="1" dirty="0" err="1"/>
              <a:t>Backpropagation</a:t>
            </a:r>
            <a:r>
              <a:rPr lang="en-US" sz="2400" b="1" dirty="0"/>
              <a:t> Gradients in Recurrent Neural Networks </a:t>
            </a:r>
            <a:endParaRPr lang="en-US" sz="2400" dirty="0"/>
          </a:p>
          <a:p>
            <a:endParaRPr lang="en-US" dirty="0"/>
          </a:p>
        </p:txBody>
      </p:sp>
      <p:sp>
        <p:nvSpPr>
          <p:cNvPr id="7" name="TextBox 6"/>
          <p:cNvSpPr txBox="1"/>
          <p:nvPr/>
        </p:nvSpPr>
        <p:spPr>
          <a:xfrm>
            <a:off x="1114652" y="4813834"/>
            <a:ext cx="1696281" cy="369332"/>
          </a:xfrm>
          <a:prstGeom prst="rect">
            <a:avLst/>
          </a:prstGeom>
          <a:noFill/>
        </p:spPr>
        <p:txBody>
          <a:bodyPr wrap="square" rtlCol="0">
            <a:spAutoFit/>
          </a:bodyPr>
          <a:lstStyle/>
          <a:p>
            <a:r>
              <a:rPr lang="en-US" dirty="0" smtClean="0"/>
              <a:t>Dylan Cashman</a:t>
            </a:r>
            <a:endParaRPr lang="en-US" dirty="0"/>
          </a:p>
        </p:txBody>
      </p:sp>
      <p:sp>
        <p:nvSpPr>
          <p:cNvPr id="8" name="TextBox 7"/>
          <p:cNvSpPr txBox="1"/>
          <p:nvPr/>
        </p:nvSpPr>
        <p:spPr>
          <a:xfrm>
            <a:off x="64238" y="5855426"/>
            <a:ext cx="1696281" cy="369332"/>
          </a:xfrm>
          <a:prstGeom prst="rect">
            <a:avLst/>
          </a:prstGeom>
          <a:noFill/>
        </p:spPr>
        <p:txBody>
          <a:bodyPr wrap="square" rtlCol="0">
            <a:spAutoFit/>
          </a:bodyPr>
          <a:lstStyle/>
          <a:p>
            <a:r>
              <a:rPr lang="en-US" dirty="0" smtClean="0"/>
              <a:t>Abigail </a:t>
            </a:r>
            <a:r>
              <a:rPr lang="en-US" dirty="0" err="1" smtClean="0"/>
              <a:t>Mosca</a:t>
            </a:r>
            <a:endParaRPr lang="en-US" dirty="0"/>
          </a:p>
        </p:txBody>
      </p:sp>
      <p:sp>
        <p:nvSpPr>
          <p:cNvPr id="9" name="TextBox 8"/>
          <p:cNvSpPr txBox="1"/>
          <p:nvPr/>
        </p:nvSpPr>
        <p:spPr>
          <a:xfrm>
            <a:off x="4694269" y="5992391"/>
            <a:ext cx="1696281" cy="369332"/>
          </a:xfrm>
          <a:prstGeom prst="rect">
            <a:avLst/>
          </a:prstGeom>
          <a:noFill/>
        </p:spPr>
        <p:txBody>
          <a:bodyPr wrap="square" rtlCol="0">
            <a:spAutoFit/>
          </a:bodyPr>
          <a:lstStyle/>
          <a:p>
            <a:r>
              <a:rPr lang="en-US" dirty="0" err="1" smtClean="0"/>
              <a:t>Remco</a:t>
            </a:r>
            <a:r>
              <a:rPr lang="en-US" dirty="0" smtClean="0"/>
              <a:t> Chang</a:t>
            </a:r>
            <a:endParaRPr lang="en-US" dirty="0"/>
          </a:p>
        </p:txBody>
      </p:sp>
      <p:sp>
        <p:nvSpPr>
          <p:cNvPr id="10" name="TextBox 9"/>
          <p:cNvSpPr txBox="1"/>
          <p:nvPr/>
        </p:nvSpPr>
        <p:spPr>
          <a:xfrm>
            <a:off x="6509065" y="5992391"/>
            <a:ext cx="2215624" cy="369332"/>
          </a:xfrm>
          <a:prstGeom prst="rect">
            <a:avLst/>
          </a:prstGeom>
          <a:noFill/>
        </p:spPr>
        <p:txBody>
          <a:bodyPr wrap="square" rtlCol="0">
            <a:spAutoFit/>
          </a:bodyPr>
          <a:lstStyle/>
          <a:p>
            <a:r>
              <a:rPr lang="en-US" dirty="0" smtClean="0"/>
              <a:t>Genevieve Patterson</a:t>
            </a:r>
            <a:endParaRPr lang="en-US" dirty="0"/>
          </a:p>
        </p:txBody>
      </p:sp>
      <p:sp>
        <p:nvSpPr>
          <p:cNvPr id="11" name="TextBox 10"/>
          <p:cNvSpPr txBox="1"/>
          <p:nvPr/>
        </p:nvSpPr>
        <p:spPr>
          <a:xfrm>
            <a:off x="1908898" y="6385024"/>
            <a:ext cx="1697901" cy="369332"/>
          </a:xfrm>
          <a:prstGeom prst="rect">
            <a:avLst/>
          </a:prstGeom>
          <a:noFill/>
          <a:ln>
            <a:noFill/>
          </a:ln>
        </p:spPr>
        <p:txBody>
          <a:bodyPr wrap="none" rtlCol="0">
            <a:spAutoFit/>
          </a:bodyPr>
          <a:lstStyle/>
          <a:p>
            <a:r>
              <a:rPr lang="en-US" b="1" dirty="0" smtClean="0">
                <a:solidFill>
                  <a:schemeClr val="tx2">
                    <a:lumMod val="60000"/>
                    <a:lumOff val="40000"/>
                  </a:schemeClr>
                </a:solidFill>
              </a:rPr>
              <a:t>Tufts University</a:t>
            </a:r>
            <a:endParaRPr lang="en-US" b="1" dirty="0">
              <a:solidFill>
                <a:schemeClr val="tx2">
                  <a:lumMod val="60000"/>
                  <a:lumOff val="40000"/>
                </a:schemeClr>
              </a:solidFill>
            </a:endParaRPr>
          </a:p>
        </p:txBody>
      </p:sp>
      <p:sp>
        <p:nvSpPr>
          <p:cNvPr id="12" name="TextBox 11"/>
          <p:cNvSpPr txBox="1"/>
          <p:nvPr/>
        </p:nvSpPr>
        <p:spPr>
          <a:xfrm>
            <a:off x="6553200" y="4673600"/>
            <a:ext cx="2031889" cy="369332"/>
          </a:xfrm>
          <a:prstGeom prst="rect">
            <a:avLst/>
          </a:prstGeom>
          <a:noFill/>
          <a:ln>
            <a:noFill/>
          </a:ln>
        </p:spPr>
        <p:txBody>
          <a:bodyPr wrap="none" rtlCol="0">
            <a:spAutoFit/>
          </a:bodyPr>
          <a:lstStyle/>
          <a:p>
            <a:r>
              <a:rPr lang="en-US" b="1" dirty="0" smtClean="0">
                <a:solidFill>
                  <a:schemeClr val="tx2">
                    <a:lumMod val="60000"/>
                    <a:lumOff val="40000"/>
                  </a:schemeClr>
                </a:solidFill>
              </a:rPr>
              <a:t>Microsoft Research</a:t>
            </a:r>
            <a:endParaRPr lang="en-US" b="1" dirty="0">
              <a:solidFill>
                <a:schemeClr val="tx2">
                  <a:lumMod val="60000"/>
                  <a:lumOff val="40000"/>
                </a:schemeClr>
              </a:solidFill>
            </a:endParaRPr>
          </a:p>
        </p:txBody>
      </p:sp>
      <p:sp>
        <p:nvSpPr>
          <p:cNvPr id="3" name="Content Placeholder 2"/>
          <p:cNvSpPr>
            <a:spLocks noGrp="1"/>
          </p:cNvSpPr>
          <p:nvPr>
            <p:ph idx="1"/>
          </p:nvPr>
        </p:nvSpPr>
        <p:spPr>
          <a:xfrm>
            <a:off x="0" y="2518270"/>
            <a:ext cx="5542410" cy="2155330"/>
          </a:xfrm>
          <a:solidFill>
            <a:schemeClr val="bg1">
              <a:lumMod val="95000"/>
            </a:schemeClr>
          </a:solidFill>
        </p:spPr>
        <p:txBody>
          <a:bodyPr>
            <a:noAutofit/>
          </a:bodyPr>
          <a:lstStyle/>
          <a:p>
            <a:r>
              <a:rPr lang="en-US" sz="2400" dirty="0" smtClean="0"/>
              <a:t>Tool for </a:t>
            </a:r>
            <a:r>
              <a:rPr lang="en-US" sz="2400" i="1" dirty="0" smtClean="0"/>
              <a:t>Model Selection</a:t>
            </a:r>
            <a:r>
              <a:rPr lang="en-US" sz="2400" dirty="0" smtClean="0"/>
              <a:t> for Recurrent Neural Networks</a:t>
            </a:r>
          </a:p>
          <a:p>
            <a:r>
              <a:rPr lang="en-US" sz="2400" dirty="0" smtClean="0"/>
              <a:t>Visualizes gradient updates in training</a:t>
            </a:r>
          </a:p>
          <a:p>
            <a:r>
              <a:rPr lang="en-US" sz="2400" dirty="0" smtClean="0"/>
              <a:t>Identifies if network is learning </a:t>
            </a:r>
            <a:r>
              <a:rPr lang="en-US" sz="2400" i="1" dirty="0" smtClean="0"/>
              <a:t>long-term dependencies</a:t>
            </a:r>
            <a:endParaRPr lang="en-US" sz="2400" dirty="0" smtClean="0"/>
          </a:p>
          <a:p>
            <a:endParaRPr lang="en-US" sz="2400" dirty="0" smtClean="0"/>
          </a:p>
        </p:txBody>
      </p:sp>
      <p:sp>
        <p:nvSpPr>
          <p:cNvPr id="2" name="TextBox 1"/>
          <p:cNvSpPr txBox="1"/>
          <p:nvPr/>
        </p:nvSpPr>
        <p:spPr>
          <a:xfrm>
            <a:off x="6116014" y="2287437"/>
            <a:ext cx="2779594" cy="461665"/>
          </a:xfrm>
          <a:prstGeom prst="rect">
            <a:avLst/>
          </a:prstGeom>
          <a:noFill/>
        </p:spPr>
        <p:txBody>
          <a:bodyPr wrap="square" rtlCol="0">
            <a:spAutoFit/>
          </a:bodyPr>
          <a:lstStyle/>
          <a:p>
            <a:r>
              <a:rPr lang="en-US" sz="2400" b="1" dirty="0" err="1"/>
              <a:t>tinyurl.com</a:t>
            </a:r>
            <a:r>
              <a:rPr lang="en-US" sz="2400" b="1" dirty="0"/>
              <a:t>/</a:t>
            </a:r>
            <a:r>
              <a:rPr lang="en-US" sz="2400" b="1" dirty="0" err="1"/>
              <a:t>rnnbow</a:t>
            </a:r>
            <a:endParaRPr lang="en-US" sz="2400" dirty="0"/>
          </a:p>
        </p:txBody>
      </p:sp>
      <p:pic>
        <p:nvPicPr>
          <p:cNvPr id="4" name="Picture 3" descr="baby_remco.jpg"/>
          <p:cNvPicPr>
            <a:picLocks noChangeAspect="1"/>
          </p:cNvPicPr>
          <p:nvPr/>
        </p:nvPicPr>
        <p:blipFill rotWithShape="1">
          <a:blip r:embed="rId4">
            <a:extLst>
              <a:ext uri="{28A0092B-C50C-407E-A947-70E740481C1C}">
                <a14:useLocalDpi xmlns:a14="http://schemas.microsoft.com/office/drawing/2010/main" val="0"/>
              </a:ext>
            </a:extLst>
          </a:blip>
          <a:srcRect l="14078" t="3610" r="55633" b="33318"/>
          <a:stretch/>
        </p:blipFill>
        <p:spPr>
          <a:xfrm>
            <a:off x="4927601" y="5020484"/>
            <a:ext cx="829734" cy="971907"/>
          </a:xfrm>
          <a:prstGeom prst="rect">
            <a:avLst/>
          </a:prstGeom>
        </p:spPr>
      </p:pic>
      <p:pic>
        <p:nvPicPr>
          <p:cNvPr id="13" name="Picture 12" descr="professional_abby.jpg"/>
          <p:cNvPicPr>
            <a:picLocks noChangeAspect="1"/>
          </p:cNvPicPr>
          <p:nvPr/>
        </p:nvPicPr>
        <p:blipFill rotWithShape="1">
          <a:blip r:embed="rId5">
            <a:extLst>
              <a:ext uri="{28A0092B-C50C-407E-A947-70E740481C1C}">
                <a14:useLocalDpi xmlns:a14="http://schemas.microsoft.com/office/drawing/2010/main" val="0"/>
              </a:ext>
            </a:extLst>
          </a:blip>
          <a:srcRect l="23921" t="16669" r="19124" b="15226"/>
          <a:stretch/>
        </p:blipFill>
        <p:spPr>
          <a:xfrm>
            <a:off x="1544578" y="5389815"/>
            <a:ext cx="812800" cy="971908"/>
          </a:xfrm>
          <a:prstGeom prst="rect">
            <a:avLst/>
          </a:prstGeom>
        </p:spPr>
      </p:pic>
      <p:pic>
        <p:nvPicPr>
          <p:cNvPr id="14" name="Picture 13" descr="genevieve-180x180.png"/>
          <p:cNvPicPr>
            <a:picLocks noChangeAspect="1"/>
          </p:cNvPicPr>
          <p:nvPr/>
        </p:nvPicPr>
        <p:blipFill rotWithShape="1">
          <a:blip r:embed="rId6">
            <a:extLst>
              <a:ext uri="{28A0092B-C50C-407E-A947-70E740481C1C}">
                <a14:useLocalDpi xmlns:a14="http://schemas.microsoft.com/office/drawing/2010/main" val="0"/>
              </a:ext>
            </a:extLst>
          </a:blip>
          <a:srcRect l="12971" t="2218" r="23431" b="24547"/>
          <a:stretch/>
        </p:blipFill>
        <p:spPr>
          <a:xfrm>
            <a:off x="6993467" y="5040248"/>
            <a:ext cx="856267" cy="986009"/>
          </a:xfrm>
          <a:prstGeom prst="rect">
            <a:avLst/>
          </a:prstGeom>
        </p:spPr>
      </p:pic>
      <p:pic>
        <p:nvPicPr>
          <p:cNvPr id="15" name="Picture 14" descr="small_headshot.jpg"/>
          <p:cNvPicPr>
            <a:picLocks noChangeAspect="1"/>
          </p:cNvPicPr>
          <p:nvPr/>
        </p:nvPicPr>
        <p:blipFill rotWithShape="1">
          <a:blip r:embed="rId7">
            <a:extLst>
              <a:ext uri="{28A0092B-C50C-407E-A947-70E740481C1C}">
                <a14:useLocalDpi xmlns:a14="http://schemas.microsoft.com/office/drawing/2010/main" val="0"/>
              </a:ext>
            </a:extLst>
          </a:blip>
          <a:srcRect l="18056" r="16666" b="13956"/>
          <a:stretch/>
        </p:blipFill>
        <p:spPr>
          <a:xfrm>
            <a:off x="375348" y="4813834"/>
            <a:ext cx="702945" cy="926566"/>
          </a:xfrm>
          <a:prstGeom prst="rect">
            <a:avLst/>
          </a:prstGeom>
        </p:spPr>
      </p:pic>
      <p:sp>
        <p:nvSpPr>
          <p:cNvPr id="16" name="Date Placeholder 15"/>
          <p:cNvSpPr>
            <a:spLocks noGrp="1"/>
          </p:cNvSpPr>
          <p:nvPr>
            <p:ph type="dt" sz="half" idx="10"/>
          </p:nvPr>
        </p:nvSpPr>
        <p:spPr/>
        <p:txBody>
          <a:bodyPr/>
          <a:lstStyle/>
          <a:p>
            <a:fld id="{B66C1092-A818-654E-B0C8-9F6E19D92180}" type="datetime1">
              <a:rPr lang="en-US" smtClean="0"/>
              <a:t>3/1/18</a:t>
            </a:fld>
            <a:endParaRPr lang="en-US"/>
          </a:p>
        </p:txBody>
      </p:sp>
      <p:sp>
        <p:nvSpPr>
          <p:cNvPr id="17" name="Footer Placeholder 16"/>
          <p:cNvSpPr>
            <a:spLocks noGrp="1"/>
          </p:cNvSpPr>
          <p:nvPr>
            <p:ph type="ftr" sz="quarter" idx="11"/>
          </p:nvPr>
        </p:nvSpPr>
        <p:spPr/>
        <p:txBody>
          <a:bodyPr/>
          <a:lstStyle/>
          <a:p>
            <a:r>
              <a:rPr lang="ro-RO" smtClean="0"/>
              <a:t>Tufts GSRS 2018</a:t>
            </a:r>
            <a:endParaRPr lang="en-US"/>
          </a:p>
        </p:txBody>
      </p:sp>
      <p:sp>
        <p:nvSpPr>
          <p:cNvPr id="18" name="Slide Number Placeholder 17"/>
          <p:cNvSpPr>
            <a:spLocks noGrp="1"/>
          </p:cNvSpPr>
          <p:nvPr>
            <p:ph type="sldNum" sz="quarter" idx="12"/>
          </p:nvPr>
        </p:nvSpPr>
        <p:spPr/>
        <p:txBody>
          <a:bodyPr/>
          <a:lstStyle/>
          <a:p>
            <a:fld id="{5D7A53C9-0D9C-EE43-A4C3-052309C9116D}" type="slidenum">
              <a:rPr lang="en-US" smtClean="0"/>
              <a:t>27</a:t>
            </a:fld>
            <a:endParaRPr lang="en-US"/>
          </a:p>
        </p:txBody>
      </p:sp>
      <p:pic>
        <p:nvPicPr>
          <p:cNvPr id="20" name="Picture 19" descr="shannon_headshot.jpg"/>
          <p:cNvPicPr>
            <a:picLocks noChangeAspect="1"/>
          </p:cNvPicPr>
          <p:nvPr/>
        </p:nvPicPr>
        <p:blipFill rotWithShape="1">
          <a:blip r:embed="rId8">
            <a:extLst>
              <a:ext uri="{28A0092B-C50C-407E-A947-70E740481C1C}">
                <a14:useLocalDpi xmlns:a14="http://schemas.microsoft.com/office/drawing/2010/main" val="0"/>
              </a:ext>
            </a:extLst>
          </a:blip>
          <a:srcRect l="17146" t="15059" r="17952" b="1129"/>
          <a:stretch/>
        </p:blipFill>
        <p:spPr>
          <a:xfrm>
            <a:off x="2810933" y="4744568"/>
            <a:ext cx="795866" cy="1027757"/>
          </a:xfrm>
          <a:prstGeom prst="rect">
            <a:avLst/>
          </a:prstGeom>
        </p:spPr>
      </p:pic>
      <p:sp>
        <p:nvSpPr>
          <p:cNvPr id="21" name="TextBox 20"/>
          <p:cNvSpPr txBox="1"/>
          <p:nvPr/>
        </p:nvSpPr>
        <p:spPr>
          <a:xfrm>
            <a:off x="3619001" y="4673600"/>
            <a:ext cx="2150536" cy="369332"/>
          </a:xfrm>
          <a:prstGeom prst="rect">
            <a:avLst/>
          </a:prstGeom>
          <a:noFill/>
        </p:spPr>
        <p:txBody>
          <a:bodyPr wrap="square" rtlCol="0">
            <a:spAutoFit/>
          </a:bodyPr>
          <a:lstStyle/>
          <a:p>
            <a:r>
              <a:rPr lang="en-US" dirty="0" smtClean="0"/>
              <a:t>Shannon Robinson</a:t>
            </a:r>
            <a:endParaRPr lang="en-US" dirty="0"/>
          </a:p>
        </p:txBody>
      </p:sp>
      <p:pic>
        <p:nvPicPr>
          <p:cNvPr id="22" name="Picture 21" descr="nathan.jpg"/>
          <p:cNvPicPr>
            <a:picLocks noChangeAspect="1"/>
          </p:cNvPicPr>
          <p:nvPr/>
        </p:nvPicPr>
        <p:blipFill rotWithShape="1">
          <a:blip r:embed="rId9">
            <a:extLst>
              <a:ext uri="{28A0092B-C50C-407E-A947-70E740481C1C}">
                <a14:useLocalDpi xmlns:a14="http://schemas.microsoft.com/office/drawing/2010/main" val="0"/>
              </a:ext>
            </a:extLst>
          </a:blip>
          <a:srcRect l="20284" b="3110"/>
          <a:stretch/>
        </p:blipFill>
        <p:spPr>
          <a:xfrm>
            <a:off x="3877733" y="5490588"/>
            <a:ext cx="816536" cy="1003605"/>
          </a:xfrm>
          <a:prstGeom prst="rect">
            <a:avLst/>
          </a:prstGeom>
        </p:spPr>
      </p:pic>
      <p:sp>
        <p:nvSpPr>
          <p:cNvPr id="23" name="TextBox 22"/>
          <p:cNvSpPr txBox="1"/>
          <p:nvPr/>
        </p:nvSpPr>
        <p:spPr>
          <a:xfrm>
            <a:off x="2531531" y="5992391"/>
            <a:ext cx="2150536" cy="369332"/>
          </a:xfrm>
          <a:prstGeom prst="rect">
            <a:avLst/>
          </a:prstGeom>
          <a:noFill/>
        </p:spPr>
        <p:txBody>
          <a:bodyPr wrap="square" rtlCol="0">
            <a:spAutoFit/>
          </a:bodyPr>
          <a:lstStyle/>
          <a:p>
            <a:r>
              <a:rPr lang="en-US" dirty="0" smtClean="0"/>
              <a:t>Nathan Watts</a:t>
            </a:r>
            <a:endParaRPr lang="en-US" dirty="0"/>
          </a:p>
        </p:txBody>
      </p:sp>
    </p:spTree>
    <p:extLst>
      <p:ext uri="{BB962C8B-B14F-4D97-AF65-F5344CB8AC3E}">
        <p14:creationId xmlns:p14="http://schemas.microsoft.com/office/powerpoint/2010/main" val="3408957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ate_trai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83" y="1716616"/>
            <a:ext cx="8044345" cy="3820584"/>
          </a:xfrm>
          <a:prstGeom prst="rect">
            <a:avLst/>
          </a:prstGeom>
        </p:spPr>
      </p:pic>
      <p:sp>
        <p:nvSpPr>
          <p:cNvPr id="5" name="Rectangle 4"/>
          <p:cNvSpPr/>
          <p:nvPr/>
        </p:nvSpPr>
        <p:spPr>
          <a:xfrm>
            <a:off x="3604682" y="2997200"/>
            <a:ext cx="560917" cy="2065867"/>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4349749" y="2997200"/>
            <a:ext cx="560917" cy="19473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5044016" y="3014133"/>
            <a:ext cx="560917" cy="16256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5772149" y="2997200"/>
            <a:ext cx="560917" cy="16425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6517216" y="2997200"/>
            <a:ext cx="560917" cy="22352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7228415" y="3014133"/>
            <a:ext cx="560917" cy="19304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7956549" y="2997200"/>
            <a:ext cx="560917" cy="16425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726016" y="2997200"/>
            <a:ext cx="560917" cy="16425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1439333" y="2997200"/>
            <a:ext cx="560917" cy="17949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2165350" y="3014133"/>
            <a:ext cx="560917" cy="17780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2893482" y="2997200"/>
            <a:ext cx="560917" cy="22352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56E8FC6-F60A-6C4A-A947-B8F64ED6A16A}"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28</a:t>
            </a:fld>
            <a:endParaRPr lang="en-US"/>
          </a:p>
        </p:txBody>
      </p:sp>
    </p:spTree>
    <p:extLst>
      <p:ext uri="{BB962C8B-B14F-4D97-AF65-F5344CB8AC3E}">
        <p14:creationId xmlns:p14="http://schemas.microsoft.com/office/powerpoint/2010/main" val="1898064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ate_trai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83" y="1716616"/>
            <a:ext cx="8044345" cy="3820584"/>
          </a:xfrm>
          <a:prstGeom prst="rect">
            <a:avLst/>
          </a:prstGeom>
        </p:spPr>
      </p:pic>
      <p:sp>
        <p:nvSpPr>
          <p:cNvPr id="2" name="Date Placeholder 1"/>
          <p:cNvSpPr>
            <a:spLocks noGrp="1"/>
          </p:cNvSpPr>
          <p:nvPr>
            <p:ph type="dt" sz="half" idx="10"/>
          </p:nvPr>
        </p:nvSpPr>
        <p:spPr/>
        <p:txBody>
          <a:bodyPr/>
          <a:lstStyle/>
          <a:p>
            <a:fld id="{DD64A525-250E-6542-BA88-C24D1A3A8D7B}"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29</a:t>
            </a:fld>
            <a:endParaRPr lang="en-US"/>
          </a:p>
        </p:txBody>
      </p:sp>
    </p:spTree>
    <p:extLst>
      <p:ext uri="{BB962C8B-B14F-4D97-AF65-F5344CB8AC3E}">
        <p14:creationId xmlns:p14="http://schemas.microsoft.com/office/powerpoint/2010/main" val="1157909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4" name="Date Placeholder 3"/>
          <p:cNvSpPr>
            <a:spLocks noGrp="1"/>
          </p:cNvSpPr>
          <p:nvPr>
            <p:ph type="dt" sz="half" idx="10"/>
          </p:nvPr>
        </p:nvSpPr>
        <p:spPr/>
        <p:txBody>
          <a:bodyPr/>
          <a:lstStyle/>
          <a:p>
            <a:fld id="{B6E6A7E2-F034-544E-AB74-649E149A2E54}"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3</a:t>
            </a:fld>
            <a:endParaRPr lang="en-US"/>
          </a:p>
        </p:txBody>
      </p:sp>
      <p:sp>
        <p:nvSpPr>
          <p:cNvPr id="7" name="TextBox 6"/>
          <p:cNvSpPr txBox="1"/>
          <p:nvPr/>
        </p:nvSpPr>
        <p:spPr>
          <a:xfrm>
            <a:off x="965200" y="4433333"/>
            <a:ext cx="1828800" cy="369332"/>
          </a:xfrm>
          <a:prstGeom prst="rect">
            <a:avLst/>
          </a:prstGeom>
          <a:noFill/>
        </p:spPr>
        <p:txBody>
          <a:bodyPr wrap="square" rtlCol="0">
            <a:spAutoFit/>
          </a:bodyPr>
          <a:lstStyle/>
          <a:p>
            <a:r>
              <a:rPr lang="en-US" dirty="0" smtClean="0"/>
              <a:t>Linear Regression</a:t>
            </a:r>
            <a:endParaRPr lang="en-US" dirty="0"/>
          </a:p>
        </p:txBody>
      </p:sp>
      <p:sp>
        <p:nvSpPr>
          <p:cNvPr id="8" name="TextBox 7"/>
          <p:cNvSpPr txBox="1"/>
          <p:nvPr/>
        </p:nvSpPr>
        <p:spPr>
          <a:xfrm>
            <a:off x="5435600" y="4433333"/>
            <a:ext cx="2556933" cy="369332"/>
          </a:xfrm>
          <a:prstGeom prst="rect">
            <a:avLst/>
          </a:prstGeom>
          <a:noFill/>
        </p:spPr>
        <p:txBody>
          <a:bodyPr wrap="square" rtlCol="0">
            <a:spAutoFit/>
          </a:bodyPr>
          <a:lstStyle/>
          <a:p>
            <a:r>
              <a:rPr lang="en-US" dirty="0" smtClean="0"/>
              <a:t>“Deep” Linear Regression</a:t>
            </a:r>
            <a:endParaRPr lang="en-US" dirty="0"/>
          </a:p>
        </p:txBody>
      </p:sp>
      <p:sp>
        <p:nvSpPr>
          <p:cNvPr id="13" name="Oval 12"/>
          <p:cNvSpPr/>
          <p:nvPr/>
        </p:nvSpPr>
        <p:spPr>
          <a:xfrm>
            <a:off x="2753766" y="3410235"/>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z</a:t>
            </a:r>
            <a:endParaRPr lang="en-US" dirty="0"/>
          </a:p>
        </p:txBody>
      </p:sp>
      <p:sp>
        <p:nvSpPr>
          <p:cNvPr id="14" name="Oval 13"/>
          <p:cNvSpPr/>
          <p:nvPr/>
        </p:nvSpPr>
        <p:spPr>
          <a:xfrm>
            <a:off x="1753322" y="3410235"/>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a:t>
            </a:r>
            <a:endParaRPr lang="en-US" dirty="0"/>
          </a:p>
        </p:txBody>
      </p:sp>
      <p:sp>
        <p:nvSpPr>
          <p:cNvPr id="15" name="Oval 14"/>
          <p:cNvSpPr/>
          <p:nvPr/>
        </p:nvSpPr>
        <p:spPr>
          <a:xfrm>
            <a:off x="725459" y="3410235"/>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x</a:t>
            </a:r>
            <a:endParaRPr lang="en-US" dirty="0"/>
          </a:p>
        </p:txBody>
      </p:sp>
      <p:sp>
        <p:nvSpPr>
          <p:cNvPr id="16" name="Oval 15"/>
          <p:cNvSpPr/>
          <p:nvPr/>
        </p:nvSpPr>
        <p:spPr>
          <a:xfrm>
            <a:off x="1750859" y="2256598"/>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a:t>
            </a:r>
            <a:endParaRPr lang="en-US" dirty="0"/>
          </a:p>
        </p:txBody>
      </p:sp>
      <p:cxnSp>
        <p:nvCxnSpPr>
          <p:cNvPr id="17" name="Straight Arrow Connector 16"/>
          <p:cNvCxnSpPr>
            <a:stCxn id="13" idx="1"/>
          </p:cNvCxnSpPr>
          <p:nvPr/>
        </p:nvCxnSpPr>
        <p:spPr>
          <a:xfrm flipH="1" flipV="1">
            <a:off x="2062773" y="2627062"/>
            <a:ext cx="745242" cy="837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7"/>
            <a:endCxn id="16" idx="3"/>
          </p:cNvCxnSpPr>
          <p:nvPr/>
        </p:nvCxnSpPr>
        <p:spPr>
          <a:xfrm flipV="1">
            <a:off x="1041644" y="2572809"/>
            <a:ext cx="763464" cy="891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0"/>
            <a:endCxn id="16" idx="4"/>
          </p:cNvCxnSpPr>
          <p:nvPr/>
        </p:nvCxnSpPr>
        <p:spPr>
          <a:xfrm flipH="1" flipV="1">
            <a:off x="1936076" y="2627062"/>
            <a:ext cx="2463" cy="783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7768" y="2942141"/>
            <a:ext cx="476926" cy="369332"/>
          </a:xfrm>
          <a:prstGeom prst="rect">
            <a:avLst/>
          </a:prstGeom>
          <a:noFill/>
        </p:spPr>
        <p:txBody>
          <a:bodyPr wrap="none" rtlCol="0">
            <a:spAutoFit/>
          </a:bodyPr>
          <a:lstStyle/>
          <a:p>
            <a:r>
              <a:rPr lang="en-US" dirty="0" smtClean="0"/>
              <a:t>0.5</a:t>
            </a:r>
            <a:endParaRPr lang="en-US" dirty="0"/>
          </a:p>
        </p:txBody>
      </p:sp>
      <p:sp>
        <p:nvSpPr>
          <p:cNvPr id="23" name="TextBox 22"/>
          <p:cNvSpPr txBox="1"/>
          <p:nvPr/>
        </p:nvSpPr>
        <p:spPr>
          <a:xfrm>
            <a:off x="1824310" y="3040903"/>
            <a:ext cx="476926" cy="369332"/>
          </a:xfrm>
          <a:prstGeom prst="rect">
            <a:avLst/>
          </a:prstGeom>
          <a:noFill/>
        </p:spPr>
        <p:txBody>
          <a:bodyPr wrap="none" rtlCol="0">
            <a:spAutoFit/>
          </a:bodyPr>
          <a:lstStyle/>
          <a:p>
            <a:r>
              <a:rPr lang="en-US" dirty="0" smtClean="0"/>
              <a:t>0.2</a:t>
            </a:r>
            <a:endParaRPr lang="en-US" dirty="0"/>
          </a:p>
        </p:txBody>
      </p:sp>
      <p:sp>
        <p:nvSpPr>
          <p:cNvPr id="24" name="TextBox 23"/>
          <p:cNvSpPr txBox="1"/>
          <p:nvPr/>
        </p:nvSpPr>
        <p:spPr>
          <a:xfrm>
            <a:off x="2808015" y="2985481"/>
            <a:ext cx="593920" cy="369332"/>
          </a:xfrm>
          <a:prstGeom prst="rect">
            <a:avLst/>
          </a:prstGeom>
          <a:noFill/>
        </p:spPr>
        <p:txBody>
          <a:bodyPr wrap="none" rtlCol="0">
            <a:spAutoFit/>
          </a:bodyPr>
          <a:lstStyle/>
          <a:p>
            <a:r>
              <a:rPr lang="en-US" dirty="0" smtClean="0"/>
              <a:t>0.85</a:t>
            </a:r>
            <a:endParaRPr lang="en-US" dirty="0"/>
          </a:p>
        </p:txBody>
      </p:sp>
      <p:sp>
        <p:nvSpPr>
          <p:cNvPr id="25" name="TextBox 24"/>
          <p:cNvSpPr txBox="1"/>
          <p:nvPr/>
        </p:nvSpPr>
        <p:spPr>
          <a:xfrm>
            <a:off x="579067" y="4128534"/>
            <a:ext cx="3375068" cy="369332"/>
          </a:xfrm>
          <a:prstGeom prst="rect">
            <a:avLst/>
          </a:prstGeom>
          <a:noFill/>
        </p:spPr>
        <p:txBody>
          <a:bodyPr wrap="none" rtlCol="0">
            <a:spAutoFit/>
          </a:bodyPr>
          <a:lstStyle/>
          <a:p>
            <a:r>
              <a:rPr lang="en-US" dirty="0" smtClean="0"/>
              <a:t>w = (0.5 * x) + (0.2 * y) + (0.85 * z)</a:t>
            </a:r>
            <a:endParaRPr lang="en-US" dirty="0"/>
          </a:p>
        </p:txBody>
      </p:sp>
      <p:sp>
        <p:nvSpPr>
          <p:cNvPr id="26" name="Oval 25"/>
          <p:cNvSpPr/>
          <p:nvPr/>
        </p:nvSpPr>
        <p:spPr>
          <a:xfrm>
            <a:off x="5865218" y="2864887"/>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p:cNvSpPr/>
          <p:nvPr/>
        </p:nvSpPr>
        <p:spPr>
          <a:xfrm>
            <a:off x="6456149" y="2864887"/>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p:cNvSpPr/>
          <p:nvPr/>
        </p:nvSpPr>
        <p:spPr>
          <a:xfrm>
            <a:off x="7102157" y="2864887"/>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Oval 28"/>
          <p:cNvSpPr/>
          <p:nvPr/>
        </p:nvSpPr>
        <p:spPr>
          <a:xfrm>
            <a:off x="7396040" y="2140129"/>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6680875" y="2140129"/>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Oval 30"/>
          <p:cNvSpPr/>
          <p:nvPr/>
        </p:nvSpPr>
        <p:spPr>
          <a:xfrm>
            <a:off x="6023446" y="2140129"/>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2" name="Straight Arrow Connector 31"/>
          <p:cNvCxnSpPr>
            <a:stCxn id="26" idx="7"/>
          </p:cNvCxnSpPr>
          <p:nvPr/>
        </p:nvCxnSpPr>
        <p:spPr>
          <a:xfrm flipV="1">
            <a:off x="6181403" y="2456339"/>
            <a:ext cx="1355220" cy="462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0"/>
            <a:endCxn id="30" idx="3"/>
          </p:cNvCxnSpPr>
          <p:nvPr/>
        </p:nvCxnSpPr>
        <p:spPr>
          <a:xfrm flipV="1">
            <a:off x="6050435" y="2456340"/>
            <a:ext cx="684689" cy="408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29" idx="3"/>
          </p:cNvCxnSpPr>
          <p:nvPr/>
        </p:nvCxnSpPr>
        <p:spPr>
          <a:xfrm flipV="1">
            <a:off x="6607520" y="2456340"/>
            <a:ext cx="842769" cy="427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29" idx="3"/>
          </p:cNvCxnSpPr>
          <p:nvPr/>
        </p:nvCxnSpPr>
        <p:spPr>
          <a:xfrm flipV="1">
            <a:off x="7219642" y="2456340"/>
            <a:ext cx="230647"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8" idx="1"/>
          </p:cNvCxnSpPr>
          <p:nvPr/>
        </p:nvCxnSpPr>
        <p:spPr>
          <a:xfrm flipH="1" flipV="1">
            <a:off x="6941787" y="2473976"/>
            <a:ext cx="214619" cy="445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0"/>
          </p:cNvCxnSpPr>
          <p:nvPr/>
        </p:nvCxnSpPr>
        <p:spPr>
          <a:xfrm flipH="1" flipV="1">
            <a:off x="6235652" y="2456339"/>
            <a:ext cx="405714"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6748607" y="1435577"/>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a:t>
            </a:r>
            <a:endParaRPr lang="en-US" dirty="0"/>
          </a:p>
        </p:txBody>
      </p:sp>
      <p:sp>
        <p:nvSpPr>
          <p:cNvPr id="41" name="Oval 40"/>
          <p:cNvSpPr/>
          <p:nvPr/>
        </p:nvSpPr>
        <p:spPr>
          <a:xfrm>
            <a:off x="7536623" y="3601067"/>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z</a:t>
            </a:r>
            <a:endParaRPr lang="en-US" dirty="0"/>
          </a:p>
        </p:txBody>
      </p:sp>
      <p:sp>
        <p:nvSpPr>
          <p:cNvPr id="42" name="Oval 41"/>
          <p:cNvSpPr/>
          <p:nvPr/>
        </p:nvSpPr>
        <p:spPr>
          <a:xfrm>
            <a:off x="6536179" y="3601067"/>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a:t>
            </a:r>
            <a:endParaRPr lang="en-US" dirty="0"/>
          </a:p>
        </p:txBody>
      </p:sp>
      <p:sp>
        <p:nvSpPr>
          <p:cNvPr id="43" name="Oval 42"/>
          <p:cNvSpPr/>
          <p:nvPr/>
        </p:nvSpPr>
        <p:spPr>
          <a:xfrm>
            <a:off x="5508316" y="3601067"/>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x</a:t>
            </a:r>
            <a:endParaRPr lang="en-US" dirty="0"/>
          </a:p>
        </p:txBody>
      </p:sp>
      <p:cxnSp>
        <p:nvCxnSpPr>
          <p:cNvPr id="44" name="Straight Arrow Connector 43"/>
          <p:cNvCxnSpPr/>
          <p:nvPr/>
        </p:nvCxnSpPr>
        <p:spPr>
          <a:xfrm flipH="1" flipV="1">
            <a:off x="7333766" y="3192519"/>
            <a:ext cx="405714"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flipV="1">
            <a:off x="7084517" y="1806041"/>
            <a:ext cx="405714"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27" idx="4"/>
          </p:cNvCxnSpPr>
          <p:nvPr/>
        </p:nvCxnSpPr>
        <p:spPr>
          <a:xfrm flipV="1">
            <a:off x="6641366" y="3235351"/>
            <a:ext cx="0" cy="323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6" idx="3"/>
          </p:cNvCxnSpPr>
          <p:nvPr/>
        </p:nvCxnSpPr>
        <p:spPr>
          <a:xfrm flipV="1">
            <a:off x="5711173" y="3181098"/>
            <a:ext cx="208294" cy="419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40" idx="4"/>
          </p:cNvCxnSpPr>
          <p:nvPr/>
        </p:nvCxnSpPr>
        <p:spPr>
          <a:xfrm flipH="1" flipV="1">
            <a:off x="6933824" y="1806041"/>
            <a:ext cx="8069" cy="371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40" idx="3"/>
          </p:cNvCxnSpPr>
          <p:nvPr/>
        </p:nvCxnSpPr>
        <p:spPr>
          <a:xfrm flipV="1">
            <a:off x="6325093" y="1751788"/>
            <a:ext cx="477763" cy="388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044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Screen Shot 2017-09-28 at 3.49.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31" y="2840975"/>
            <a:ext cx="7937969" cy="935158"/>
          </a:xfrm>
          <a:prstGeom prst="rect">
            <a:avLst/>
          </a:prstGeom>
        </p:spPr>
      </p:pic>
      <p:sp>
        <p:nvSpPr>
          <p:cNvPr id="2" name="Date Placeholder 1"/>
          <p:cNvSpPr>
            <a:spLocks noGrp="1"/>
          </p:cNvSpPr>
          <p:nvPr>
            <p:ph type="dt" sz="half" idx="10"/>
          </p:nvPr>
        </p:nvSpPr>
        <p:spPr/>
        <p:txBody>
          <a:bodyPr/>
          <a:lstStyle/>
          <a:p>
            <a:fld id="{AF4CDA58-C618-744C-941C-D11611445351}"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30</a:t>
            </a:fld>
            <a:endParaRPr lang="en-US"/>
          </a:p>
        </p:txBody>
      </p:sp>
    </p:spTree>
    <p:extLst>
      <p:ext uri="{BB962C8B-B14F-4D97-AF65-F5344CB8AC3E}">
        <p14:creationId xmlns:p14="http://schemas.microsoft.com/office/powerpoint/2010/main" val="737311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Adjust to industry scale RNNs</a:t>
            </a:r>
          </a:p>
          <a:p>
            <a:pPr lvl="1"/>
            <a:r>
              <a:rPr lang="en-US" dirty="0" smtClean="0"/>
              <a:t>Multiple architectures</a:t>
            </a:r>
          </a:p>
          <a:p>
            <a:pPr lvl="1"/>
            <a:r>
              <a:rPr lang="en-US" dirty="0" smtClean="0"/>
              <a:t>Multiple Cell types</a:t>
            </a:r>
          </a:p>
        </p:txBody>
      </p:sp>
      <p:sp>
        <p:nvSpPr>
          <p:cNvPr id="4" name="Date Placeholder 3"/>
          <p:cNvSpPr>
            <a:spLocks noGrp="1"/>
          </p:cNvSpPr>
          <p:nvPr>
            <p:ph type="dt" sz="half" idx="10"/>
          </p:nvPr>
        </p:nvSpPr>
        <p:spPr/>
        <p:txBody>
          <a:bodyPr/>
          <a:lstStyle/>
          <a:p>
            <a:fld id="{099448D7-487B-A445-862B-DF69F880ECE8}"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31</a:t>
            </a:fld>
            <a:endParaRPr lang="en-US"/>
          </a:p>
        </p:txBody>
      </p:sp>
    </p:spTree>
    <p:extLst>
      <p:ext uri="{BB962C8B-B14F-4D97-AF65-F5344CB8AC3E}">
        <p14:creationId xmlns:p14="http://schemas.microsoft.com/office/powerpoint/2010/main" val="3595188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want RNNs that </a:t>
            </a:r>
            <a:r>
              <a:rPr lang="en-US" b="1" dirty="0" smtClean="0"/>
              <a:t>learn long term dependencies</a:t>
            </a:r>
          </a:p>
          <a:p>
            <a:r>
              <a:rPr lang="en-US" dirty="0" smtClean="0"/>
              <a:t>Designing a network is </a:t>
            </a:r>
            <a:r>
              <a:rPr lang="en-US" b="1" dirty="0" smtClean="0"/>
              <a:t>hard</a:t>
            </a:r>
            <a:r>
              <a:rPr lang="en-US" dirty="0" smtClean="0"/>
              <a:t>, so we want </a:t>
            </a:r>
            <a:r>
              <a:rPr lang="en-US" b="1" dirty="0" smtClean="0"/>
              <a:t>feedback </a:t>
            </a:r>
            <a:r>
              <a:rPr lang="en-US" dirty="0" smtClean="0"/>
              <a:t>on how our design is learning </a:t>
            </a:r>
          </a:p>
          <a:p>
            <a:r>
              <a:rPr lang="en-US" b="1" dirty="0" smtClean="0"/>
              <a:t>We don’t want to wait </a:t>
            </a:r>
            <a:r>
              <a:rPr lang="en-US" dirty="0" smtClean="0"/>
              <a:t>for the network to be fully trained</a:t>
            </a:r>
            <a:endParaRPr lang="en-US" dirty="0"/>
          </a:p>
        </p:txBody>
      </p:sp>
      <p:sp>
        <p:nvSpPr>
          <p:cNvPr id="2" name="Date Placeholder 1"/>
          <p:cNvSpPr>
            <a:spLocks noGrp="1"/>
          </p:cNvSpPr>
          <p:nvPr>
            <p:ph type="dt" sz="half" idx="10"/>
          </p:nvPr>
        </p:nvSpPr>
        <p:spPr/>
        <p:txBody>
          <a:bodyPr/>
          <a:lstStyle/>
          <a:p>
            <a:fld id="{66143720-CC50-6C4C-9A72-11E93FC90441}" type="datetime1">
              <a:rPr lang="en-US" smtClean="0"/>
              <a:t>3/1/18</a:t>
            </a:fld>
            <a:endParaRPr lang="en-US"/>
          </a:p>
        </p:txBody>
      </p:sp>
      <p:sp>
        <p:nvSpPr>
          <p:cNvPr id="4" name="Footer Placeholder 3"/>
          <p:cNvSpPr>
            <a:spLocks noGrp="1"/>
          </p:cNvSpPr>
          <p:nvPr>
            <p:ph type="ftr" sz="quarter" idx="11"/>
          </p:nvPr>
        </p:nvSpPr>
        <p:spPr/>
        <p:txBody>
          <a:bodyPr/>
          <a:lstStyle/>
          <a:p>
            <a:r>
              <a:rPr lang="ro-RO" smtClean="0"/>
              <a:t>Tufts GSRS 2018</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32</a:t>
            </a:fld>
            <a:endParaRPr lang="en-US"/>
          </a:p>
        </p:txBody>
      </p:sp>
    </p:spTree>
    <p:extLst>
      <p:ext uri="{BB962C8B-B14F-4D97-AF65-F5344CB8AC3E}">
        <p14:creationId xmlns:p14="http://schemas.microsoft.com/office/powerpoint/2010/main" val="4221997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ifficulty_st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684" y="2488731"/>
            <a:ext cx="4297505" cy="1977515"/>
          </a:xfrm>
          <a:prstGeom prst="rect">
            <a:avLst/>
          </a:prstGeom>
        </p:spPr>
      </p:pic>
      <p:pic>
        <p:nvPicPr>
          <p:cNvPr id="5" name="Picture 4" descr="difficulty_train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67" y="270719"/>
            <a:ext cx="5827591" cy="2009268"/>
          </a:xfrm>
          <a:prstGeom prst="rect">
            <a:avLst/>
          </a:prstGeom>
        </p:spPr>
      </p:pic>
      <p:pic>
        <p:nvPicPr>
          <p:cNvPr id="6" name="Picture 5" descr="learning_longterm_difficul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33" y="4830682"/>
            <a:ext cx="6228888" cy="1730247"/>
          </a:xfrm>
          <a:prstGeom prst="rect">
            <a:avLst/>
          </a:prstGeom>
        </p:spPr>
      </p:pic>
      <p:sp>
        <p:nvSpPr>
          <p:cNvPr id="2" name="Date Placeholder 1"/>
          <p:cNvSpPr>
            <a:spLocks noGrp="1"/>
          </p:cNvSpPr>
          <p:nvPr>
            <p:ph type="dt" sz="half" idx="10"/>
          </p:nvPr>
        </p:nvSpPr>
        <p:spPr/>
        <p:txBody>
          <a:bodyPr/>
          <a:lstStyle/>
          <a:p>
            <a:fld id="{531868C2-4F5D-A047-9194-5D58F8D49DBC}"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7" name="Slide Number Placeholder 6"/>
          <p:cNvSpPr>
            <a:spLocks noGrp="1"/>
          </p:cNvSpPr>
          <p:nvPr>
            <p:ph type="sldNum" sz="quarter" idx="12"/>
          </p:nvPr>
        </p:nvSpPr>
        <p:spPr/>
        <p:txBody>
          <a:bodyPr/>
          <a:lstStyle/>
          <a:p>
            <a:fld id="{5D7A53C9-0D9C-EE43-A4C3-052309C9116D}" type="slidenum">
              <a:rPr lang="en-US" smtClean="0"/>
              <a:t>33</a:t>
            </a:fld>
            <a:endParaRPr lang="en-US"/>
          </a:p>
        </p:txBody>
      </p:sp>
    </p:spTree>
    <p:extLst>
      <p:ext uri="{BB962C8B-B14F-4D97-AF65-F5344CB8AC3E}">
        <p14:creationId xmlns:p14="http://schemas.microsoft.com/office/powerpoint/2010/main" val="2363198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4" name="Date Placeholder 3"/>
          <p:cNvSpPr>
            <a:spLocks noGrp="1"/>
          </p:cNvSpPr>
          <p:nvPr>
            <p:ph type="dt" sz="half" idx="10"/>
          </p:nvPr>
        </p:nvSpPr>
        <p:spPr/>
        <p:txBody>
          <a:bodyPr/>
          <a:lstStyle/>
          <a:p>
            <a:fld id="{B6E6A7E2-F034-544E-AB74-649E149A2E54}"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4</a:t>
            </a:fld>
            <a:endParaRPr lang="en-US"/>
          </a:p>
        </p:txBody>
      </p:sp>
      <p:sp>
        <p:nvSpPr>
          <p:cNvPr id="7" name="Rectangle 6"/>
          <p:cNvSpPr/>
          <p:nvPr/>
        </p:nvSpPr>
        <p:spPr>
          <a:xfrm>
            <a:off x="2285999" y="5710019"/>
            <a:ext cx="6587067" cy="646331"/>
          </a:xfrm>
          <a:prstGeom prst="rect">
            <a:avLst/>
          </a:prstGeom>
        </p:spPr>
        <p:txBody>
          <a:bodyPr wrap="square">
            <a:spAutoFit/>
          </a:bodyPr>
          <a:lstStyle/>
          <a:p>
            <a:r>
              <a:rPr lang="en-US" dirty="0"/>
              <a:t>https://</a:t>
            </a:r>
            <a:r>
              <a:rPr lang="en-US" dirty="0" err="1"/>
              <a:t>blog.athelas.com</a:t>
            </a:r>
            <a:r>
              <a:rPr lang="en-US" dirty="0"/>
              <a:t>/a-brief-history-of-cnns-in-image-segmentation-from-r-cnn-to-mask-r-cnn-34ea83205de4</a:t>
            </a:r>
          </a:p>
        </p:txBody>
      </p:sp>
      <p:pic>
        <p:nvPicPr>
          <p:cNvPr id="8" name="Picture 7" descr="imagenet_resul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97049"/>
            <a:ext cx="7924800" cy="3721100"/>
          </a:xfrm>
          <a:prstGeom prst="rect">
            <a:avLst/>
          </a:prstGeom>
        </p:spPr>
      </p:pic>
    </p:spTree>
    <p:extLst>
      <p:ext uri="{BB962C8B-B14F-4D97-AF65-F5344CB8AC3E}">
        <p14:creationId xmlns:p14="http://schemas.microsoft.com/office/powerpoint/2010/main" val="16235077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4" name="Date Placeholder 3"/>
          <p:cNvSpPr>
            <a:spLocks noGrp="1"/>
          </p:cNvSpPr>
          <p:nvPr>
            <p:ph type="dt" sz="half" idx="10"/>
          </p:nvPr>
        </p:nvSpPr>
        <p:spPr/>
        <p:txBody>
          <a:bodyPr/>
          <a:lstStyle/>
          <a:p>
            <a:fld id="{B6E6A7E2-F034-544E-AB74-649E149A2E54}" type="datetime1">
              <a:rPr lang="en-US" smtClean="0"/>
              <a:t>3/1/18</a:t>
            </a:fld>
            <a:endParaRPr lang="en-US"/>
          </a:p>
        </p:txBody>
      </p:sp>
      <p:sp>
        <p:nvSpPr>
          <p:cNvPr id="5" name="Footer Placeholder 4"/>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5</a:t>
            </a:fld>
            <a:endParaRPr lang="en-US"/>
          </a:p>
        </p:txBody>
      </p:sp>
      <p:pic>
        <p:nvPicPr>
          <p:cNvPr id="3" name="Picture 2" descr="AlexClassific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7" y="1417638"/>
            <a:ext cx="8094133" cy="3337171"/>
          </a:xfrm>
          <a:prstGeom prst="rect">
            <a:avLst/>
          </a:prstGeom>
        </p:spPr>
      </p:pic>
      <p:sp>
        <p:nvSpPr>
          <p:cNvPr id="9" name="TextBox 8"/>
          <p:cNvSpPr txBox="1"/>
          <p:nvPr/>
        </p:nvSpPr>
        <p:spPr>
          <a:xfrm>
            <a:off x="1693334" y="5433020"/>
            <a:ext cx="6993466" cy="646331"/>
          </a:xfrm>
          <a:prstGeom prst="rect">
            <a:avLst/>
          </a:prstGeom>
          <a:noFill/>
        </p:spPr>
        <p:txBody>
          <a:bodyPr wrap="square" rtlCol="0">
            <a:spAutoFit/>
          </a:bodyPr>
          <a:lstStyle/>
          <a:p>
            <a:r>
              <a:rPr lang="en-US" dirty="0" err="1"/>
              <a:t>Krizhevsky</a:t>
            </a:r>
            <a:r>
              <a:rPr lang="en-US" dirty="0"/>
              <a:t>, Alex, </a:t>
            </a:r>
            <a:r>
              <a:rPr lang="en-US" dirty="0" err="1"/>
              <a:t>Ilya</a:t>
            </a:r>
            <a:r>
              <a:rPr lang="en-US" dirty="0"/>
              <a:t> </a:t>
            </a:r>
            <a:r>
              <a:rPr lang="en-US" dirty="0" err="1"/>
              <a:t>Sutskever</a:t>
            </a:r>
            <a:r>
              <a:rPr lang="en-US" dirty="0"/>
              <a:t>, and Geoffrey E. Hinton. "</a:t>
            </a:r>
            <a:r>
              <a:rPr lang="en-US" dirty="0" err="1"/>
              <a:t>Imagenet</a:t>
            </a:r>
            <a:r>
              <a:rPr lang="en-US" dirty="0"/>
              <a:t> classification with deep convolutional neural networks." </a:t>
            </a:r>
            <a:r>
              <a:rPr lang="en-US" i="1" dirty="0" smtClean="0"/>
              <a:t>NIPS</a:t>
            </a:r>
            <a:r>
              <a:rPr lang="en-US" dirty="0" smtClean="0"/>
              <a:t> </a:t>
            </a:r>
            <a:r>
              <a:rPr lang="en-US" dirty="0"/>
              <a:t>2012.</a:t>
            </a:r>
          </a:p>
        </p:txBody>
      </p:sp>
    </p:spTree>
    <p:extLst>
      <p:ext uri="{BB962C8B-B14F-4D97-AF65-F5344CB8AC3E}">
        <p14:creationId xmlns:p14="http://schemas.microsoft.com/office/powerpoint/2010/main" val="36721155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61800" y="331897"/>
            <a:ext cx="4199493" cy="369332"/>
          </a:xfrm>
          <a:prstGeom prst="rect">
            <a:avLst/>
          </a:prstGeom>
          <a:noFill/>
        </p:spPr>
        <p:txBody>
          <a:bodyPr wrap="square" rtlCol="0">
            <a:spAutoFit/>
          </a:bodyPr>
          <a:lstStyle/>
          <a:p>
            <a:r>
              <a:rPr lang="en-US" dirty="0" smtClean="0"/>
              <a:t>Fully Connected Neural Network, CNN</a:t>
            </a:r>
            <a:endParaRPr lang="en-US" dirty="0"/>
          </a:p>
        </p:txBody>
      </p:sp>
      <p:sp>
        <p:nvSpPr>
          <p:cNvPr id="6" name="TextBox 5"/>
          <p:cNvSpPr txBox="1"/>
          <p:nvPr/>
        </p:nvSpPr>
        <p:spPr>
          <a:xfrm>
            <a:off x="461800" y="3180551"/>
            <a:ext cx="4199493" cy="369332"/>
          </a:xfrm>
          <a:prstGeom prst="rect">
            <a:avLst/>
          </a:prstGeom>
          <a:noFill/>
        </p:spPr>
        <p:txBody>
          <a:bodyPr wrap="square" rtlCol="0">
            <a:spAutoFit/>
          </a:bodyPr>
          <a:lstStyle/>
          <a:p>
            <a:r>
              <a:rPr lang="en-US" dirty="0" smtClean="0"/>
              <a:t>Recurrent Neural Network</a:t>
            </a:r>
            <a:endParaRPr lang="en-US" dirty="0"/>
          </a:p>
        </p:txBody>
      </p:sp>
      <p:sp>
        <p:nvSpPr>
          <p:cNvPr id="5" name="Oval 4"/>
          <p:cNvSpPr/>
          <p:nvPr/>
        </p:nvSpPr>
        <p:spPr>
          <a:xfrm>
            <a:off x="2778260"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3409933"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4000864"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a:off x="4646872"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5204753"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5762867"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5008487" y="1886134"/>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4293322" y="1886134"/>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3635893" y="1886134"/>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p:cNvSpPr/>
          <p:nvPr/>
        </p:nvSpPr>
        <p:spPr>
          <a:xfrm>
            <a:off x="4290859" y="1105023"/>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7" name="Straight Arrow Connector 16"/>
          <p:cNvCxnSpPr>
            <a:stCxn id="5" idx="0"/>
            <a:endCxn id="14" idx="3"/>
          </p:cNvCxnSpPr>
          <p:nvPr/>
        </p:nvCxnSpPr>
        <p:spPr>
          <a:xfrm flipV="1">
            <a:off x="2963477" y="2202345"/>
            <a:ext cx="726665" cy="408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3" idx="3"/>
          </p:cNvCxnSpPr>
          <p:nvPr/>
        </p:nvCxnSpPr>
        <p:spPr>
          <a:xfrm flipV="1">
            <a:off x="3046600" y="2202345"/>
            <a:ext cx="1300971" cy="408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7"/>
          </p:cNvCxnSpPr>
          <p:nvPr/>
        </p:nvCxnSpPr>
        <p:spPr>
          <a:xfrm flipV="1">
            <a:off x="3726118" y="2202344"/>
            <a:ext cx="1355220" cy="462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0"/>
            <a:endCxn id="13" idx="3"/>
          </p:cNvCxnSpPr>
          <p:nvPr/>
        </p:nvCxnSpPr>
        <p:spPr>
          <a:xfrm flipV="1">
            <a:off x="3595150" y="2202345"/>
            <a:ext cx="752421" cy="408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2" idx="3"/>
          </p:cNvCxnSpPr>
          <p:nvPr/>
        </p:nvCxnSpPr>
        <p:spPr>
          <a:xfrm flipV="1">
            <a:off x="4219967" y="2202345"/>
            <a:ext cx="842769" cy="427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2" idx="3"/>
          </p:cNvCxnSpPr>
          <p:nvPr/>
        </p:nvCxnSpPr>
        <p:spPr>
          <a:xfrm flipV="1">
            <a:off x="4832089" y="2202345"/>
            <a:ext cx="230647"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2" idx="4"/>
          </p:cNvCxnSpPr>
          <p:nvPr/>
        </p:nvCxnSpPr>
        <p:spPr>
          <a:xfrm flipH="1" flipV="1">
            <a:off x="5193704" y="2256598"/>
            <a:ext cx="185218" cy="35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2" idx="5"/>
          </p:cNvCxnSpPr>
          <p:nvPr/>
        </p:nvCxnSpPr>
        <p:spPr>
          <a:xfrm flipH="1" flipV="1">
            <a:off x="5324672" y="2202345"/>
            <a:ext cx="530804" cy="445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1"/>
          </p:cNvCxnSpPr>
          <p:nvPr/>
        </p:nvCxnSpPr>
        <p:spPr>
          <a:xfrm flipH="1" flipV="1">
            <a:off x="4486502" y="2219981"/>
            <a:ext cx="214619" cy="445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0"/>
          </p:cNvCxnSpPr>
          <p:nvPr/>
        </p:nvCxnSpPr>
        <p:spPr>
          <a:xfrm flipH="1" flipV="1">
            <a:off x="3780367" y="2202344"/>
            <a:ext cx="405714"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3" idx="4"/>
          </p:cNvCxnSpPr>
          <p:nvPr/>
        </p:nvCxnSpPr>
        <p:spPr>
          <a:xfrm flipH="1" flipV="1">
            <a:off x="4478539" y="2256598"/>
            <a:ext cx="876028" cy="390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3" idx="4"/>
          </p:cNvCxnSpPr>
          <p:nvPr/>
        </p:nvCxnSpPr>
        <p:spPr>
          <a:xfrm flipH="1" flipV="1">
            <a:off x="4478539" y="2256598"/>
            <a:ext cx="1281742" cy="354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4602773" y="1475487"/>
            <a:ext cx="405714"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15" idx="3"/>
          </p:cNvCxnSpPr>
          <p:nvPr/>
        </p:nvCxnSpPr>
        <p:spPr>
          <a:xfrm flipV="1">
            <a:off x="3928975" y="1421234"/>
            <a:ext cx="416133" cy="410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3" idx="0"/>
            <a:endCxn id="15" idx="4"/>
          </p:cNvCxnSpPr>
          <p:nvPr/>
        </p:nvCxnSpPr>
        <p:spPr>
          <a:xfrm flipH="1" flipV="1">
            <a:off x="4476076" y="1475487"/>
            <a:ext cx="2463" cy="4106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9" name="Picture 48" descr="basic_rn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02" y="4094995"/>
            <a:ext cx="6172200" cy="2006600"/>
          </a:xfrm>
          <a:prstGeom prst="rect">
            <a:avLst/>
          </a:prstGeom>
        </p:spPr>
      </p:pic>
      <p:sp>
        <p:nvSpPr>
          <p:cNvPr id="2" name="Date Placeholder 1"/>
          <p:cNvSpPr>
            <a:spLocks noGrp="1"/>
          </p:cNvSpPr>
          <p:nvPr>
            <p:ph type="dt" sz="half" idx="10"/>
          </p:nvPr>
        </p:nvSpPr>
        <p:spPr/>
        <p:txBody>
          <a:bodyPr/>
          <a:lstStyle/>
          <a:p>
            <a:fld id="{3C01235B-1F02-1947-9974-8B237A869279}"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16" name="Slide Number Placeholder 15"/>
          <p:cNvSpPr>
            <a:spLocks noGrp="1"/>
          </p:cNvSpPr>
          <p:nvPr>
            <p:ph type="sldNum" sz="quarter" idx="12"/>
          </p:nvPr>
        </p:nvSpPr>
        <p:spPr/>
        <p:txBody>
          <a:bodyPr/>
          <a:lstStyle/>
          <a:p>
            <a:fld id="{5D7A53C9-0D9C-EE43-A4C3-052309C9116D}" type="slidenum">
              <a:rPr lang="en-US" smtClean="0"/>
              <a:t>6</a:t>
            </a:fld>
            <a:endParaRPr lang="en-US"/>
          </a:p>
        </p:txBody>
      </p:sp>
    </p:spTree>
    <p:extLst>
      <p:ext uri="{BB962C8B-B14F-4D97-AF65-F5344CB8AC3E}">
        <p14:creationId xmlns:p14="http://schemas.microsoft.com/office/powerpoint/2010/main" val="991047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cap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14" y="1134498"/>
            <a:ext cx="7315200" cy="4381500"/>
          </a:xfrm>
          <a:prstGeom prst="rect">
            <a:avLst/>
          </a:prstGeom>
        </p:spPr>
      </p:pic>
      <p:sp>
        <p:nvSpPr>
          <p:cNvPr id="5" name="TextBox 4"/>
          <p:cNvSpPr txBox="1"/>
          <p:nvPr/>
        </p:nvSpPr>
        <p:spPr>
          <a:xfrm>
            <a:off x="3305109" y="765166"/>
            <a:ext cx="2713566" cy="369332"/>
          </a:xfrm>
          <a:prstGeom prst="rect">
            <a:avLst/>
          </a:prstGeom>
          <a:noFill/>
        </p:spPr>
        <p:txBody>
          <a:bodyPr wrap="none" rtlCol="0">
            <a:spAutoFit/>
          </a:bodyPr>
          <a:lstStyle/>
          <a:p>
            <a:r>
              <a:rPr lang="en-US" dirty="0" smtClean="0"/>
              <a:t>RNNs for Image Captioning</a:t>
            </a:r>
            <a:endParaRPr lang="en-US" dirty="0"/>
          </a:p>
        </p:txBody>
      </p:sp>
      <p:sp>
        <p:nvSpPr>
          <p:cNvPr id="2" name="Date Placeholder 1"/>
          <p:cNvSpPr>
            <a:spLocks noGrp="1"/>
          </p:cNvSpPr>
          <p:nvPr>
            <p:ph type="dt" sz="half" idx="10"/>
          </p:nvPr>
        </p:nvSpPr>
        <p:spPr/>
        <p:txBody>
          <a:bodyPr/>
          <a:lstStyle/>
          <a:p>
            <a:fld id="{F4A2A29C-6449-1944-8EF6-6E1168F1B183}"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7</a:t>
            </a:fld>
            <a:endParaRPr lang="en-US"/>
          </a:p>
        </p:txBody>
      </p:sp>
      <p:sp>
        <p:nvSpPr>
          <p:cNvPr id="7" name="TextBox 6"/>
          <p:cNvSpPr txBox="1"/>
          <p:nvPr/>
        </p:nvSpPr>
        <p:spPr>
          <a:xfrm>
            <a:off x="2252133" y="5617686"/>
            <a:ext cx="5689599" cy="923330"/>
          </a:xfrm>
          <a:prstGeom prst="rect">
            <a:avLst/>
          </a:prstGeom>
          <a:noFill/>
        </p:spPr>
        <p:txBody>
          <a:bodyPr wrap="square" rtlCol="0">
            <a:spAutoFit/>
          </a:bodyPr>
          <a:lstStyle/>
          <a:p>
            <a:r>
              <a:rPr lang="en-US" dirty="0" err="1"/>
              <a:t>Karpathy</a:t>
            </a:r>
            <a:r>
              <a:rPr lang="en-US" dirty="0"/>
              <a:t>, Andrej, and Li </a:t>
            </a:r>
            <a:r>
              <a:rPr lang="en-US" dirty="0" err="1"/>
              <a:t>Fei-Fei</a:t>
            </a:r>
            <a:r>
              <a:rPr lang="en-US" dirty="0"/>
              <a:t>. "Deep visual-semantic alignments for generating image descriptions." </a:t>
            </a:r>
            <a:r>
              <a:rPr lang="en-US" i="1" dirty="0" smtClean="0"/>
              <a:t>CVPR</a:t>
            </a:r>
            <a:r>
              <a:rPr lang="en-US" dirty="0" smtClean="0"/>
              <a:t> </a:t>
            </a:r>
            <a:r>
              <a:rPr lang="en-US" dirty="0"/>
              <a:t>2015.</a:t>
            </a:r>
          </a:p>
          <a:p>
            <a:endParaRPr lang="en-US" dirty="0"/>
          </a:p>
        </p:txBody>
      </p:sp>
    </p:spTree>
    <p:extLst>
      <p:ext uri="{BB962C8B-B14F-4D97-AF65-F5344CB8AC3E}">
        <p14:creationId xmlns:p14="http://schemas.microsoft.com/office/powerpoint/2010/main" val="12248803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_trans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33" y="920781"/>
            <a:ext cx="7827099" cy="5144517"/>
          </a:xfrm>
          <a:prstGeom prst="rect">
            <a:avLst/>
          </a:prstGeom>
        </p:spPr>
      </p:pic>
      <p:sp>
        <p:nvSpPr>
          <p:cNvPr id="5" name="TextBox 4"/>
          <p:cNvSpPr txBox="1"/>
          <p:nvPr/>
        </p:nvSpPr>
        <p:spPr>
          <a:xfrm>
            <a:off x="3302289" y="411833"/>
            <a:ext cx="2717511" cy="369332"/>
          </a:xfrm>
          <a:prstGeom prst="rect">
            <a:avLst/>
          </a:prstGeom>
          <a:noFill/>
        </p:spPr>
        <p:txBody>
          <a:bodyPr wrap="none" rtlCol="0">
            <a:spAutoFit/>
          </a:bodyPr>
          <a:lstStyle/>
          <a:p>
            <a:r>
              <a:rPr lang="en-US" dirty="0" smtClean="0"/>
              <a:t>Google Translate with RNN</a:t>
            </a:r>
            <a:endParaRPr lang="en-US" dirty="0"/>
          </a:p>
        </p:txBody>
      </p:sp>
      <p:sp>
        <p:nvSpPr>
          <p:cNvPr id="2" name="Date Placeholder 1"/>
          <p:cNvSpPr>
            <a:spLocks noGrp="1"/>
          </p:cNvSpPr>
          <p:nvPr>
            <p:ph type="dt" sz="half" idx="10"/>
          </p:nvPr>
        </p:nvSpPr>
        <p:spPr/>
        <p:txBody>
          <a:bodyPr/>
          <a:lstStyle/>
          <a:p>
            <a:fld id="{5BBB1BC2-9086-E941-8C84-1168FAEB5119}"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8</a:t>
            </a:fld>
            <a:endParaRPr lang="en-US"/>
          </a:p>
        </p:txBody>
      </p:sp>
    </p:spTree>
    <p:extLst>
      <p:ext uri="{BB962C8B-B14F-4D97-AF65-F5344CB8AC3E}">
        <p14:creationId xmlns:p14="http://schemas.microsoft.com/office/powerpoint/2010/main" val="1940215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mbo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0992" cy="6858000"/>
          </a:xfrm>
          <a:prstGeom prst="rect">
            <a:avLst/>
          </a:prstGeom>
        </p:spPr>
      </p:pic>
      <p:sp>
        <p:nvSpPr>
          <p:cNvPr id="2" name="Date Placeholder 1"/>
          <p:cNvSpPr>
            <a:spLocks noGrp="1"/>
          </p:cNvSpPr>
          <p:nvPr>
            <p:ph type="dt" sz="half" idx="10"/>
          </p:nvPr>
        </p:nvSpPr>
        <p:spPr/>
        <p:txBody>
          <a:bodyPr/>
          <a:lstStyle/>
          <a:p>
            <a:fld id="{16BCB986-D328-5945-8878-2C1F29797F5D}" type="datetime1">
              <a:rPr lang="en-US" smtClean="0"/>
              <a:t>3/1/18</a:t>
            </a:fld>
            <a:endParaRPr lang="en-US"/>
          </a:p>
        </p:txBody>
      </p:sp>
      <p:sp>
        <p:nvSpPr>
          <p:cNvPr id="3" name="Footer Placeholder 2"/>
          <p:cNvSpPr>
            <a:spLocks noGrp="1"/>
          </p:cNvSpPr>
          <p:nvPr>
            <p:ph type="ftr" sz="quarter" idx="11"/>
          </p:nvPr>
        </p:nvSpPr>
        <p:spPr/>
        <p:txBody>
          <a:bodyPr/>
          <a:lstStyle/>
          <a:p>
            <a:r>
              <a:rPr lang="ro-RO" smtClean="0"/>
              <a:t>Tufts GSRS 2018</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9</a:t>
            </a:fld>
            <a:endParaRPr lang="en-US"/>
          </a:p>
        </p:txBody>
      </p:sp>
    </p:spTree>
    <p:extLst>
      <p:ext uri="{BB962C8B-B14F-4D97-AF65-F5344CB8AC3E}">
        <p14:creationId xmlns:p14="http://schemas.microsoft.com/office/powerpoint/2010/main" val="11725444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6150</TotalTime>
  <Words>2105</Words>
  <Application>Microsoft Macintosh PowerPoint</Application>
  <PresentationFormat>On-screen Show (4:3)</PresentationFormat>
  <Paragraphs>343</Paragraphs>
  <Slides>33</Slides>
  <Notes>13</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RNNbow: Visualizing Learning via Backpropagation Gradients in Recurrent Neural Networks</vt:lpstr>
      <vt:lpstr>PowerPoint Presentation</vt:lpstr>
      <vt:lpstr>Deep Learning</vt:lpstr>
      <vt:lpstr>Deep Learning</vt:lpstr>
      <vt:lpstr>Deep Learning</vt:lpstr>
      <vt:lpstr>PowerPoint Presentation</vt:lpstr>
      <vt:lpstr>PowerPoint Presentation</vt:lpstr>
      <vt:lpstr>PowerPoint Presentation</vt:lpstr>
      <vt:lpstr>PowerPoint Presentation</vt:lpstr>
      <vt:lpstr>Sequential Language Model</vt:lpstr>
      <vt:lpstr>Sequential Language Model</vt:lpstr>
      <vt:lpstr>PowerPoint Presentation</vt:lpstr>
      <vt:lpstr>PowerPoint Presentation</vt:lpstr>
      <vt:lpstr>PowerPoint Presentation</vt:lpstr>
      <vt:lpstr>Machine Learning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RNNBow: Visualizing Learning via Backpropagation Gradients in Recurrent Neural Networks</dc:title>
  <dc:creator>Dylan Cashman</dc:creator>
  <cp:lastModifiedBy>Dylan Cashman</cp:lastModifiedBy>
  <cp:revision>99</cp:revision>
  <dcterms:created xsi:type="dcterms:W3CDTF">2017-09-19T12:23:25Z</dcterms:created>
  <dcterms:modified xsi:type="dcterms:W3CDTF">2018-03-02T04:47:23Z</dcterms:modified>
</cp:coreProperties>
</file>