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4"/>
  </p:notesMasterIdLst>
  <p:handoutMasterIdLst>
    <p:handoutMasterId r:id="rId35"/>
  </p:handoutMasterIdLst>
  <p:sldIdLst>
    <p:sldId id="256" r:id="rId2"/>
    <p:sldId id="293" r:id="rId3"/>
    <p:sldId id="292" r:id="rId4"/>
    <p:sldId id="257" r:id="rId5"/>
    <p:sldId id="266" r:id="rId6"/>
    <p:sldId id="267" r:id="rId7"/>
    <p:sldId id="258" r:id="rId8"/>
    <p:sldId id="269" r:id="rId9"/>
    <p:sldId id="294" r:id="rId10"/>
    <p:sldId id="259" r:id="rId11"/>
    <p:sldId id="277" r:id="rId12"/>
    <p:sldId id="262" r:id="rId13"/>
    <p:sldId id="295" r:id="rId14"/>
    <p:sldId id="278" r:id="rId15"/>
    <p:sldId id="279" r:id="rId16"/>
    <p:sldId id="281" r:id="rId17"/>
    <p:sldId id="280" r:id="rId18"/>
    <p:sldId id="282" r:id="rId19"/>
    <p:sldId id="284" r:id="rId20"/>
    <p:sldId id="288" r:id="rId21"/>
    <p:sldId id="285" r:id="rId22"/>
    <p:sldId id="296" r:id="rId23"/>
    <p:sldId id="289" r:id="rId24"/>
    <p:sldId id="299" r:id="rId25"/>
    <p:sldId id="297" r:id="rId26"/>
    <p:sldId id="298" r:id="rId27"/>
    <p:sldId id="286" r:id="rId28"/>
    <p:sldId id="287" r:id="rId29"/>
    <p:sldId id="274" r:id="rId30"/>
    <p:sldId id="276" r:id="rId31"/>
    <p:sldId id="261" r:id="rId32"/>
    <p:sldId id="26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381" autoAdjust="0"/>
  </p:normalViewPr>
  <p:slideViewPr>
    <p:cSldViewPr snapToGrid="0" snapToObjects="1">
      <p:cViewPr>
        <p:scale>
          <a:sx n="98" d="100"/>
          <a:sy n="98" d="100"/>
        </p:scale>
        <p:origin x="480" y="41"/>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 Id="rId5" Type="http://schemas.openxmlformats.org/officeDocument/2006/relationships/image" Target="../media/image12.emf"/><Relationship Id="rId4"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4.emf"/><Relationship Id="rId2" Type="http://schemas.openxmlformats.org/officeDocument/2006/relationships/image" Target="../media/image8.emf"/><Relationship Id="rId1" Type="http://schemas.openxmlformats.org/officeDocument/2006/relationships/image" Target="../media/image13.emf"/><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4.emf"/><Relationship Id="rId2" Type="http://schemas.openxmlformats.org/officeDocument/2006/relationships/image" Target="../media/image8.emf"/><Relationship Id="rId1" Type="http://schemas.openxmlformats.org/officeDocument/2006/relationships/image" Target="../media/image13.emf"/><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688F59-16CE-B840-B320-819CF163D92A}" type="datetimeFigureOut">
              <a:rPr lang="en-US" smtClean="0"/>
              <a:t>8/14/2019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DFE730-46D8-D441-B0B4-E813CFDC33C3}" type="slidenum">
              <a:rPr lang="en-US" smtClean="0"/>
              <a:t>‹#›</a:t>
            </a:fld>
            <a:endParaRPr lang="en-US"/>
          </a:p>
        </p:txBody>
      </p:sp>
    </p:spTree>
    <p:extLst>
      <p:ext uri="{BB962C8B-B14F-4D97-AF65-F5344CB8AC3E}">
        <p14:creationId xmlns:p14="http://schemas.microsoft.com/office/powerpoint/2010/main" val="2103699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9BE53D-5F96-AF48-8DB4-E3D026AEEE5C}" type="datetimeFigureOut">
              <a:rPr lang="en-US" smtClean="0"/>
              <a:t>8/14/2019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09E5E-89DB-7A49-9A6D-8249E95D59BF}" type="slidenum">
              <a:rPr lang="en-US" smtClean="0"/>
              <a:t>‹#›</a:t>
            </a:fld>
            <a:endParaRPr lang="en-US"/>
          </a:p>
        </p:txBody>
      </p:sp>
    </p:spTree>
    <p:extLst>
      <p:ext uri="{BB962C8B-B14F-4D97-AF65-F5344CB8AC3E}">
        <p14:creationId xmlns:p14="http://schemas.microsoft.com/office/powerpoint/2010/main" val="412271070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Today I’m going to talk about a tool that we’ve made, call </a:t>
            </a:r>
            <a:r>
              <a:rPr lang="en-US" dirty="0" err="1"/>
              <a:t>RNNbow</a:t>
            </a:r>
            <a:r>
              <a:rPr lang="en-US" dirty="0"/>
              <a:t>, that visualizes gradients during training in order to shed light on the training of an RNN.  </a:t>
            </a:r>
          </a:p>
        </p:txBody>
      </p:sp>
      <p:sp>
        <p:nvSpPr>
          <p:cNvPr id="4" name="Slide Number Placeholder 3"/>
          <p:cNvSpPr>
            <a:spLocks noGrp="1"/>
          </p:cNvSpPr>
          <p:nvPr>
            <p:ph type="sldNum" sz="quarter" idx="10"/>
          </p:nvPr>
        </p:nvSpPr>
        <p:spPr/>
        <p:txBody>
          <a:bodyPr/>
          <a:lstStyle/>
          <a:p>
            <a:fld id="{8BE09E5E-89DB-7A49-9A6D-8249E95D59BF}" type="slidenum">
              <a:rPr lang="en-US" smtClean="0"/>
              <a:t>1</a:t>
            </a:fld>
            <a:endParaRPr lang="en-US"/>
          </a:p>
        </p:txBody>
      </p:sp>
    </p:spTree>
    <p:extLst>
      <p:ext uri="{BB962C8B-B14F-4D97-AF65-F5344CB8AC3E}">
        <p14:creationId xmlns:p14="http://schemas.microsoft.com/office/powerpoint/2010/main" val="2505485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11</a:t>
            </a:fld>
            <a:endParaRPr lang="en-US"/>
          </a:p>
        </p:txBody>
      </p:sp>
    </p:spTree>
    <p:extLst>
      <p:ext uri="{BB962C8B-B14F-4D97-AF65-F5344CB8AC3E}">
        <p14:creationId xmlns:p14="http://schemas.microsoft.com/office/powerpoint/2010/main" val="3934364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address these</a:t>
            </a:r>
            <a:r>
              <a:rPr lang="en-US" baseline="0" dirty="0"/>
              <a:t> needs, we built </a:t>
            </a:r>
            <a:r>
              <a:rPr lang="en-US" baseline="0" dirty="0" err="1"/>
              <a:t>RNNbow</a:t>
            </a:r>
            <a:r>
              <a:rPr lang="en-US" baseline="0" dirty="0"/>
              <a:t> (Rainbow), a tool which visualizes gradients from a particular period of training of an RNN.  We’ll do a brief demo here.</a:t>
            </a:r>
          </a:p>
          <a:p>
            <a:endParaRPr lang="en-US" baseline="0" dirty="0"/>
          </a:p>
          <a:p>
            <a:r>
              <a:rPr lang="en-US" baseline="0" dirty="0"/>
              <a:t>What is the insight </a:t>
            </a:r>
            <a:r>
              <a:rPr lang="mr-IN" baseline="0" dirty="0"/>
              <a:t>–</a:t>
            </a:r>
            <a:r>
              <a:rPr lang="en-US" baseline="0" dirty="0"/>
              <a:t> what is the key thing you would learn from this visualization.  What is the </a:t>
            </a:r>
            <a:r>
              <a:rPr lang="en-US" baseline="0" dirty="0" err="1"/>
              <a:t>punchline</a:t>
            </a:r>
            <a:r>
              <a:rPr lang="en-US" baseline="0" dirty="0"/>
              <a:t>.  Visualizing the gradient of the hidden state to show both what we’re learning from in the training set and how long term dependencies are being learned.</a:t>
            </a:r>
          </a:p>
          <a:p>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12</a:t>
            </a:fld>
            <a:endParaRPr lang="en-US"/>
          </a:p>
        </p:txBody>
      </p:sp>
    </p:spTree>
    <p:extLst>
      <p:ext uri="{BB962C8B-B14F-4D97-AF65-F5344CB8AC3E}">
        <p14:creationId xmlns:p14="http://schemas.microsoft.com/office/powerpoint/2010/main" val="2111180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address these</a:t>
            </a:r>
            <a:r>
              <a:rPr lang="en-US" baseline="0" dirty="0"/>
              <a:t> needs, we built </a:t>
            </a:r>
            <a:r>
              <a:rPr lang="en-US" baseline="0" dirty="0" err="1"/>
              <a:t>RNNbow</a:t>
            </a:r>
            <a:r>
              <a:rPr lang="en-US" baseline="0" dirty="0"/>
              <a:t> (Rainbow), a tool which visualizes gradients from a particular period of training of an RNN.  We’ll do a brief demo here.</a:t>
            </a:r>
          </a:p>
          <a:p>
            <a:endParaRPr lang="en-US" baseline="0" dirty="0"/>
          </a:p>
          <a:p>
            <a:r>
              <a:rPr lang="en-US" baseline="0" dirty="0"/>
              <a:t>What is the insight </a:t>
            </a:r>
            <a:r>
              <a:rPr lang="mr-IN" baseline="0" dirty="0"/>
              <a:t>–</a:t>
            </a:r>
            <a:r>
              <a:rPr lang="en-US" baseline="0" dirty="0"/>
              <a:t> what is the key thing you would learn from this visualization.  What is the </a:t>
            </a:r>
            <a:r>
              <a:rPr lang="en-US" baseline="0" dirty="0" err="1"/>
              <a:t>punchline</a:t>
            </a:r>
            <a:r>
              <a:rPr lang="en-US" baseline="0" dirty="0"/>
              <a:t>.  Visualizing the gradient of the hidden state to show both what we’re learning from in the training set and how long term dependencies are being learned.</a:t>
            </a:r>
          </a:p>
          <a:p>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25</a:t>
            </a:fld>
            <a:endParaRPr lang="en-US"/>
          </a:p>
        </p:txBody>
      </p:sp>
    </p:spTree>
    <p:extLst>
      <p:ext uri="{BB962C8B-B14F-4D97-AF65-F5344CB8AC3E}">
        <p14:creationId xmlns:p14="http://schemas.microsoft.com/office/powerpoint/2010/main" val="2435286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26</a:t>
            </a:fld>
            <a:endParaRPr lang="en-US"/>
          </a:p>
        </p:txBody>
      </p:sp>
    </p:spTree>
    <p:extLst>
      <p:ext uri="{BB962C8B-B14F-4D97-AF65-F5344CB8AC3E}">
        <p14:creationId xmlns:p14="http://schemas.microsoft.com/office/powerpoint/2010/main" val="14628829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However, empirically</a:t>
            </a:r>
            <a:r>
              <a:rPr lang="en-US" baseline="0" dirty="0"/>
              <a:t> and theoretically, it’s difficult to train an RNN that is able to learn long term dependencies.  There are a lot of </a:t>
            </a:r>
            <a:r>
              <a:rPr lang="en-US" baseline="0" dirty="0" err="1"/>
              <a:t>hyperparameters</a:t>
            </a:r>
            <a:r>
              <a:rPr lang="en-US" baseline="0" dirty="0"/>
              <a:t> to set </a:t>
            </a:r>
            <a:r>
              <a:rPr lang="mr-IN" baseline="0" dirty="0"/>
              <a:t>–</a:t>
            </a:r>
            <a:r>
              <a:rPr lang="en-US" baseline="0" dirty="0"/>
              <a:t> what batch size do you use? What about the learning rate, the hidden layer size?  Do I have enough data to train all my parameters?  There are also architectural choices to be made, do you use an LSTM, a GRU, a stack of layers</a:t>
            </a:r>
            <a:r>
              <a:rPr lang="mr-IN" baseline="0" dirty="0"/>
              <a:t>…</a:t>
            </a:r>
            <a:r>
              <a:rPr lang="en-US" baseline="0" dirty="0"/>
              <a:t>  On top of that, these things can take a long time to train, and once they are trained, it may be opaque whether it was your choice that was wrong or if it was just a bad fit for the problem.</a:t>
            </a:r>
          </a:p>
          <a:p>
            <a:endParaRPr lang="en-US" baseline="0" dirty="0"/>
          </a:p>
          <a:p>
            <a:endParaRPr lang="en-US" baseline="0" dirty="0"/>
          </a:p>
          <a:p>
            <a:r>
              <a:rPr lang="en-US" dirty="0"/>
              <a:t>This is a “trust me” moment in the slides </a:t>
            </a:r>
            <a:r>
              <a:rPr lang="mr-IN" dirty="0"/>
              <a:t>–</a:t>
            </a:r>
            <a:r>
              <a:rPr lang="en-US" dirty="0"/>
              <a:t> need to make the audience believe that it’s easy to fail.  Say that when it fails, you waste</a:t>
            </a:r>
            <a:r>
              <a:rPr lang="en-US" baseline="0" dirty="0"/>
              <a:t> hours and days.  Point out model selection.  Is there a way to make us debug our training phase.  </a:t>
            </a:r>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32</a:t>
            </a:fld>
            <a:endParaRPr lang="en-US"/>
          </a:p>
        </p:txBody>
      </p:sp>
    </p:spTree>
    <p:extLst>
      <p:ext uri="{BB962C8B-B14F-4D97-AF65-F5344CB8AC3E}">
        <p14:creationId xmlns:p14="http://schemas.microsoft.com/office/powerpoint/2010/main" val="320667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E09E5E-89DB-7A49-9A6D-8249E95D59BF}" type="slidenum">
              <a:rPr lang="en-US" smtClean="0"/>
              <a:t>2</a:t>
            </a:fld>
            <a:endParaRPr lang="en-US"/>
          </a:p>
        </p:txBody>
      </p:sp>
    </p:spTree>
    <p:extLst>
      <p:ext uri="{BB962C8B-B14F-4D97-AF65-F5344CB8AC3E}">
        <p14:creationId xmlns:p14="http://schemas.microsoft.com/office/powerpoint/2010/main" val="399069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Optional Start</a:t>
            </a:r>
          </a:p>
          <a:p>
            <a:endParaRPr lang="en-US" dirty="0"/>
          </a:p>
          <a:p>
            <a:r>
              <a:rPr lang="en-US" dirty="0"/>
              <a:t>In a fully connected neural network, our goal is to learn weights between all input</a:t>
            </a:r>
            <a:r>
              <a:rPr lang="en-US" baseline="0" dirty="0"/>
              <a:t> </a:t>
            </a:r>
            <a:r>
              <a:rPr lang="en-US" dirty="0"/>
              <a:t>dimensions.  We end up learning a very complicated solution to a classification or regression problem </a:t>
            </a:r>
            <a:r>
              <a:rPr lang="mr-IN" dirty="0"/>
              <a:t>–</a:t>
            </a:r>
            <a:r>
              <a:rPr lang="en-US" dirty="0"/>
              <a:t> very flexible, but it has many parameters and requires a lot of data to train.  They can be used for general solutions to machine learning problems </a:t>
            </a:r>
            <a:r>
              <a:rPr lang="mr-IN" dirty="0"/>
              <a:t>–</a:t>
            </a:r>
            <a:r>
              <a:rPr lang="en-US" dirty="0"/>
              <a:t> Linear regression is a one layer</a:t>
            </a:r>
            <a:r>
              <a:rPr lang="en-US" baseline="0" dirty="0"/>
              <a:t> FCNN, SVM is a 2 layer FCNN.</a:t>
            </a:r>
            <a:endParaRPr lang="en-US" dirty="0"/>
          </a:p>
          <a:p>
            <a:endParaRPr lang="en-US" dirty="0"/>
          </a:p>
          <a:p>
            <a:endParaRPr lang="en-US" dirty="0"/>
          </a:p>
          <a:p>
            <a:r>
              <a:rPr lang="en-US" dirty="0"/>
              <a:t>http://</a:t>
            </a:r>
            <a:r>
              <a:rPr lang="en-US" dirty="0" err="1"/>
              <a:t>www.moonstar.com</a:t>
            </a:r>
            <a:r>
              <a:rPr lang="en-US" dirty="0"/>
              <a:t>/~</a:t>
            </a:r>
            <a:r>
              <a:rPr lang="en-US" dirty="0" err="1"/>
              <a:t>morticia</a:t>
            </a:r>
            <a:r>
              <a:rPr lang="en-US" dirty="0"/>
              <a:t>/thesis/chapter2.html</a:t>
            </a:r>
          </a:p>
          <a:p>
            <a:r>
              <a:rPr lang="en-US" dirty="0"/>
              <a:t>A CNN is trained under the assumption that we don’t need to connect all nodes, just those that are close together.  So it’s a more convenient FCNN;</a:t>
            </a:r>
            <a:r>
              <a:rPr lang="en-US" baseline="0" dirty="0"/>
              <a:t> more convenient to train, less parameters, but operates under the assumption that locality is meaningful.  They are used famously for image classification, but also have applications in _, _, and _.</a:t>
            </a:r>
          </a:p>
          <a:p>
            <a:endParaRPr lang="en-US" baseline="0" dirty="0"/>
          </a:p>
          <a:p>
            <a:r>
              <a:rPr lang="en-US" baseline="0" dirty="0"/>
              <a:t>An RNN takes sequential data as input.  Rather then calculating in a single decision, we can think of them as calculating some information from one piece of the input, passing it on to the next input as a sort of context, taking new input, and at each step.  It could be trying to tag a </a:t>
            </a:r>
            <a:r>
              <a:rPr lang="en-US" baseline="0" dirty="0" err="1"/>
              <a:t>youtube</a:t>
            </a:r>
            <a:r>
              <a:rPr lang="en-US" baseline="0" dirty="0"/>
              <a:t> video, with each frame a single piece of the input.  It has also been used to model language as in Google translate, or predicting patient outcomes given their health record.  </a:t>
            </a:r>
          </a:p>
          <a:p>
            <a:endParaRPr lang="en-US" baseline="0" dirty="0"/>
          </a:p>
          <a:p>
            <a:r>
              <a:rPr lang="en-US" baseline="0" dirty="0"/>
              <a:t>In RNNs, we’re learning a few different kinds of weights </a:t>
            </a:r>
            <a:r>
              <a:rPr lang="mr-IN" baseline="0" dirty="0"/>
              <a:t>–</a:t>
            </a:r>
            <a:r>
              <a:rPr lang="en-US" baseline="0" dirty="0"/>
              <a:t> we’re learning mappings from the input space into our hidden layer, we’re learning mappings from the hidden layer to the output space, and we’re also learning weights that control how much of the input space gets passed on </a:t>
            </a:r>
            <a:r>
              <a:rPr lang="mr-IN" baseline="0" dirty="0"/>
              <a:t>–</a:t>
            </a:r>
            <a:r>
              <a:rPr lang="en-US" baseline="0" dirty="0"/>
              <a:t> how much we remember, how much we ignore.</a:t>
            </a:r>
          </a:p>
          <a:p>
            <a:endParaRPr lang="en-US" baseline="0" dirty="0"/>
          </a:p>
          <a:p>
            <a:r>
              <a:rPr lang="en-US" baseline="0" dirty="0"/>
              <a:t>So, why do we use RNNs?  Why are they so magical?</a:t>
            </a:r>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4</a:t>
            </a:fld>
            <a:endParaRPr lang="en-US"/>
          </a:p>
        </p:txBody>
      </p:sp>
    </p:spTree>
    <p:extLst>
      <p:ext uri="{BB962C8B-B14F-4D97-AF65-F5344CB8AC3E}">
        <p14:creationId xmlns:p14="http://schemas.microsoft.com/office/powerpoint/2010/main" val="42308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5</a:t>
            </a:fld>
            <a:endParaRPr lang="en-US"/>
          </a:p>
        </p:txBody>
      </p:sp>
    </p:spTree>
    <p:extLst>
      <p:ext uri="{BB962C8B-B14F-4D97-AF65-F5344CB8AC3E}">
        <p14:creationId xmlns:p14="http://schemas.microsoft.com/office/powerpoint/2010/main" val="194516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They’re also used for image captioning,</a:t>
            </a:r>
            <a:r>
              <a:rPr lang="en-US" baseline="0" dirty="0"/>
              <a:t> and tagging </a:t>
            </a:r>
            <a:r>
              <a:rPr lang="en-US" baseline="0" dirty="0" err="1"/>
              <a:t>youtube</a:t>
            </a:r>
            <a:r>
              <a:rPr lang="en-US" baseline="0" dirty="0"/>
              <a:t> videos.  But they’re not only confined to text, or images </a:t>
            </a:r>
            <a:r>
              <a:rPr lang="mr-IN" baseline="0" dirty="0"/>
              <a:t>–</a:t>
            </a:r>
            <a:r>
              <a:rPr lang="en-US" baseline="0" dirty="0"/>
              <a:t> they’re also used for financial forecasting, or predicting medical outcomes.  What do these all have in common?  All of are instances of sequential data demanding a model </a:t>
            </a:r>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6</a:t>
            </a:fld>
            <a:endParaRPr lang="en-US"/>
          </a:p>
        </p:txBody>
      </p:sp>
    </p:spTree>
    <p:extLst>
      <p:ext uri="{BB962C8B-B14F-4D97-AF65-F5344CB8AC3E}">
        <p14:creationId xmlns:p14="http://schemas.microsoft.com/office/powerpoint/2010/main" val="3195487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All</a:t>
            </a:r>
            <a:r>
              <a:rPr lang="en-US" baseline="0" dirty="0"/>
              <a:t> of these instances of sequential data demand memory, learning from context.  When we think about artificial intelligence, we ideally want it to learn from context.  Now, I want to be precise about what we mean by a memory.</a:t>
            </a:r>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7</a:t>
            </a:fld>
            <a:endParaRPr lang="en-US"/>
          </a:p>
        </p:txBody>
      </p:sp>
    </p:spTree>
    <p:extLst>
      <p:ext uri="{BB962C8B-B14F-4D97-AF65-F5344CB8AC3E}">
        <p14:creationId xmlns:p14="http://schemas.microsoft.com/office/powerpoint/2010/main" val="268205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Basic</a:t>
            </a:r>
            <a:r>
              <a:rPr lang="en-US" baseline="0" dirty="0"/>
              <a:t> language models look at the probability distributions of </a:t>
            </a:r>
            <a:r>
              <a:rPr lang="en-US" baseline="0" dirty="0" err="1"/>
              <a:t>ngrams</a:t>
            </a:r>
            <a:r>
              <a:rPr lang="en-US" baseline="0" dirty="0"/>
              <a:t> in the training set.  Generally, the complexity of the algorithm is exponential with the depth of the memory.  So what about RNNs?</a:t>
            </a:r>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8</a:t>
            </a:fld>
            <a:endParaRPr lang="en-US"/>
          </a:p>
        </p:txBody>
      </p:sp>
    </p:spTree>
    <p:extLst>
      <p:ext uri="{BB962C8B-B14F-4D97-AF65-F5344CB8AC3E}">
        <p14:creationId xmlns:p14="http://schemas.microsoft.com/office/powerpoint/2010/main" val="388439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Basic</a:t>
            </a:r>
            <a:r>
              <a:rPr lang="en-US" baseline="0" dirty="0"/>
              <a:t> language models look at the probability distributions of </a:t>
            </a:r>
            <a:r>
              <a:rPr lang="en-US" baseline="0" dirty="0" err="1"/>
              <a:t>ngrams</a:t>
            </a:r>
            <a:r>
              <a:rPr lang="en-US" baseline="0" dirty="0"/>
              <a:t> in the training set.  Generally, the complexity of the algorithm is exponential with the depth of the memory.  So what about RNNs?</a:t>
            </a:r>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9</a:t>
            </a:fld>
            <a:endParaRPr lang="en-US"/>
          </a:p>
        </p:txBody>
      </p:sp>
    </p:spTree>
    <p:extLst>
      <p:ext uri="{BB962C8B-B14F-4D97-AF65-F5344CB8AC3E}">
        <p14:creationId xmlns:p14="http://schemas.microsoft.com/office/powerpoint/2010/main" val="3593396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examples</a:t>
            </a:r>
            <a:r>
              <a:rPr lang="en-US" baseline="0" dirty="0"/>
              <a:t> come from an excellent blog post by Andrej </a:t>
            </a:r>
            <a:r>
              <a:rPr lang="en-US" baseline="0" dirty="0" err="1"/>
              <a:t>Karpathy</a:t>
            </a:r>
            <a:r>
              <a:rPr lang="en-US" baseline="0" dirty="0"/>
              <a:t>, who trained an RNN to model language on War and Peace. Then, he visualized the activations of different individual nodes in the RNN, and he found some really startling results.  So in that hidden layer, which might be 100 dimensions, one of the dimensions appeared to only activate at the beginning of lines, and would tail off when it believed the line was going to end.  The color of each of these characters is calculated before it knows anything past it, so when we see the “b” in bridges, it’s red, but it doesn’t know that the end of the line is coming up.  In the second example, one of the dimensions of the hidden layer appears to turn on and turn off depending on if we are inside of a quote.  So think of the RNN, chugging through this input, at each step updating its hidden layer.  Somehow, it has to remember that it saw a closing quotation 50 characters earlier.  This isn’t something you could easily model with a Markov model.</a:t>
            </a:r>
          </a:p>
          <a:p>
            <a:endParaRPr lang="en-US" baseline="0" dirty="0"/>
          </a:p>
          <a:p>
            <a:endParaRPr lang="en-US" baseline="0" dirty="0"/>
          </a:p>
          <a:p>
            <a:r>
              <a:rPr lang="en-US" baseline="0" dirty="0"/>
              <a:t>Bring out a title, and make the quotes on a separate table, tell people not to read this.  Problem is that if there is colored text, people will try to read it and not pay attention to what is being said.  </a:t>
            </a:r>
          </a:p>
          <a:p>
            <a:endParaRPr lang="en-US" baseline="0" dirty="0"/>
          </a:p>
          <a:p>
            <a:r>
              <a:rPr lang="en-US" baseline="0" dirty="0"/>
              <a:t>Point out the quotations</a:t>
            </a:r>
            <a:endParaRPr lang="en-US" dirty="0"/>
          </a:p>
        </p:txBody>
      </p:sp>
      <p:sp>
        <p:nvSpPr>
          <p:cNvPr id="4" name="Slide Number Placeholder 3"/>
          <p:cNvSpPr>
            <a:spLocks noGrp="1"/>
          </p:cNvSpPr>
          <p:nvPr>
            <p:ph type="sldNum" sz="quarter" idx="10"/>
          </p:nvPr>
        </p:nvSpPr>
        <p:spPr/>
        <p:txBody>
          <a:bodyPr/>
          <a:lstStyle/>
          <a:p>
            <a:fld id="{8BE09E5E-89DB-7A49-9A6D-8249E95D59BF}" type="slidenum">
              <a:rPr lang="en-US" smtClean="0"/>
              <a:t>10</a:t>
            </a:fld>
            <a:endParaRPr lang="en-US"/>
          </a:p>
        </p:txBody>
      </p:sp>
    </p:spTree>
    <p:extLst>
      <p:ext uri="{BB962C8B-B14F-4D97-AF65-F5344CB8AC3E}">
        <p14:creationId xmlns:p14="http://schemas.microsoft.com/office/powerpoint/2010/main" val="193400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C563844-CA42-4EE3-97D7-640B95F379CC}" type="datetime1">
              <a:rPr lang="en-US" smtClean="0"/>
              <a:t>8/14/2019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dirty="0"/>
              <a:t>IEEE VIS 2019 CG&amp;A</a:t>
            </a: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D7A53C9-0D9C-EE43-A4C3-052309C9116D}"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13616099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AED62B-1276-46D4-B9E5-82439D54D167}" type="datetime1">
              <a:rPr lang="en-US" smtClean="0"/>
              <a:t>8/14/2019</a:t>
            </a:fld>
            <a:endParaRPr lang="en-US"/>
          </a:p>
        </p:txBody>
      </p:sp>
      <p:sp>
        <p:nvSpPr>
          <p:cNvPr id="5" name="Footer Placeholder 4"/>
          <p:cNvSpPr>
            <a:spLocks noGrp="1"/>
          </p:cNvSpPr>
          <p:nvPr>
            <p:ph type="ftr" sz="quarter" idx="11"/>
          </p:nvPr>
        </p:nvSpPr>
        <p:spPr/>
        <p:txBody>
          <a:bodyPr/>
          <a:lstStyle/>
          <a:p>
            <a:r>
              <a:rPr lang="fr-FR"/>
              <a:t>IEEE VIS 2019 CG&amp;A</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1303799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E82654-24C2-4ACF-8866-C265516F6271}" type="datetime1">
              <a:rPr lang="en-US" smtClean="0"/>
              <a:t>8/14/2019</a:t>
            </a:fld>
            <a:endParaRPr lang="en-US"/>
          </a:p>
        </p:txBody>
      </p:sp>
      <p:sp>
        <p:nvSpPr>
          <p:cNvPr id="5" name="Footer Placeholder 4"/>
          <p:cNvSpPr>
            <a:spLocks noGrp="1"/>
          </p:cNvSpPr>
          <p:nvPr>
            <p:ph type="ftr" sz="quarter" idx="11"/>
          </p:nvPr>
        </p:nvSpPr>
        <p:spPr/>
        <p:txBody>
          <a:bodyPr/>
          <a:lstStyle/>
          <a:p>
            <a:r>
              <a:rPr lang="fr-FR"/>
              <a:t>IEEE VIS 2019 CG&amp;A</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2933451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D3414B-D0B8-4C12-A41E-521BAAC476C8}" type="datetime1">
              <a:rPr lang="en-US" smtClean="0"/>
              <a:t>8/14/2019</a:t>
            </a:fld>
            <a:endParaRPr lang="en-US"/>
          </a:p>
        </p:txBody>
      </p:sp>
      <p:sp>
        <p:nvSpPr>
          <p:cNvPr id="5" name="Footer Placeholder 4"/>
          <p:cNvSpPr>
            <a:spLocks noGrp="1"/>
          </p:cNvSpPr>
          <p:nvPr>
            <p:ph type="ftr" sz="quarter" idx="11"/>
          </p:nvPr>
        </p:nvSpPr>
        <p:spPr/>
        <p:txBody>
          <a:bodyPr/>
          <a:lstStyle>
            <a:lvl1pPr algn="ctr">
              <a:defRPr/>
            </a:lvl1pPr>
          </a:lstStyle>
          <a:p>
            <a:r>
              <a:rPr lang="en-US"/>
              <a:t>IEEE VIS 2019 CG&amp;A</a:t>
            </a:r>
            <a:endParaRPr lang="en-US" dirty="0"/>
          </a:p>
        </p:txBody>
      </p:sp>
      <p:sp>
        <p:nvSpPr>
          <p:cNvPr id="6" name="Slide Number Placeholder 5"/>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254029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A17EDBEE-E68D-4A25-AA1B-03C15F69F0A0}" type="datetime1">
              <a:rPr lang="en-US" smtClean="0"/>
              <a:t>8/14/2019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fr-FR"/>
              <a:t>IEEE VIS 2019 CG&amp;A</a:t>
            </a:r>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D7A53C9-0D9C-EE43-A4C3-052309C9116D}"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700412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253BF9-8BE4-4EBB-82C3-D0D238B169C0}" type="datetime1">
              <a:rPr lang="en-US" smtClean="0"/>
              <a:t>8/14/2019</a:t>
            </a:fld>
            <a:endParaRPr lang="en-US"/>
          </a:p>
        </p:txBody>
      </p:sp>
      <p:sp>
        <p:nvSpPr>
          <p:cNvPr id="6" name="Footer Placeholder 5"/>
          <p:cNvSpPr>
            <a:spLocks noGrp="1"/>
          </p:cNvSpPr>
          <p:nvPr>
            <p:ph type="ftr" sz="quarter" idx="11"/>
          </p:nvPr>
        </p:nvSpPr>
        <p:spPr/>
        <p:txBody>
          <a:bodyPr/>
          <a:lstStyle/>
          <a:p>
            <a:r>
              <a:rPr lang="fr-FR"/>
              <a:t>IEEE VIS 2019 CG&amp;A</a:t>
            </a:r>
            <a:endParaRPr lang="en-US"/>
          </a:p>
        </p:txBody>
      </p:sp>
      <p:sp>
        <p:nvSpPr>
          <p:cNvPr id="7" name="Slide Number Placeholder 6"/>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652837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88EB5-D563-4D53-9F52-480A007DB8A8}" type="datetime1">
              <a:rPr lang="en-US" smtClean="0"/>
              <a:t>8/14/2019</a:t>
            </a:fld>
            <a:endParaRPr lang="en-US"/>
          </a:p>
        </p:txBody>
      </p:sp>
      <p:sp>
        <p:nvSpPr>
          <p:cNvPr id="8" name="Footer Placeholder 7"/>
          <p:cNvSpPr>
            <a:spLocks noGrp="1"/>
          </p:cNvSpPr>
          <p:nvPr>
            <p:ph type="ftr" sz="quarter" idx="11"/>
          </p:nvPr>
        </p:nvSpPr>
        <p:spPr/>
        <p:txBody>
          <a:bodyPr/>
          <a:lstStyle/>
          <a:p>
            <a:r>
              <a:rPr lang="fr-FR"/>
              <a:t>IEEE VIS 2019 CG&amp;A</a:t>
            </a:r>
            <a:endParaRPr lang="en-US"/>
          </a:p>
        </p:txBody>
      </p:sp>
      <p:sp>
        <p:nvSpPr>
          <p:cNvPr id="9" name="Slide Number Placeholder 8"/>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3005152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E8E5C9-DBD2-48DA-96EB-4C7372798368}" type="datetime1">
              <a:rPr lang="en-US" smtClean="0"/>
              <a:t>8/14/2019</a:t>
            </a:fld>
            <a:endParaRPr lang="en-US"/>
          </a:p>
        </p:txBody>
      </p:sp>
      <p:sp>
        <p:nvSpPr>
          <p:cNvPr id="4" name="Footer Placeholder 3"/>
          <p:cNvSpPr>
            <a:spLocks noGrp="1"/>
          </p:cNvSpPr>
          <p:nvPr>
            <p:ph type="ftr" sz="quarter" idx="11"/>
          </p:nvPr>
        </p:nvSpPr>
        <p:spPr/>
        <p:txBody>
          <a:bodyPr/>
          <a:lstStyle/>
          <a:p>
            <a:r>
              <a:rPr lang="fr-FR"/>
              <a:t>IEEE VIS 2019 CG&amp;A</a:t>
            </a:r>
            <a:endParaRPr lang="en-US"/>
          </a:p>
        </p:txBody>
      </p:sp>
      <p:sp>
        <p:nvSpPr>
          <p:cNvPr id="5" name="Slide Number Placeholder 4"/>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270578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C67104-3206-449A-AE66-24CE3C08C993}"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a:t>
            </a:fld>
            <a:endParaRPr lang="en-US"/>
          </a:p>
        </p:txBody>
      </p:sp>
    </p:spTree>
    <p:extLst>
      <p:ext uri="{BB962C8B-B14F-4D97-AF65-F5344CB8AC3E}">
        <p14:creationId xmlns:p14="http://schemas.microsoft.com/office/powerpoint/2010/main" val="332323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6CCCA5B-9A1C-41A1-BD83-58ADD6530651}" type="datetime1">
              <a:rPr lang="en-US" smtClean="0"/>
              <a:t>8/14/2019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fr-FR"/>
              <a:t>IEEE VIS 2019 CG&amp;A</a:t>
            </a:r>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D7A53C9-0D9C-EE43-A4C3-052309C9116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691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E7921CE-5A69-4F34-A86B-0BDE0F2A42A3}" type="datetime1">
              <a:rPr lang="en-US" smtClean="0"/>
              <a:t>8/14/2019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fr-FR"/>
              <a:t>IEEE VIS 2019 CG&amp;A</a:t>
            </a:r>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D7A53C9-0D9C-EE43-A4C3-052309C9116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822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C80B8CC-4748-4C3E-90AD-FFAACB22BD3C}" type="datetime1">
              <a:rPr lang="en-US" smtClean="0"/>
              <a:t>8/14/2019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algn="ctr"/>
            <a:r>
              <a:rPr lang="en-US" dirty="0"/>
              <a:t>IEEE VIS 2019 CG&amp;A</a:t>
            </a: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r>
              <a:rPr lang="en-US"/>
              <a:t>page </a:t>
            </a:r>
            <a:fld id="{5D7A53C9-0D9C-EE43-A4C3-052309C9116D}"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D4E364D0-5239-4765-9C6E-3F6EC7CB1C4C}"/>
              </a:ext>
            </a:extLst>
          </p:cNvPr>
          <p:cNvPicPr>
            <a:picLocks noChangeAspect="1"/>
          </p:cNvPicPr>
          <p:nvPr userDrawn="1"/>
        </p:nvPicPr>
        <p:blipFill>
          <a:blip r:embed="rId13"/>
          <a:stretch>
            <a:fillRect/>
          </a:stretch>
        </p:blipFill>
        <p:spPr>
          <a:xfrm>
            <a:off x="8078942" y="5715572"/>
            <a:ext cx="2269390" cy="1475628"/>
          </a:xfrm>
          <a:prstGeom prst="rect">
            <a:avLst/>
          </a:prstGeom>
        </p:spPr>
      </p:pic>
    </p:spTree>
    <p:extLst>
      <p:ext uri="{BB962C8B-B14F-4D97-AF65-F5344CB8AC3E}">
        <p14:creationId xmlns:p14="http://schemas.microsoft.com/office/powerpoint/2010/main" val="19933051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1.emf"/><Relationship Id="rId4" Type="http://schemas.openxmlformats.org/officeDocument/2006/relationships/image" Target="../media/image8.emf"/><Relationship Id="rId9"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emf"/><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14.emf"/><Relationship Id="rId1" Type="http://schemas.openxmlformats.org/officeDocument/2006/relationships/vmlDrawing" Target="../drawings/vmlDrawing2.vml"/><Relationship Id="rId6" Type="http://schemas.openxmlformats.org/officeDocument/2006/relationships/image" Target="../media/image8.e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0.emf"/><Relationship Id="rId4" Type="http://schemas.openxmlformats.org/officeDocument/2006/relationships/image" Target="../media/image13.emf"/><Relationship Id="rId9" Type="http://schemas.openxmlformats.org/officeDocument/2006/relationships/oleObject" Target="../embeddings/oleObject9.bin"/><Relationship Id="rId1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1.emf"/><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14.emf"/><Relationship Id="rId1" Type="http://schemas.openxmlformats.org/officeDocument/2006/relationships/vmlDrawing" Target="../drawings/vmlDrawing3.vml"/><Relationship Id="rId6" Type="http://schemas.openxmlformats.org/officeDocument/2006/relationships/image" Target="../media/image8.e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0.emf"/><Relationship Id="rId4" Type="http://schemas.openxmlformats.org/officeDocument/2006/relationships/image" Target="../media/image13.emf"/><Relationship Id="rId9" Type="http://schemas.openxmlformats.org/officeDocument/2006/relationships/oleObject" Target="../embeddings/oleObject9.bin"/><Relationship Id="rId14" Type="http://schemas.openxmlformats.org/officeDocument/2006/relationships/image" Target="../media/image12.emf"/></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png"/><Relationship Id="rId4" Type="http://schemas.openxmlformats.org/officeDocument/2006/relationships/image" Target="../media/image21.jpg"/><Relationship Id="rId9" Type="http://schemas.openxmlformats.org/officeDocument/2006/relationships/image" Target="../media/image26.jpg"/></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4225" y="4044934"/>
            <a:ext cx="8361229" cy="1752600"/>
          </a:xfrm>
        </p:spPr>
        <p:txBody>
          <a:bodyPr>
            <a:normAutofit/>
          </a:bodyPr>
          <a:lstStyle/>
          <a:p>
            <a:r>
              <a:rPr lang="en-US" sz="2400" b="1" dirty="0"/>
              <a:t>Dylan Cashman</a:t>
            </a:r>
            <a:r>
              <a:rPr lang="en-US" sz="2400" baseline="30000" dirty="0"/>
              <a:t>1</a:t>
            </a:r>
            <a:r>
              <a:rPr lang="en-US" sz="2400" dirty="0"/>
              <a:t>, Genevieve Patterson</a:t>
            </a:r>
            <a:r>
              <a:rPr lang="en-US" sz="2400" baseline="30000" dirty="0"/>
              <a:t>2</a:t>
            </a:r>
            <a:r>
              <a:rPr lang="en-US" sz="2400" dirty="0"/>
              <a:t>, Abigail Mosca</a:t>
            </a:r>
            <a:r>
              <a:rPr lang="en-US" sz="2400" baseline="30000" dirty="0"/>
              <a:t>1</a:t>
            </a:r>
            <a:r>
              <a:rPr lang="en-US" sz="2400" dirty="0"/>
              <a:t>, Nathan Watts</a:t>
            </a:r>
            <a:r>
              <a:rPr lang="en-US" sz="2400" baseline="30000" dirty="0"/>
              <a:t>1</a:t>
            </a:r>
            <a:r>
              <a:rPr lang="en-US" sz="2400" dirty="0"/>
              <a:t>, Shannon Robinson</a:t>
            </a:r>
            <a:r>
              <a:rPr lang="en-US" sz="2400" baseline="30000" dirty="0"/>
              <a:t>1</a:t>
            </a:r>
            <a:r>
              <a:rPr lang="en-US" sz="2400" dirty="0"/>
              <a:t>, Remco Chang</a:t>
            </a:r>
            <a:r>
              <a:rPr lang="en-US" sz="2400" baseline="30000" dirty="0"/>
              <a:t>1</a:t>
            </a:r>
            <a:endParaRPr lang="en-US" sz="2400" i="1" dirty="0"/>
          </a:p>
        </p:txBody>
      </p:sp>
      <p:sp>
        <p:nvSpPr>
          <p:cNvPr id="5" name="Date Placeholder 4"/>
          <p:cNvSpPr>
            <a:spLocks noGrp="1"/>
          </p:cNvSpPr>
          <p:nvPr>
            <p:ph type="dt" sz="half" idx="10"/>
          </p:nvPr>
        </p:nvSpPr>
        <p:spPr/>
        <p:txBody>
          <a:bodyPr/>
          <a:lstStyle/>
          <a:p>
            <a:fld id="{80850A02-5235-4762-B658-4964FEECB23E}" type="datetime1">
              <a:rPr lang="en-US" smtClean="0"/>
              <a:t>8/14/2019</a:t>
            </a:fld>
            <a:endParaRPr lang="en-US"/>
          </a:p>
        </p:txBody>
      </p:sp>
      <p:sp>
        <p:nvSpPr>
          <p:cNvPr id="6" name="Footer Placeholder 5"/>
          <p:cNvSpPr>
            <a:spLocks noGrp="1"/>
          </p:cNvSpPr>
          <p:nvPr>
            <p:ph type="ftr" sz="quarter" idx="11"/>
          </p:nvPr>
        </p:nvSpPr>
        <p:spPr/>
        <p:txBody>
          <a:bodyPr/>
          <a:lstStyle/>
          <a:p>
            <a:r>
              <a:rPr lang="fr-FR"/>
              <a:t>IEEE VIS 2019 CG&amp;A</a:t>
            </a:r>
            <a:endParaRPr lang="en-US"/>
          </a:p>
        </p:txBody>
      </p:sp>
      <p:sp>
        <p:nvSpPr>
          <p:cNvPr id="7" name="Slide Number Placeholder 6"/>
          <p:cNvSpPr>
            <a:spLocks noGrp="1"/>
          </p:cNvSpPr>
          <p:nvPr>
            <p:ph type="sldNum" sz="quarter" idx="12"/>
          </p:nvPr>
        </p:nvSpPr>
        <p:spPr/>
        <p:txBody>
          <a:bodyPr/>
          <a:lstStyle/>
          <a:p>
            <a:fld id="{5D7A53C9-0D9C-EE43-A4C3-052309C9116D}" type="slidenum">
              <a:rPr lang="en-US" smtClean="0"/>
              <a:t>1</a:t>
            </a:fld>
            <a:endParaRPr lang="en-US"/>
          </a:p>
        </p:txBody>
      </p:sp>
      <p:sp>
        <p:nvSpPr>
          <p:cNvPr id="10" name="TextBox 9">
            <a:extLst>
              <a:ext uri="{FF2B5EF4-FFF2-40B4-BE49-F238E27FC236}">
                <a16:creationId xmlns:a16="http://schemas.microsoft.com/office/drawing/2014/main" id="{CC1D5E2D-8F70-4DB2-9C91-F6B0D370A4DE}"/>
              </a:ext>
            </a:extLst>
          </p:cNvPr>
          <p:cNvSpPr txBox="1"/>
          <p:nvPr/>
        </p:nvSpPr>
        <p:spPr>
          <a:xfrm>
            <a:off x="2252546" y="1655956"/>
            <a:ext cx="8023303" cy="1938992"/>
          </a:xfrm>
          <a:prstGeom prst="rect">
            <a:avLst/>
          </a:prstGeom>
          <a:noFill/>
        </p:spPr>
        <p:txBody>
          <a:bodyPr wrap="square" rtlCol="0">
            <a:spAutoFit/>
          </a:bodyPr>
          <a:lstStyle/>
          <a:p>
            <a:r>
              <a:rPr lang="en-US" sz="4000" dirty="0" err="1"/>
              <a:t>RNNbow</a:t>
            </a:r>
            <a:r>
              <a:rPr lang="en-US" sz="4000" dirty="0"/>
              <a:t>: Visualizing Learning via Backpropagation Gradients in Recurrent Neural Networks</a:t>
            </a:r>
          </a:p>
        </p:txBody>
      </p:sp>
      <p:sp>
        <p:nvSpPr>
          <p:cNvPr id="11" name="Subtitle 2">
            <a:extLst>
              <a:ext uri="{FF2B5EF4-FFF2-40B4-BE49-F238E27FC236}">
                <a16:creationId xmlns:a16="http://schemas.microsoft.com/office/drawing/2014/main" id="{1372BC1B-ACAD-4BF4-98EF-8993963F9B12}"/>
              </a:ext>
            </a:extLst>
          </p:cNvPr>
          <p:cNvSpPr txBox="1">
            <a:spLocks/>
          </p:cNvSpPr>
          <p:nvPr/>
        </p:nvSpPr>
        <p:spPr>
          <a:xfrm>
            <a:off x="3109333" y="5340007"/>
            <a:ext cx="6129453" cy="915053"/>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r>
              <a:rPr lang="en-US" sz="1600" baseline="30000" dirty="0"/>
              <a:t>1</a:t>
            </a:r>
            <a:r>
              <a:rPr lang="en-US" sz="1600" dirty="0"/>
              <a:t>Tufts University </a:t>
            </a:r>
            <a:r>
              <a:rPr lang="en-US" sz="1600" baseline="30000" dirty="0"/>
              <a:t>2</a:t>
            </a:r>
            <a:r>
              <a:rPr lang="en-US" sz="1600" dirty="0"/>
              <a:t>Microsoft Research</a:t>
            </a:r>
            <a:endParaRPr lang="en-US" sz="1600" i="1" dirty="0"/>
          </a:p>
        </p:txBody>
      </p:sp>
    </p:spTree>
    <p:extLst>
      <p:ext uri="{BB962C8B-B14F-4D97-AF65-F5344CB8AC3E}">
        <p14:creationId xmlns:p14="http://schemas.microsoft.com/office/powerpoint/2010/main" val="3410135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9-20 at 9.54.3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2625" y="1638301"/>
            <a:ext cx="8687612" cy="3381319"/>
          </a:xfrm>
          <a:prstGeom prst="rect">
            <a:avLst/>
          </a:prstGeom>
        </p:spPr>
      </p:pic>
      <p:sp>
        <p:nvSpPr>
          <p:cNvPr id="5" name="TextBox 4"/>
          <p:cNvSpPr txBox="1"/>
          <p:nvPr/>
        </p:nvSpPr>
        <p:spPr>
          <a:xfrm>
            <a:off x="2530088" y="5832749"/>
            <a:ext cx="5628187" cy="276999"/>
          </a:xfrm>
          <a:prstGeom prst="rect">
            <a:avLst/>
          </a:prstGeom>
          <a:noFill/>
        </p:spPr>
        <p:txBody>
          <a:bodyPr wrap="square" rtlCol="0">
            <a:spAutoFit/>
          </a:bodyPr>
          <a:lstStyle/>
          <a:p>
            <a:r>
              <a:rPr lang="en-US" sz="1200" dirty="0"/>
              <a:t>Andrej </a:t>
            </a:r>
            <a:r>
              <a:rPr lang="en-US" sz="1200" dirty="0" err="1"/>
              <a:t>Karpathy</a:t>
            </a:r>
            <a:r>
              <a:rPr lang="en-US" sz="1200" dirty="0"/>
              <a:t>, http://karpathy.github.io/2015/05/21/rnn-effectiveness/</a:t>
            </a:r>
          </a:p>
        </p:txBody>
      </p:sp>
      <p:sp>
        <p:nvSpPr>
          <p:cNvPr id="2" name="TextBox 1"/>
          <p:cNvSpPr txBox="1"/>
          <p:nvPr/>
        </p:nvSpPr>
        <p:spPr>
          <a:xfrm>
            <a:off x="2372558" y="439563"/>
            <a:ext cx="7196347" cy="584776"/>
          </a:xfrm>
          <a:prstGeom prst="rect">
            <a:avLst/>
          </a:prstGeom>
          <a:noFill/>
        </p:spPr>
        <p:txBody>
          <a:bodyPr wrap="square" rtlCol="0">
            <a:spAutoFit/>
          </a:bodyPr>
          <a:lstStyle/>
          <a:p>
            <a:r>
              <a:rPr lang="en-US" sz="3200" dirty="0"/>
              <a:t>The Unreasonable Effectiveness of RNNs</a:t>
            </a:r>
          </a:p>
        </p:txBody>
      </p:sp>
      <p:sp>
        <p:nvSpPr>
          <p:cNvPr id="3" name="Date Placeholder 2"/>
          <p:cNvSpPr>
            <a:spLocks noGrp="1"/>
          </p:cNvSpPr>
          <p:nvPr>
            <p:ph type="dt" sz="half" idx="10"/>
          </p:nvPr>
        </p:nvSpPr>
        <p:spPr/>
        <p:txBody>
          <a:bodyPr/>
          <a:lstStyle/>
          <a:p>
            <a:fld id="{EE36DB81-C789-4436-9834-1664642D50D0}" type="datetime1">
              <a:rPr lang="en-US" smtClean="0"/>
              <a:t>8/14/2019</a:t>
            </a:fld>
            <a:endParaRPr lang="en-US"/>
          </a:p>
        </p:txBody>
      </p:sp>
      <p:sp>
        <p:nvSpPr>
          <p:cNvPr id="7" name="Footer Placeholder 6"/>
          <p:cNvSpPr>
            <a:spLocks noGrp="1"/>
          </p:cNvSpPr>
          <p:nvPr>
            <p:ph type="ftr" sz="quarter" idx="11"/>
          </p:nvPr>
        </p:nvSpPr>
        <p:spPr/>
        <p:txBody>
          <a:bodyPr/>
          <a:lstStyle/>
          <a:p>
            <a:r>
              <a:rPr lang="fr-FR"/>
              <a:t>IEEE VIS 2019 CG&amp;A</a:t>
            </a:r>
            <a:endParaRPr lang="en-US" dirty="0"/>
          </a:p>
        </p:txBody>
      </p:sp>
      <p:sp>
        <p:nvSpPr>
          <p:cNvPr id="8" name="Slide Number Placeholder 7"/>
          <p:cNvSpPr>
            <a:spLocks noGrp="1"/>
          </p:cNvSpPr>
          <p:nvPr>
            <p:ph type="sldNum" sz="quarter" idx="12"/>
          </p:nvPr>
        </p:nvSpPr>
        <p:spPr/>
        <p:txBody>
          <a:bodyPr/>
          <a:lstStyle/>
          <a:p>
            <a:fld id="{5D7A53C9-0D9C-EE43-A4C3-052309C9116D}" type="slidenum">
              <a:rPr lang="en-US" smtClean="0"/>
              <a:t>10</a:t>
            </a:fld>
            <a:endParaRPr lang="en-US"/>
          </a:p>
        </p:txBody>
      </p:sp>
    </p:spTree>
    <p:extLst>
      <p:ext uri="{BB962C8B-B14F-4D97-AF65-F5344CB8AC3E}">
        <p14:creationId xmlns:p14="http://schemas.microsoft.com/office/powerpoint/2010/main" val="2807167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8201"/>
            <a:ext cx="8229600" cy="4525963"/>
          </a:xfrm>
        </p:spPr>
        <p:txBody>
          <a:bodyPr>
            <a:normAutofit/>
          </a:bodyPr>
          <a:lstStyle/>
          <a:p>
            <a:pPr marL="0" indent="0">
              <a:buNone/>
            </a:pPr>
            <a:r>
              <a:rPr lang="en-US" sz="2400" b="1" dirty="0"/>
              <a:t>How many neurons </a:t>
            </a:r>
            <a:r>
              <a:rPr lang="en-US" sz="2400" dirty="0"/>
              <a:t>per layer did you use? </a:t>
            </a:r>
            <a:r>
              <a:rPr lang="mr-IN" sz="2400" dirty="0"/>
              <a:t>…</a:t>
            </a:r>
            <a:r>
              <a:rPr lang="en-US" sz="2400" dirty="0"/>
              <a:t> </a:t>
            </a:r>
            <a:r>
              <a:rPr lang="en-US" sz="2400" b="1" dirty="0"/>
              <a:t>How many layers</a:t>
            </a:r>
            <a:r>
              <a:rPr lang="en-US" sz="2400" dirty="0"/>
              <a:t>? </a:t>
            </a:r>
            <a:r>
              <a:rPr lang="mr-IN" sz="2400" dirty="0"/>
              <a:t>…</a:t>
            </a:r>
            <a:r>
              <a:rPr lang="en-US" sz="2400" dirty="0"/>
              <a:t> </a:t>
            </a:r>
            <a:r>
              <a:rPr lang="en-US" sz="2400" b="1" dirty="0"/>
              <a:t>How long did you train </a:t>
            </a:r>
            <a:r>
              <a:rPr lang="en-US" sz="2400" dirty="0"/>
              <a:t>for?</a:t>
            </a:r>
          </a:p>
          <a:p>
            <a:endParaRPr lang="en-US" sz="2400" dirty="0"/>
          </a:p>
          <a:p>
            <a:pPr marL="0" indent="0">
              <a:buNone/>
            </a:pPr>
            <a:r>
              <a:rPr lang="en-US" sz="2400" dirty="0"/>
              <a:t>“We did hundreds of experiments, until we knew that we could stop the training after </a:t>
            </a:r>
            <a:r>
              <a:rPr lang="en-US" sz="2400" b="1" dirty="0"/>
              <a:t>one week</a:t>
            </a:r>
            <a:r>
              <a:rPr lang="en-US" sz="2400" dirty="0"/>
              <a:t>. You’re always saying: </a:t>
            </a:r>
            <a:r>
              <a:rPr lang="en-US" sz="2400" b="1" dirty="0"/>
              <a:t>When do we stop? How do I know I’m done?</a:t>
            </a:r>
          </a:p>
          <a:p>
            <a:pPr marL="0" indent="0">
              <a:buNone/>
            </a:pPr>
            <a:endParaRPr lang="en-US" sz="2400" b="1" dirty="0"/>
          </a:p>
          <a:p>
            <a:pPr marL="0" indent="0">
              <a:buNone/>
            </a:pPr>
            <a:r>
              <a:rPr lang="mr-IN" sz="2400" dirty="0"/>
              <a:t>…</a:t>
            </a:r>
            <a:r>
              <a:rPr lang="en-US" sz="2400" dirty="0"/>
              <a:t> </a:t>
            </a:r>
            <a:r>
              <a:rPr lang="en-US" sz="2400" b="1" dirty="0"/>
              <a:t>It’s a little bit [of] an art </a:t>
            </a:r>
            <a:r>
              <a:rPr lang="mr-IN" sz="2400" dirty="0"/>
              <a:t>…</a:t>
            </a:r>
            <a:r>
              <a:rPr lang="en-US" sz="2400" dirty="0"/>
              <a:t> </a:t>
            </a:r>
            <a:r>
              <a:rPr lang="en-US" sz="2400" b="1" dirty="0"/>
              <a:t>Some people are better, some worse.</a:t>
            </a:r>
            <a:r>
              <a:rPr lang="en-US" sz="2400" dirty="0"/>
              <a:t>”</a:t>
            </a:r>
          </a:p>
        </p:txBody>
      </p:sp>
      <p:sp>
        <p:nvSpPr>
          <p:cNvPr id="2" name="Date Placeholder 1"/>
          <p:cNvSpPr>
            <a:spLocks noGrp="1"/>
          </p:cNvSpPr>
          <p:nvPr>
            <p:ph type="dt" sz="half" idx="10"/>
          </p:nvPr>
        </p:nvSpPr>
        <p:spPr/>
        <p:txBody>
          <a:bodyPr/>
          <a:lstStyle/>
          <a:p>
            <a:fld id="{B7FDCA56-01E5-4E1E-B175-2D59B9A4C810}" type="datetime1">
              <a:rPr lang="en-US" smtClean="0"/>
              <a:t>8/14/2019</a:t>
            </a:fld>
            <a:endParaRPr lang="en-US"/>
          </a:p>
        </p:txBody>
      </p:sp>
      <p:sp>
        <p:nvSpPr>
          <p:cNvPr id="5" name="Footer Placeholder 4"/>
          <p:cNvSpPr>
            <a:spLocks noGrp="1"/>
          </p:cNvSpPr>
          <p:nvPr>
            <p:ph type="ftr" sz="quarter" idx="11"/>
          </p:nvPr>
        </p:nvSpPr>
        <p:spPr/>
        <p:txBody>
          <a:bodyPr/>
          <a:lstStyle/>
          <a:p>
            <a:r>
              <a:rPr lang="fr-FR"/>
              <a:t>IEEE VIS 2019 CG&amp;A</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11</a:t>
            </a:fld>
            <a:endParaRPr lang="en-US"/>
          </a:p>
        </p:txBody>
      </p:sp>
      <p:sp>
        <p:nvSpPr>
          <p:cNvPr id="4" name="TextBox 3"/>
          <p:cNvSpPr txBox="1"/>
          <p:nvPr/>
        </p:nvSpPr>
        <p:spPr>
          <a:xfrm>
            <a:off x="5638800" y="5096933"/>
            <a:ext cx="4318000" cy="369332"/>
          </a:xfrm>
          <a:prstGeom prst="rect">
            <a:avLst/>
          </a:prstGeom>
          <a:noFill/>
        </p:spPr>
        <p:txBody>
          <a:bodyPr wrap="square" rtlCol="0">
            <a:spAutoFit/>
          </a:bodyPr>
          <a:lstStyle/>
          <a:p>
            <a:r>
              <a:rPr lang="en-US" dirty="0"/>
              <a:t>Mike Schuster, Google Brain</a:t>
            </a:r>
          </a:p>
        </p:txBody>
      </p:sp>
    </p:spTree>
    <p:extLst>
      <p:ext uri="{BB962C8B-B14F-4D97-AF65-F5344CB8AC3E}">
        <p14:creationId xmlns:p14="http://schemas.microsoft.com/office/powerpoint/2010/main" val="26246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9068" y="5369460"/>
            <a:ext cx="7642168" cy="677108"/>
          </a:xfrm>
          <a:prstGeom prst="rect">
            <a:avLst/>
          </a:prstGeom>
          <a:noFill/>
        </p:spPr>
        <p:txBody>
          <a:bodyPr wrap="square" rtlCol="0">
            <a:spAutoFit/>
          </a:bodyPr>
          <a:lstStyle/>
          <a:p>
            <a:pPr algn="ctr"/>
            <a:r>
              <a:rPr lang="en-US" sz="2000" b="1" dirty="0" err="1"/>
              <a:t>RNNbow</a:t>
            </a:r>
            <a:endParaRPr lang="en-US" sz="2000" dirty="0"/>
          </a:p>
          <a:p>
            <a:r>
              <a:rPr lang="en-US" dirty="0"/>
              <a:t> A tool to </a:t>
            </a:r>
            <a:r>
              <a:rPr lang="en-US" b="1" dirty="0"/>
              <a:t>visualize the gradient </a:t>
            </a:r>
            <a:r>
              <a:rPr lang="en-US" dirty="0"/>
              <a:t>during training of a </a:t>
            </a:r>
            <a:r>
              <a:rPr lang="en-US" b="1" dirty="0"/>
              <a:t>Recurrent Neural Network</a:t>
            </a:r>
          </a:p>
        </p:txBody>
      </p:sp>
      <p:sp>
        <p:nvSpPr>
          <p:cNvPr id="2" name="Date Placeholder 1"/>
          <p:cNvSpPr>
            <a:spLocks noGrp="1"/>
          </p:cNvSpPr>
          <p:nvPr>
            <p:ph type="dt" sz="half" idx="10"/>
          </p:nvPr>
        </p:nvSpPr>
        <p:spPr/>
        <p:txBody>
          <a:bodyPr/>
          <a:lstStyle/>
          <a:p>
            <a:fld id="{F79E3B6E-0B69-43E0-933A-8E267D29AD47}"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12</a:t>
            </a:fld>
            <a:endParaRPr lang="en-US"/>
          </a:p>
        </p:txBody>
      </p:sp>
      <p:pic>
        <p:nvPicPr>
          <p:cNvPr id="7" name="Picture 6">
            <a:extLst>
              <a:ext uri="{FF2B5EF4-FFF2-40B4-BE49-F238E27FC236}">
                <a16:creationId xmlns:a16="http://schemas.microsoft.com/office/drawing/2014/main" id="{AB8DE620-A9FC-43F5-92AE-315EC470A8EC}"/>
              </a:ext>
            </a:extLst>
          </p:cNvPr>
          <p:cNvPicPr>
            <a:picLocks noChangeAspect="1"/>
          </p:cNvPicPr>
          <p:nvPr/>
        </p:nvPicPr>
        <p:blipFill rotWithShape="1">
          <a:blip r:embed="rId3"/>
          <a:srcRect l="731" t="12641" r="44058" b="23637"/>
          <a:stretch/>
        </p:blipFill>
        <p:spPr>
          <a:xfrm>
            <a:off x="2280764" y="229341"/>
            <a:ext cx="7917366" cy="5140119"/>
          </a:xfrm>
          <a:prstGeom prst="rect">
            <a:avLst/>
          </a:prstGeom>
        </p:spPr>
      </p:pic>
    </p:spTree>
    <p:extLst>
      <p:ext uri="{BB962C8B-B14F-4D97-AF65-F5344CB8AC3E}">
        <p14:creationId xmlns:p14="http://schemas.microsoft.com/office/powerpoint/2010/main" val="278617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8F6AE-816B-4D1C-AFC9-C00A4FC0D2E6}"/>
              </a:ext>
            </a:extLst>
          </p:cNvPr>
          <p:cNvSpPr>
            <a:spLocks noGrp="1"/>
          </p:cNvSpPr>
          <p:nvPr>
            <p:ph type="title"/>
          </p:nvPr>
        </p:nvSpPr>
        <p:spPr/>
        <p:txBody>
          <a:bodyPr/>
          <a:lstStyle/>
          <a:p>
            <a:r>
              <a:rPr lang="en-US" dirty="0"/>
              <a:t>Key Insight</a:t>
            </a:r>
          </a:p>
        </p:txBody>
      </p:sp>
      <p:sp>
        <p:nvSpPr>
          <p:cNvPr id="3" name="Content Placeholder 2">
            <a:extLst>
              <a:ext uri="{FF2B5EF4-FFF2-40B4-BE49-F238E27FC236}">
                <a16:creationId xmlns:a16="http://schemas.microsoft.com/office/drawing/2014/main" id="{B1939F69-4F64-40EB-AB57-8DB7277E8103}"/>
              </a:ext>
            </a:extLst>
          </p:cNvPr>
          <p:cNvSpPr>
            <a:spLocks noGrp="1"/>
          </p:cNvSpPr>
          <p:nvPr>
            <p:ph idx="1"/>
          </p:nvPr>
        </p:nvSpPr>
        <p:spPr/>
        <p:txBody>
          <a:bodyPr/>
          <a:lstStyle/>
          <a:p>
            <a:r>
              <a:rPr lang="en-US" dirty="0"/>
              <a:t>The </a:t>
            </a:r>
            <a:r>
              <a:rPr lang="en-US" b="1" dirty="0"/>
              <a:t>gradient</a:t>
            </a:r>
            <a:r>
              <a:rPr lang="en-US" dirty="0"/>
              <a:t> dictates </a:t>
            </a:r>
            <a:r>
              <a:rPr lang="en-US" b="1" dirty="0"/>
              <a:t>how much the network is changing</a:t>
            </a:r>
            <a:r>
              <a:rPr lang="en-US" dirty="0"/>
              <a:t> during training</a:t>
            </a:r>
          </a:p>
          <a:p>
            <a:r>
              <a:rPr lang="en-US" dirty="0"/>
              <a:t>The </a:t>
            </a:r>
            <a:r>
              <a:rPr lang="en-US" b="1" dirty="0"/>
              <a:t>propagation of the gradient </a:t>
            </a:r>
            <a:r>
              <a:rPr lang="en-US" dirty="0"/>
              <a:t>throughout the network is a proxy for </a:t>
            </a:r>
            <a:r>
              <a:rPr lang="en-US" b="1" dirty="0"/>
              <a:t>how long a memory </a:t>
            </a:r>
            <a:r>
              <a:rPr lang="en-US" dirty="0"/>
              <a:t>the network has learned</a:t>
            </a:r>
          </a:p>
          <a:p>
            <a:r>
              <a:rPr lang="en-US" dirty="0"/>
              <a:t>By visually exploring the evolution of the gradient in the context of training data, a model builder can tell </a:t>
            </a:r>
            <a:r>
              <a:rPr lang="en-US" b="1" dirty="0"/>
              <a:t>whether their model is learning temporal dependencies</a:t>
            </a:r>
            <a:r>
              <a:rPr lang="en-US" dirty="0"/>
              <a:t> and </a:t>
            </a:r>
            <a:r>
              <a:rPr lang="en-US" b="1" dirty="0"/>
              <a:t>what parts of the training set it learns from the most</a:t>
            </a:r>
            <a:endParaRPr lang="en-US" dirty="0"/>
          </a:p>
        </p:txBody>
      </p:sp>
      <p:sp>
        <p:nvSpPr>
          <p:cNvPr id="4" name="Date Placeholder 3">
            <a:extLst>
              <a:ext uri="{FF2B5EF4-FFF2-40B4-BE49-F238E27FC236}">
                <a16:creationId xmlns:a16="http://schemas.microsoft.com/office/drawing/2014/main" id="{C5716BE1-4072-4437-852F-35EB5F1C7104}"/>
              </a:ext>
            </a:extLst>
          </p:cNvPr>
          <p:cNvSpPr>
            <a:spLocks noGrp="1"/>
          </p:cNvSpPr>
          <p:nvPr>
            <p:ph type="dt" sz="half" idx="10"/>
          </p:nvPr>
        </p:nvSpPr>
        <p:spPr/>
        <p:txBody>
          <a:bodyPr/>
          <a:lstStyle/>
          <a:p>
            <a:fld id="{4BD3414B-D0B8-4C12-A41E-521BAAC476C8}" type="datetime1">
              <a:rPr lang="en-US" smtClean="0"/>
              <a:t>8/14/2019</a:t>
            </a:fld>
            <a:endParaRPr lang="en-US"/>
          </a:p>
        </p:txBody>
      </p:sp>
      <p:sp>
        <p:nvSpPr>
          <p:cNvPr id="5" name="Footer Placeholder 4">
            <a:extLst>
              <a:ext uri="{FF2B5EF4-FFF2-40B4-BE49-F238E27FC236}">
                <a16:creationId xmlns:a16="http://schemas.microsoft.com/office/drawing/2014/main" id="{E3C50A76-3BF5-44BE-9DC2-26BBD78C9E0B}"/>
              </a:ext>
            </a:extLst>
          </p:cNvPr>
          <p:cNvSpPr>
            <a:spLocks noGrp="1"/>
          </p:cNvSpPr>
          <p:nvPr>
            <p:ph type="ftr" sz="quarter" idx="11"/>
          </p:nvPr>
        </p:nvSpPr>
        <p:spPr/>
        <p:txBody>
          <a:bodyPr/>
          <a:lstStyle/>
          <a:p>
            <a:r>
              <a:rPr lang="en-US"/>
              <a:t>IEEE VIS 2019 CG&amp;A</a:t>
            </a:r>
            <a:endParaRPr lang="en-US" dirty="0"/>
          </a:p>
        </p:txBody>
      </p:sp>
      <p:sp>
        <p:nvSpPr>
          <p:cNvPr id="6" name="Slide Number Placeholder 5">
            <a:extLst>
              <a:ext uri="{FF2B5EF4-FFF2-40B4-BE49-F238E27FC236}">
                <a16:creationId xmlns:a16="http://schemas.microsoft.com/office/drawing/2014/main" id="{7CF75B3E-FDE5-4349-9DCF-684A6FBDA863}"/>
              </a:ext>
            </a:extLst>
          </p:cNvPr>
          <p:cNvSpPr>
            <a:spLocks noGrp="1"/>
          </p:cNvSpPr>
          <p:nvPr>
            <p:ph type="sldNum" sz="quarter" idx="12"/>
          </p:nvPr>
        </p:nvSpPr>
        <p:spPr/>
        <p:txBody>
          <a:bodyPr/>
          <a:lstStyle/>
          <a:p>
            <a:fld id="{5D7A53C9-0D9C-EE43-A4C3-052309C9116D}" type="slidenum">
              <a:rPr lang="en-US" smtClean="0"/>
              <a:t>13</a:t>
            </a:fld>
            <a:endParaRPr lang="en-US"/>
          </a:p>
        </p:txBody>
      </p:sp>
    </p:spTree>
    <p:extLst>
      <p:ext uri="{BB962C8B-B14F-4D97-AF65-F5344CB8AC3E}">
        <p14:creationId xmlns:p14="http://schemas.microsoft.com/office/powerpoint/2010/main" val="507166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a:xfrm flipV="1">
            <a:off x="9510935" y="4306596"/>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9" idx="1"/>
          </p:cNvCxnSpPr>
          <p:nvPr/>
        </p:nvCxnSpPr>
        <p:spPr>
          <a:xfrm>
            <a:off x="8735837" y="3871110"/>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9893243" y="3903998"/>
            <a:ext cx="43281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121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20" name="TextBox 19"/>
          <p:cNvSpPr txBox="1"/>
          <p:nvPr/>
        </p:nvSpPr>
        <p:spPr>
          <a:xfrm>
            <a:off x="9285108" y="4612096"/>
            <a:ext cx="646379" cy="400095"/>
          </a:xfrm>
          <a:prstGeom prst="rect">
            <a:avLst/>
          </a:prstGeom>
          <a:noFill/>
        </p:spPr>
        <p:txBody>
          <a:bodyPr wrap="none" lIns="91427" tIns="45713" rIns="91427" bIns="45713" rtlCol="0">
            <a:spAutoFit/>
          </a:bodyPr>
          <a:lstStyle/>
          <a:p>
            <a:r>
              <a:rPr lang="en-US" sz="2000" dirty="0">
                <a:latin typeface="Courier"/>
                <a:cs typeface="Courier"/>
              </a:rPr>
              <a:t>x</a:t>
            </a:r>
            <a:r>
              <a:rPr lang="en-US" sz="2000" baseline="-25000" dirty="0">
                <a:latin typeface="Courier"/>
                <a:cs typeface="Courier"/>
              </a:rPr>
              <a:t>i+4</a:t>
            </a:r>
            <a:endParaRPr lang="en-US" sz="2000" dirty="0">
              <a:latin typeface="Courier"/>
              <a:cs typeface="Courier"/>
            </a:endParaRPr>
          </a:p>
        </p:txBody>
      </p:sp>
      <p:sp>
        <p:nvSpPr>
          <p:cNvPr id="21" name="TextBox 20"/>
          <p:cNvSpPr txBox="1"/>
          <p:nvPr/>
        </p:nvSpPr>
        <p:spPr>
          <a:xfrm>
            <a:off x="10002868" y="3471018"/>
            <a:ext cx="646379" cy="400095"/>
          </a:xfrm>
          <a:prstGeom prst="rect">
            <a:avLst/>
          </a:prstGeom>
          <a:noFill/>
        </p:spPr>
        <p:txBody>
          <a:bodyPr wrap="none" lIns="91427" tIns="45713" rIns="91427" bIns="45713" rtlCol="0">
            <a:spAutoFit/>
          </a:bodyPr>
          <a:lstStyle/>
          <a:p>
            <a:r>
              <a:rPr lang="en-US" sz="2000" dirty="0">
                <a:latin typeface="Courier"/>
                <a:cs typeface="Courier"/>
              </a:rPr>
              <a:t>h</a:t>
            </a:r>
            <a:r>
              <a:rPr lang="en-US" sz="2000" baseline="-25000" dirty="0">
                <a:latin typeface="Courier"/>
                <a:cs typeface="Courier"/>
              </a:rPr>
              <a:t>i+5</a:t>
            </a:r>
            <a:endParaRPr lang="en-US" sz="2000" dirty="0">
              <a:latin typeface="Courier"/>
              <a:cs typeface="Courier"/>
            </a:endParaRPr>
          </a:p>
        </p:txBody>
      </p:sp>
      <p:cxnSp>
        <p:nvCxnSpPr>
          <p:cNvPr id="22" name="Straight Arrow Connector 21"/>
          <p:cNvCxnSpPr/>
          <p:nvPr/>
        </p:nvCxnSpPr>
        <p:spPr>
          <a:xfrm flipV="1">
            <a:off x="9510935" y="2965671"/>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285108" y="2405982"/>
            <a:ext cx="646379" cy="400095"/>
          </a:xfrm>
          <a:prstGeom prst="rect">
            <a:avLst/>
          </a:prstGeom>
          <a:noFill/>
        </p:spPr>
        <p:txBody>
          <a:bodyPr wrap="none" lIns="91427" tIns="45713" rIns="91427" bIns="45713" rtlCol="0">
            <a:spAutoFit/>
          </a:bodyPr>
          <a:lstStyle/>
          <a:p>
            <a:r>
              <a:rPr lang="en-US" sz="2000" dirty="0">
                <a:latin typeface="Courier"/>
                <a:cs typeface="Courier"/>
              </a:rPr>
              <a:t>y</a:t>
            </a:r>
            <a:r>
              <a:rPr lang="en-US" sz="2000" baseline="-25000" dirty="0">
                <a:latin typeface="Courier"/>
                <a:cs typeface="Courier"/>
              </a:rPr>
              <a:t>i+5</a:t>
            </a:r>
            <a:endParaRPr lang="en-US" sz="2000" dirty="0">
              <a:latin typeface="Courier"/>
              <a:cs typeface="Courier"/>
            </a:endParaRPr>
          </a:p>
        </p:txBody>
      </p:sp>
      <p:cxnSp>
        <p:nvCxnSpPr>
          <p:cNvPr id="64" name="Straight Arrow Connector 63"/>
          <p:cNvCxnSpPr/>
          <p:nvPr/>
        </p:nvCxnSpPr>
        <p:spPr>
          <a:xfrm flipV="1">
            <a:off x="8365109" y="4306597"/>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endCxn id="67" idx="1"/>
          </p:cNvCxnSpPr>
          <p:nvPr/>
        </p:nvCxnSpPr>
        <p:spPr>
          <a:xfrm>
            <a:off x="7590011" y="3871111"/>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7975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68" name="TextBox 67"/>
          <p:cNvSpPr txBox="1"/>
          <p:nvPr/>
        </p:nvSpPr>
        <p:spPr>
          <a:xfrm>
            <a:off x="8139282" y="4612097"/>
            <a:ext cx="646379" cy="400095"/>
          </a:xfrm>
          <a:prstGeom prst="rect">
            <a:avLst/>
          </a:prstGeom>
          <a:noFill/>
        </p:spPr>
        <p:txBody>
          <a:bodyPr wrap="none" lIns="91427" tIns="45713" rIns="91427" bIns="45713" rtlCol="0">
            <a:spAutoFit/>
          </a:bodyPr>
          <a:lstStyle/>
          <a:p>
            <a:r>
              <a:rPr lang="en-US" sz="2000" dirty="0">
                <a:latin typeface="Courier"/>
                <a:cs typeface="Courier"/>
              </a:rPr>
              <a:t>x</a:t>
            </a:r>
            <a:r>
              <a:rPr lang="en-US" sz="2000" baseline="-25000" dirty="0">
                <a:latin typeface="Courier"/>
                <a:cs typeface="Courier"/>
              </a:rPr>
              <a:t>i+3</a:t>
            </a:r>
            <a:endParaRPr lang="en-US" sz="2000" dirty="0">
              <a:latin typeface="Courier"/>
              <a:cs typeface="Courier"/>
            </a:endParaRPr>
          </a:p>
        </p:txBody>
      </p:sp>
      <p:sp>
        <p:nvSpPr>
          <p:cNvPr id="69" name="TextBox 68"/>
          <p:cNvSpPr txBox="1"/>
          <p:nvPr/>
        </p:nvSpPr>
        <p:spPr>
          <a:xfrm>
            <a:off x="8666732" y="3435627"/>
            <a:ext cx="646379" cy="400095"/>
          </a:xfrm>
          <a:prstGeom prst="rect">
            <a:avLst/>
          </a:prstGeom>
          <a:noFill/>
        </p:spPr>
        <p:txBody>
          <a:bodyPr wrap="none" lIns="91427" tIns="45713" rIns="91427" bIns="45713" rtlCol="0">
            <a:spAutoFit/>
          </a:bodyPr>
          <a:lstStyle/>
          <a:p>
            <a:r>
              <a:rPr lang="en-US" sz="2000" dirty="0">
                <a:latin typeface="Courier"/>
                <a:cs typeface="Courier"/>
              </a:rPr>
              <a:t>h</a:t>
            </a:r>
            <a:r>
              <a:rPr lang="en-US" sz="2000" baseline="-25000" dirty="0">
                <a:latin typeface="Courier"/>
                <a:cs typeface="Courier"/>
              </a:rPr>
              <a:t>i+4</a:t>
            </a:r>
            <a:endParaRPr lang="en-US" sz="2000" dirty="0">
              <a:latin typeface="Courier"/>
              <a:cs typeface="Courier"/>
            </a:endParaRPr>
          </a:p>
        </p:txBody>
      </p:sp>
      <p:cxnSp>
        <p:nvCxnSpPr>
          <p:cNvPr id="70" name="Straight Arrow Connector 69"/>
          <p:cNvCxnSpPr/>
          <p:nvPr/>
        </p:nvCxnSpPr>
        <p:spPr>
          <a:xfrm flipV="1">
            <a:off x="8365109" y="2965672"/>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8139282" y="2405983"/>
            <a:ext cx="646379" cy="400095"/>
          </a:xfrm>
          <a:prstGeom prst="rect">
            <a:avLst/>
          </a:prstGeom>
          <a:noFill/>
        </p:spPr>
        <p:txBody>
          <a:bodyPr wrap="none" lIns="91427" tIns="45713" rIns="91427" bIns="45713" rtlCol="0">
            <a:spAutoFit/>
          </a:bodyPr>
          <a:lstStyle/>
          <a:p>
            <a:r>
              <a:rPr lang="en-US" sz="2000" dirty="0">
                <a:latin typeface="Courier"/>
                <a:cs typeface="Courier"/>
              </a:rPr>
              <a:t>y</a:t>
            </a:r>
            <a:r>
              <a:rPr lang="en-US" sz="2000" baseline="-25000" dirty="0">
                <a:latin typeface="Courier"/>
                <a:cs typeface="Courier"/>
              </a:rPr>
              <a:t>i+4</a:t>
            </a:r>
            <a:endParaRPr lang="en-US" sz="2000" dirty="0">
              <a:latin typeface="Courier"/>
              <a:cs typeface="Courier"/>
            </a:endParaRPr>
          </a:p>
        </p:txBody>
      </p:sp>
      <p:cxnSp>
        <p:nvCxnSpPr>
          <p:cNvPr id="72" name="Straight Arrow Connector 71"/>
          <p:cNvCxnSpPr/>
          <p:nvPr/>
        </p:nvCxnSpPr>
        <p:spPr>
          <a:xfrm flipV="1">
            <a:off x="7207702" y="4306596"/>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endCxn id="75" idx="1"/>
          </p:cNvCxnSpPr>
          <p:nvPr/>
        </p:nvCxnSpPr>
        <p:spPr>
          <a:xfrm>
            <a:off x="6432604" y="3871110"/>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6818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6" name="TextBox 75"/>
          <p:cNvSpPr txBox="1"/>
          <p:nvPr/>
        </p:nvSpPr>
        <p:spPr>
          <a:xfrm>
            <a:off x="6981875" y="4612096"/>
            <a:ext cx="646379" cy="400095"/>
          </a:xfrm>
          <a:prstGeom prst="rect">
            <a:avLst/>
          </a:prstGeom>
          <a:noFill/>
        </p:spPr>
        <p:txBody>
          <a:bodyPr wrap="none" lIns="91427" tIns="45713" rIns="91427" bIns="45713" rtlCol="0">
            <a:spAutoFit/>
          </a:bodyPr>
          <a:lstStyle/>
          <a:p>
            <a:r>
              <a:rPr lang="en-US" sz="2000" dirty="0">
                <a:latin typeface="Courier"/>
                <a:cs typeface="Courier"/>
              </a:rPr>
              <a:t>x</a:t>
            </a:r>
            <a:r>
              <a:rPr lang="en-US" sz="2000" baseline="-25000" dirty="0">
                <a:latin typeface="Courier"/>
                <a:cs typeface="Courier"/>
              </a:rPr>
              <a:t>i+2</a:t>
            </a:r>
            <a:endParaRPr lang="en-US" sz="2000" dirty="0">
              <a:latin typeface="Courier"/>
              <a:cs typeface="Courier"/>
            </a:endParaRPr>
          </a:p>
        </p:txBody>
      </p:sp>
      <p:sp>
        <p:nvSpPr>
          <p:cNvPr id="77" name="TextBox 76"/>
          <p:cNvSpPr txBox="1"/>
          <p:nvPr/>
        </p:nvSpPr>
        <p:spPr>
          <a:xfrm>
            <a:off x="7514966" y="3435627"/>
            <a:ext cx="646379" cy="400095"/>
          </a:xfrm>
          <a:prstGeom prst="rect">
            <a:avLst/>
          </a:prstGeom>
          <a:noFill/>
        </p:spPr>
        <p:txBody>
          <a:bodyPr wrap="none" lIns="91427" tIns="45713" rIns="91427" bIns="45713" rtlCol="0">
            <a:spAutoFit/>
          </a:bodyPr>
          <a:lstStyle/>
          <a:p>
            <a:r>
              <a:rPr lang="en-US" sz="2000" dirty="0">
                <a:latin typeface="Courier"/>
                <a:cs typeface="Courier"/>
              </a:rPr>
              <a:t>h</a:t>
            </a:r>
            <a:r>
              <a:rPr lang="en-US" sz="2000" baseline="-25000" dirty="0">
                <a:latin typeface="Courier"/>
                <a:cs typeface="Courier"/>
              </a:rPr>
              <a:t>i+3</a:t>
            </a:r>
            <a:endParaRPr lang="en-US" sz="2000" dirty="0">
              <a:latin typeface="Courier"/>
              <a:cs typeface="Courier"/>
            </a:endParaRPr>
          </a:p>
        </p:txBody>
      </p:sp>
      <p:cxnSp>
        <p:nvCxnSpPr>
          <p:cNvPr id="78" name="Straight Arrow Connector 77"/>
          <p:cNvCxnSpPr/>
          <p:nvPr/>
        </p:nvCxnSpPr>
        <p:spPr>
          <a:xfrm flipV="1">
            <a:off x="7207702" y="2965671"/>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6981875" y="2405982"/>
            <a:ext cx="646379" cy="400095"/>
          </a:xfrm>
          <a:prstGeom prst="rect">
            <a:avLst/>
          </a:prstGeom>
          <a:noFill/>
        </p:spPr>
        <p:txBody>
          <a:bodyPr wrap="none" lIns="91427" tIns="45713" rIns="91427" bIns="45713" rtlCol="0">
            <a:spAutoFit/>
          </a:bodyPr>
          <a:lstStyle/>
          <a:p>
            <a:r>
              <a:rPr lang="en-US" sz="2000" dirty="0">
                <a:latin typeface="Courier"/>
                <a:cs typeface="Courier"/>
              </a:rPr>
              <a:t>y</a:t>
            </a:r>
            <a:r>
              <a:rPr lang="en-US" sz="2000" baseline="-25000" dirty="0">
                <a:latin typeface="Courier"/>
                <a:cs typeface="Courier"/>
              </a:rPr>
              <a:t>i+3</a:t>
            </a:r>
            <a:endParaRPr lang="en-US" sz="2000" dirty="0">
              <a:latin typeface="Courier"/>
              <a:cs typeface="Courier"/>
            </a:endParaRPr>
          </a:p>
        </p:txBody>
      </p:sp>
      <p:cxnSp>
        <p:nvCxnSpPr>
          <p:cNvPr id="80" name="Straight Arrow Connector 79"/>
          <p:cNvCxnSpPr/>
          <p:nvPr/>
        </p:nvCxnSpPr>
        <p:spPr>
          <a:xfrm flipV="1">
            <a:off x="6118370" y="4306598"/>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5214169" y="3903998"/>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5729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4" name="TextBox 83"/>
          <p:cNvSpPr txBox="1"/>
          <p:nvPr/>
        </p:nvSpPr>
        <p:spPr>
          <a:xfrm>
            <a:off x="5892543" y="4612098"/>
            <a:ext cx="646379" cy="400095"/>
          </a:xfrm>
          <a:prstGeom prst="rect">
            <a:avLst/>
          </a:prstGeom>
          <a:noFill/>
        </p:spPr>
        <p:txBody>
          <a:bodyPr wrap="none" lIns="91427" tIns="45713" rIns="91427" bIns="45713" rtlCol="0">
            <a:spAutoFit/>
          </a:bodyPr>
          <a:lstStyle/>
          <a:p>
            <a:r>
              <a:rPr lang="en-US" sz="2000" dirty="0">
                <a:latin typeface="Courier"/>
                <a:cs typeface="Courier"/>
              </a:rPr>
              <a:t>x</a:t>
            </a:r>
            <a:r>
              <a:rPr lang="en-US" sz="2000" baseline="-25000" dirty="0">
                <a:latin typeface="Courier"/>
                <a:cs typeface="Courier"/>
              </a:rPr>
              <a:t>i+1</a:t>
            </a:r>
            <a:endParaRPr lang="en-US" sz="2000" dirty="0">
              <a:latin typeface="Courier"/>
              <a:cs typeface="Courier"/>
            </a:endParaRPr>
          </a:p>
        </p:txBody>
      </p:sp>
      <p:sp>
        <p:nvSpPr>
          <p:cNvPr id="85" name="TextBox 84"/>
          <p:cNvSpPr txBox="1"/>
          <p:nvPr/>
        </p:nvSpPr>
        <p:spPr>
          <a:xfrm>
            <a:off x="6446439" y="3435627"/>
            <a:ext cx="646379" cy="400095"/>
          </a:xfrm>
          <a:prstGeom prst="rect">
            <a:avLst/>
          </a:prstGeom>
          <a:noFill/>
        </p:spPr>
        <p:txBody>
          <a:bodyPr wrap="none" lIns="91427" tIns="45713" rIns="91427" bIns="45713" rtlCol="0">
            <a:spAutoFit/>
          </a:bodyPr>
          <a:lstStyle/>
          <a:p>
            <a:r>
              <a:rPr lang="en-US" sz="2000" dirty="0">
                <a:latin typeface="Courier"/>
                <a:cs typeface="Courier"/>
              </a:rPr>
              <a:t>h</a:t>
            </a:r>
            <a:r>
              <a:rPr lang="en-US" sz="2000" baseline="-25000" dirty="0">
                <a:latin typeface="Courier"/>
                <a:cs typeface="Courier"/>
              </a:rPr>
              <a:t>i+2</a:t>
            </a:r>
            <a:endParaRPr lang="en-US" sz="2000" dirty="0">
              <a:latin typeface="Courier"/>
              <a:cs typeface="Courier"/>
            </a:endParaRPr>
          </a:p>
        </p:txBody>
      </p:sp>
      <p:cxnSp>
        <p:nvCxnSpPr>
          <p:cNvPr id="86" name="Straight Arrow Connector 85"/>
          <p:cNvCxnSpPr/>
          <p:nvPr/>
        </p:nvCxnSpPr>
        <p:spPr>
          <a:xfrm flipV="1">
            <a:off x="6118370" y="2965673"/>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5892543" y="2405984"/>
            <a:ext cx="646379" cy="400095"/>
          </a:xfrm>
          <a:prstGeom prst="rect">
            <a:avLst/>
          </a:prstGeom>
          <a:noFill/>
        </p:spPr>
        <p:txBody>
          <a:bodyPr wrap="none" lIns="91427" tIns="45713" rIns="91427" bIns="45713" rtlCol="0">
            <a:spAutoFit/>
          </a:bodyPr>
          <a:lstStyle/>
          <a:p>
            <a:r>
              <a:rPr lang="en-US" sz="2000" dirty="0">
                <a:latin typeface="Courier"/>
                <a:cs typeface="Courier"/>
              </a:rPr>
              <a:t>y</a:t>
            </a:r>
            <a:r>
              <a:rPr lang="en-US" sz="2000" baseline="-25000" dirty="0">
                <a:latin typeface="Courier"/>
                <a:cs typeface="Courier"/>
              </a:rPr>
              <a:t>i+2</a:t>
            </a:r>
            <a:endParaRPr lang="en-US" sz="2000" dirty="0">
              <a:latin typeface="Courier"/>
              <a:cs typeface="Courier"/>
            </a:endParaRPr>
          </a:p>
        </p:txBody>
      </p:sp>
      <p:cxnSp>
        <p:nvCxnSpPr>
          <p:cNvPr id="88" name="Straight Arrow Connector 87"/>
          <p:cNvCxnSpPr/>
          <p:nvPr/>
        </p:nvCxnSpPr>
        <p:spPr>
          <a:xfrm flipV="1">
            <a:off x="4784777" y="4306599"/>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3853757" y="3903998"/>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4395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2" name="TextBox 91"/>
          <p:cNvSpPr txBox="1"/>
          <p:nvPr/>
        </p:nvSpPr>
        <p:spPr>
          <a:xfrm>
            <a:off x="4558949" y="4612099"/>
            <a:ext cx="441162" cy="400095"/>
          </a:xfrm>
          <a:prstGeom prst="rect">
            <a:avLst/>
          </a:prstGeom>
          <a:noFill/>
        </p:spPr>
        <p:txBody>
          <a:bodyPr wrap="none" lIns="91427" tIns="45713" rIns="91427" bIns="45713" rtlCol="0">
            <a:spAutoFit/>
          </a:bodyPr>
          <a:lstStyle/>
          <a:p>
            <a:r>
              <a:rPr lang="en-US" sz="2000" dirty="0">
                <a:latin typeface="Courier"/>
                <a:cs typeface="Courier"/>
              </a:rPr>
              <a:t>x</a:t>
            </a:r>
            <a:r>
              <a:rPr lang="en-US" sz="2000" baseline="-25000" dirty="0">
                <a:latin typeface="Courier"/>
                <a:cs typeface="Courier"/>
              </a:rPr>
              <a:t>i</a:t>
            </a:r>
            <a:endParaRPr lang="en-US" sz="2000" dirty="0">
              <a:latin typeface="Courier"/>
              <a:cs typeface="Courier"/>
            </a:endParaRPr>
          </a:p>
        </p:txBody>
      </p:sp>
      <p:sp>
        <p:nvSpPr>
          <p:cNvPr id="93" name="TextBox 92"/>
          <p:cNvSpPr txBox="1"/>
          <p:nvPr/>
        </p:nvSpPr>
        <p:spPr>
          <a:xfrm>
            <a:off x="5180044" y="3471015"/>
            <a:ext cx="646379" cy="400095"/>
          </a:xfrm>
          <a:prstGeom prst="rect">
            <a:avLst/>
          </a:prstGeom>
          <a:noFill/>
        </p:spPr>
        <p:txBody>
          <a:bodyPr wrap="none" lIns="91427" tIns="45713" rIns="91427" bIns="45713" rtlCol="0">
            <a:spAutoFit/>
          </a:bodyPr>
          <a:lstStyle/>
          <a:p>
            <a:r>
              <a:rPr lang="en-US" sz="2000" dirty="0">
                <a:latin typeface="Courier"/>
                <a:cs typeface="Courier"/>
              </a:rPr>
              <a:t>h</a:t>
            </a:r>
            <a:r>
              <a:rPr lang="en-US" sz="2000" baseline="-25000" dirty="0">
                <a:latin typeface="Courier"/>
                <a:cs typeface="Courier"/>
              </a:rPr>
              <a:t>i+1</a:t>
            </a:r>
            <a:endParaRPr lang="en-US" sz="2000" dirty="0">
              <a:latin typeface="Courier"/>
              <a:cs typeface="Courier"/>
            </a:endParaRPr>
          </a:p>
        </p:txBody>
      </p:sp>
      <p:cxnSp>
        <p:nvCxnSpPr>
          <p:cNvPr id="94" name="Straight Arrow Connector 93"/>
          <p:cNvCxnSpPr/>
          <p:nvPr/>
        </p:nvCxnSpPr>
        <p:spPr>
          <a:xfrm flipV="1">
            <a:off x="4784777" y="2965674"/>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4558950" y="2405985"/>
            <a:ext cx="646379" cy="400095"/>
          </a:xfrm>
          <a:prstGeom prst="rect">
            <a:avLst/>
          </a:prstGeom>
          <a:noFill/>
        </p:spPr>
        <p:txBody>
          <a:bodyPr wrap="none" lIns="91427" tIns="45713" rIns="91427" bIns="45713" rtlCol="0">
            <a:spAutoFit/>
          </a:bodyPr>
          <a:lstStyle/>
          <a:p>
            <a:r>
              <a:rPr lang="en-US" sz="2000" dirty="0">
                <a:latin typeface="Courier"/>
                <a:cs typeface="Courier"/>
              </a:rPr>
              <a:t>y</a:t>
            </a:r>
            <a:r>
              <a:rPr lang="en-US" sz="2000" baseline="-25000" dirty="0">
                <a:latin typeface="Courier"/>
                <a:cs typeface="Courier"/>
              </a:rPr>
              <a:t>i+1</a:t>
            </a:r>
            <a:endParaRPr lang="en-US" sz="2000" dirty="0">
              <a:latin typeface="Courier"/>
              <a:cs typeface="Courier"/>
            </a:endParaRPr>
          </a:p>
        </p:txBody>
      </p:sp>
      <p:cxnSp>
        <p:nvCxnSpPr>
          <p:cNvPr id="104" name="Straight Arrow Connector 103"/>
          <p:cNvCxnSpPr/>
          <p:nvPr/>
        </p:nvCxnSpPr>
        <p:spPr>
          <a:xfrm flipV="1">
            <a:off x="3379669" y="4306596"/>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endCxn id="107" idx="1"/>
          </p:cNvCxnSpPr>
          <p:nvPr/>
        </p:nvCxnSpPr>
        <p:spPr>
          <a:xfrm>
            <a:off x="2604571" y="3871110"/>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2990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08" name="TextBox 107"/>
          <p:cNvSpPr txBox="1"/>
          <p:nvPr/>
        </p:nvSpPr>
        <p:spPr>
          <a:xfrm>
            <a:off x="3153842" y="4612096"/>
            <a:ext cx="646379" cy="400095"/>
          </a:xfrm>
          <a:prstGeom prst="rect">
            <a:avLst/>
          </a:prstGeom>
          <a:noFill/>
        </p:spPr>
        <p:txBody>
          <a:bodyPr wrap="none" lIns="91427" tIns="45713" rIns="91427" bIns="45713" rtlCol="0">
            <a:spAutoFit/>
          </a:bodyPr>
          <a:lstStyle/>
          <a:p>
            <a:r>
              <a:rPr lang="en-US" sz="2000" dirty="0">
                <a:latin typeface="Courier"/>
                <a:cs typeface="Courier"/>
              </a:rPr>
              <a:t>x</a:t>
            </a:r>
            <a:r>
              <a:rPr lang="en-US" sz="2000" baseline="-25000" dirty="0">
                <a:latin typeface="Courier"/>
                <a:cs typeface="Courier"/>
              </a:rPr>
              <a:t>i-1</a:t>
            </a:r>
            <a:endParaRPr lang="en-US" sz="2000" dirty="0">
              <a:latin typeface="Courier"/>
              <a:cs typeface="Courier"/>
            </a:endParaRPr>
          </a:p>
        </p:txBody>
      </p:sp>
      <p:sp>
        <p:nvSpPr>
          <p:cNvPr id="109" name="TextBox 108"/>
          <p:cNvSpPr txBox="1"/>
          <p:nvPr/>
        </p:nvSpPr>
        <p:spPr>
          <a:xfrm>
            <a:off x="2163409" y="3671063"/>
            <a:ext cx="646379" cy="400095"/>
          </a:xfrm>
          <a:prstGeom prst="rect">
            <a:avLst/>
          </a:prstGeom>
          <a:noFill/>
        </p:spPr>
        <p:txBody>
          <a:bodyPr wrap="none" lIns="91427" tIns="45713" rIns="91427" bIns="45713" rtlCol="0">
            <a:spAutoFit/>
          </a:bodyPr>
          <a:lstStyle/>
          <a:p>
            <a:r>
              <a:rPr lang="en-US" sz="2000" dirty="0">
                <a:latin typeface="Courier"/>
                <a:cs typeface="Courier"/>
              </a:rPr>
              <a:t>h</a:t>
            </a:r>
            <a:r>
              <a:rPr lang="en-US" sz="2000" baseline="-25000" dirty="0">
                <a:latin typeface="Courier"/>
                <a:cs typeface="Courier"/>
              </a:rPr>
              <a:t>i-1</a:t>
            </a:r>
            <a:endParaRPr lang="en-US" sz="2000" dirty="0">
              <a:latin typeface="Courier"/>
              <a:cs typeface="Courier"/>
            </a:endParaRPr>
          </a:p>
        </p:txBody>
      </p:sp>
      <p:cxnSp>
        <p:nvCxnSpPr>
          <p:cNvPr id="110" name="Straight Arrow Connector 109"/>
          <p:cNvCxnSpPr/>
          <p:nvPr/>
        </p:nvCxnSpPr>
        <p:spPr>
          <a:xfrm flipV="1">
            <a:off x="3379669" y="2965671"/>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153841" y="2405982"/>
            <a:ext cx="441162" cy="400095"/>
          </a:xfrm>
          <a:prstGeom prst="rect">
            <a:avLst/>
          </a:prstGeom>
          <a:noFill/>
        </p:spPr>
        <p:txBody>
          <a:bodyPr wrap="none" lIns="91427" tIns="45713" rIns="91427" bIns="45713" rtlCol="0">
            <a:spAutoFit/>
          </a:bodyPr>
          <a:lstStyle/>
          <a:p>
            <a:r>
              <a:rPr lang="en-US" sz="2000" dirty="0" err="1">
                <a:latin typeface="Courier"/>
                <a:cs typeface="Courier"/>
              </a:rPr>
              <a:t>y</a:t>
            </a:r>
            <a:r>
              <a:rPr lang="en-US" sz="2000" baseline="-25000" dirty="0" err="1">
                <a:latin typeface="Courier"/>
                <a:cs typeface="Courier"/>
              </a:rPr>
              <a:t>i</a:t>
            </a:r>
            <a:endParaRPr lang="en-US" sz="2000" dirty="0">
              <a:latin typeface="Courier"/>
              <a:cs typeface="Courier"/>
            </a:endParaRPr>
          </a:p>
        </p:txBody>
      </p:sp>
      <p:sp>
        <p:nvSpPr>
          <p:cNvPr id="112" name="TextBox 111"/>
          <p:cNvSpPr txBox="1"/>
          <p:nvPr/>
        </p:nvSpPr>
        <p:spPr>
          <a:xfrm>
            <a:off x="3749030" y="3471018"/>
            <a:ext cx="441162" cy="400095"/>
          </a:xfrm>
          <a:prstGeom prst="rect">
            <a:avLst/>
          </a:prstGeom>
          <a:noFill/>
        </p:spPr>
        <p:txBody>
          <a:bodyPr wrap="none" lIns="91427" tIns="45713" rIns="91427" bIns="45713" rtlCol="0">
            <a:spAutoFit/>
          </a:bodyPr>
          <a:lstStyle/>
          <a:p>
            <a:r>
              <a:rPr lang="en-US" sz="2000" dirty="0">
                <a:latin typeface="Courier"/>
                <a:cs typeface="Courier"/>
              </a:rPr>
              <a:t>h</a:t>
            </a:r>
            <a:r>
              <a:rPr lang="en-US" sz="2000" baseline="-25000" dirty="0">
                <a:latin typeface="Courier"/>
                <a:cs typeface="Courier"/>
              </a:rPr>
              <a:t>i</a:t>
            </a:r>
            <a:endParaRPr lang="en-US" sz="2000" dirty="0">
              <a:latin typeface="Courier"/>
              <a:cs typeface="Courier"/>
            </a:endParaRPr>
          </a:p>
        </p:txBody>
      </p:sp>
      <p:sp>
        <p:nvSpPr>
          <p:cNvPr id="113" name="TextBox 112"/>
          <p:cNvSpPr txBox="1"/>
          <p:nvPr/>
        </p:nvSpPr>
        <p:spPr>
          <a:xfrm>
            <a:off x="1913466" y="203201"/>
            <a:ext cx="7260927" cy="646331"/>
          </a:xfrm>
          <a:prstGeom prst="rect">
            <a:avLst/>
          </a:prstGeom>
          <a:noFill/>
        </p:spPr>
        <p:txBody>
          <a:bodyPr wrap="square" rtlCol="0">
            <a:spAutoFit/>
          </a:bodyPr>
          <a:lstStyle/>
          <a:p>
            <a:r>
              <a:rPr lang="en-US" sz="3600" dirty="0"/>
              <a:t>Training: Inference</a:t>
            </a:r>
          </a:p>
        </p:txBody>
      </p:sp>
      <p:sp>
        <p:nvSpPr>
          <p:cNvPr id="2" name="Date Placeholder 1"/>
          <p:cNvSpPr>
            <a:spLocks noGrp="1"/>
          </p:cNvSpPr>
          <p:nvPr>
            <p:ph type="dt" sz="half" idx="10"/>
          </p:nvPr>
        </p:nvSpPr>
        <p:spPr/>
        <p:txBody>
          <a:bodyPr/>
          <a:lstStyle/>
          <a:p>
            <a:fld id="{A6752E5F-BE6A-4D2E-AF9A-42174436CEF1}"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14</a:t>
            </a:fld>
            <a:endParaRPr lang="en-US"/>
          </a:p>
        </p:txBody>
      </p:sp>
      <p:pic>
        <p:nvPicPr>
          <p:cNvPr id="51" name="Picture 50">
            <a:extLst>
              <a:ext uri="{FF2B5EF4-FFF2-40B4-BE49-F238E27FC236}">
                <a16:creationId xmlns:a16="http://schemas.microsoft.com/office/drawing/2014/main" id="{D6D06D72-2E72-43B3-B700-96CED2AC4F73}"/>
              </a:ext>
            </a:extLst>
          </p:cNvPr>
          <p:cNvPicPr>
            <a:picLocks noChangeAspect="1"/>
          </p:cNvPicPr>
          <p:nvPr/>
        </p:nvPicPr>
        <p:blipFill rotWithShape="1">
          <a:blip r:embed="rId2"/>
          <a:srcRect l="11536" r="11724"/>
          <a:stretch/>
        </p:blipFill>
        <p:spPr>
          <a:xfrm>
            <a:off x="2741941" y="1402384"/>
            <a:ext cx="7260927" cy="936196"/>
          </a:xfrm>
          <a:prstGeom prst="rect">
            <a:avLst/>
          </a:prstGeom>
        </p:spPr>
      </p:pic>
    </p:spTree>
    <p:extLst>
      <p:ext uri="{BB962C8B-B14F-4D97-AF65-F5344CB8AC3E}">
        <p14:creationId xmlns:p14="http://schemas.microsoft.com/office/powerpoint/2010/main" val="4236807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a:xfrm flipV="1">
            <a:off x="9510935" y="4306596"/>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9" idx="1"/>
          </p:cNvCxnSpPr>
          <p:nvPr/>
        </p:nvCxnSpPr>
        <p:spPr>
          <a:xfrm>
            <a:off x="8735837" y="3871110"/>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9893243" y="3903998"/>
            <a:ext cx="43281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121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20" name="TextBox 19"/>
          <p:cNvSpPr txBox="1"/>
          <p:nvPr/>
        </p:nvSpPr>
        <p:spPr>
          <a:xfrm>
            <a:off x="9285108" y="4612096"/>
            <a:ext cx="646379" cy="400095"/>
          </a:xfrm>
          <a:prstGeom prst="rect">
            <a:avLst/>
          </a:prstGeom>
          <a:noFill/>
        </p:spPr>
        <p:txBody>
          <a:bodyPr wrap="none" lIns="91427" tIns="45713" rIns="91427" bIns="45713" rtlCol="0">
            <a:spAutoFit/>
          </a:bodyPr>
          <a:lstStyle/>
          <a:p>
            <a:r>
              <a:rPr lang="en-US" sz="2000" dirty="0">
                <a:latin typeface="Courier"/>
                <a:cs typeface="Courier"/>
              </a:rPr>
              <a:t>x</a:t>
            </a:r>
            <a:r>
              <a:rPr lang="en-US" sz="2000" baseline="-25000" dirty="0">
                <a:latin typeface="Courier"/>
                <a:cs typeface="Courier"/>
              </a:rPr>
              <a:t>i+4</a:t>
            </a:r>
            <a:endParaRPr lang="en-US" sz="2000" dirty="0">
              <a:latin typeface="Courier"/>
              <a:cs typeface="Courier"/>
            </a:endParaRPr>
          </a:p>
        </p:txBody>
      </p:sp>
      <p:sp>
        <p:nvSpPr>
          <p:cNvPr id="21" name="TextBox 20"/>
          <p:cNvSpPr txBox="1"/>
          <p:nvPr/>
        </p:nvSpPr>
        <p:spPr>
          <a:xfrm>
            <a:off x="10002868" y="3471018"/>
            <a:ext cx="646379" cy="400095"/>
          </a:xfrm>
          <a:prstGeom prst="rect">
            <a:avLst/>
          </a:prstGeom>
          <a:noFill/>
        </p:spPr>
        <p:txBody>
          <a:bodyPr wrap="none" lIns="91427" tIns="45713" rIns="91427" bIns="45713" rtlCol="0">
            <a:spAutoFit/>
          </a:bodyPr>
          <a:lstStyle/>
          <a:p>
            <a:r>
              <a:rPr lang="en-US" sz="2000" dirty="0">
                <a:latin typeface="Courier"/>
                <a:cs typeface="Courier"/>
              </a:rPr>
              <a:t>h</a:t>
            </a:r>
            <a:r>
              <a:rPr lang="en-US" sz="2000" baseline="-25000" dirty="0">
                <a:latin typeface="Courier"/>
                <a:cs typeface="Courier"/>
              </a:rPr>
              <a:t>i+5</a:t>
            </a:r>
            <a:endParaRPr lang="en-US" sz="2000" dirty="0">
              <a:latin typeface="Courier"/>
              <a:cs typeface="Courier"/>
            </a:endParaRPr>
          </a:p>
        </p:txBody>
      </p:sp>
      <p:cxnSp>
        <p:nvCxnSpPr>
          <p:cNvPr id="22" name="Straight Arrow Connector 21"/>
          <p:cNvCxnSpPr/>
          <p:nvPr/>
        </p:nvCxnSpPr>
        <p:spPr>
          <a:xfrm flipV="1">
            <a:off x="9510935" y="2965671"/>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285108" y="2405982"/>
            <a:ext cx="646379" cy="400095"/>
          </a:xfrm>
          <a:prstGeom prst="rect">
            <a:avLst/>
          </a:prstGeom>
          <a:noFill/>
        </p:spPr>
        <p:txBody>
          <a:bodyPr wrap="none" lIns="91427" tIns="45713" rIns="91427" bIns="45713" rtlCol="0">
            <a:spAutoFit/>
          </a:bodyPr>
          <a:lstStyle/>
          <a:p>
            <a:r>
              <a:rPr lang="en-US" sz="2000" dirty="0">
                <a:latin typeface="Courier"/>
                <a:cs typeface="Courier"/>
              </a:rPr>
              <a:t>y</a:t>
            </a:r>
            <a:r>
              <a:rPr lang="en-US" sz="2000" baseline="-25000" dirty="0">
                <a:latin typeface="Courier"/>
                <a:cs typeface="Courier"/>
              </a:rPr>
              <a:t>i+5</a:t>
            </a:r>
            <a:endParaRPr lang="en-US" sz="2000" dirty="0">
              <a:latin typeface="Courier"/>
              <a:cs typeface="Courier"/>
            </a:endParaRPr>
          </a:p>
        </p:txBody>
      </p:sp>
      <p:cxnSp>
        <p:nvCxnSpPr>
          <p:cNvPr id="64" name="Straight Arrow Connector 63"/>
          <p:cNvCxnSpPr/>
          <p:nvPr/>
        </p:nvCxnSpPr>
        <p:spPr>
          <a:xfrm flipV="1">
            <a:off x="8365109" y="4306597"/>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endCxn id="67" idx="1"/>
          </p:cNvCxnSpPr>
          <p:nvPr/>
        </p:nvCxnSpPr>
        <p:spPr>
          <a:xfrm>
            <a:off x="7590011" y="3871111"/>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7975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68" name="TextBox 67"/>
          <p:cNvSpPr txBox="1"/>
          <p:nvPr/>
        </p:nvSpPr>
        <p:spPr>
          <a:xfrm>
            <a:off x="8139282" y="4612097"/>
            <a:ext cx="646379" cy="400095"/>
          </a:xfrm>
          <a:prstGeom prst="rect">
            <a:avLst/>
          </a:prstGeom>
          <a:noFill/>
        </p:spPr>
        <p:txBody>
          <a:bodyPr wrap="none" lIns="91427" tIns="45713" rIns="91427" bIns="45713" rtlCol="0">
            <a:spAutoFit/>
          </a:bodyPr>
          <a:lstStyle/>
          <a:p>
            <a:r>
              <a:rPr lang="en-US" sz="2000" dirty="0">
                <a:latin typeface="Courier"/>
                <a:cs typeface="Courier"/>
              </a:rPr>
              <a:t>x</a:t>
            </a:r>
            <a:r>
              <a:rPr lang="en-US" sz="2000" baseline="-25000" dirty="0">
                <a:latin typeface="Courier"/>
                <a:cs typeface="Courier"/>
              </a:rPr>
              <a:t>i+3</a:t>
            </a:r>
            <a:endParaRPr lang="en-US" sz="2000" dirty="0">
              <a:latin typeface="Courier"/>
              <a:cs typeface="Courier"/>
            </a:endParaRPr>
          </a:p>
        </p:txBody>
      </p:sp>
      <p:sp>
        <p:nvSpPr>
          <p:cNvPr id="69" name="TextBox 68"/>
          <p:cNvSpPr txBox="1"/>
          <p:nvPr/>
        </p:nvSpPr>
        <p:spPr>
          <a:xfrm>
            <a:off x="8666732" y="3435627"/>
            <a:ext cx="646379" cy="400095"/>
          </a:xfrm>
          <a:prstGeom prst="rect">
            <a:avLst/>
          </a:prstGeom>
          <a:noFill/>
        </p:spPr>
        <p:txBody>
          <a:bodyPr wrap="none" lIns="91427" tIns="45713" rIns="91427" bIns="45713" rtlCol="0">
            <a:spAutoFit/>
          </a:bodyPr>
          <a:lstStyle/>
          <a:p>
            <a:r>
              <a:rPr lang="en-US" sz="2000" dirty="0">
                <a:latin typeface="Courier"/>
                <a:cs typeface="Courier"/>
              </a:rPr>
              <a:t>h</a:t>
            </a:r>
            <a:r>
              <a:rPr lang="en-US" sz="2000" baseline="-25000" dirty="0">
                <a:latin typeface="Courier"/>
                <a:cs typeface="Courier"/>
              </a:rPr>
              <a:t>i+4</a:t>
            </a:r>
            <a:endParaRPr lang="en-US" sz="2000" dirty="0">
              <a:latin typeface="Courier"/>
              <a:cs typeface="Courier"/>
            </a:endParaRPr>
          </a:p>
        </p:txBody>
      </p:sp>
      <p:cxnSp>
        <p:nvCxnSpPr>
          <p:cNvPr id="70" name="Straight Arrow Connector 69"/>
          <p:cNvCxnSpPr/>
          <p:nvPr/>
        </p:nvCxnSpPr>
        <p:spPr>
          <a:xfrm flipV="1">
            <a:off x="8365109" y="2965672"/>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8139282" y="2405983"/>
            <a:ext cx="646379" cy="400095"/>
          </a:xfrm>
          <a:prstGeom prst="rect">
            <a:avLst/>
          </a:prstGeom>
          <a:noFill/>
        </p:spPr>
        <p:txBody>
          <a:bodyPr wrap="none" lIns="91427" tIns="45713" rIns="91427" bIns="45713" rtlCol="0">
            <a:spAutoFit/>
          </a:bodyPr>
          <a:lstStyle/>
          <a:p>
            <a:r>
              <a:rPr lang="en-US" sz="2000" dirty="0">
                <a:latin typeface="Courier"/>
                <a:cs typeface="Courier"/>
              </a:rPr>
              <a:t>y</a:t>
            </a:r>
            <a:r>
              <a:rPr lang="en-US" sz="2000" baseline="-25000" dirty="0">
                <a:latin typeface="Courier"/>
                <a:cs typeface="Courier"/>
              </a:rPr>
              <a:t>i+4</a:t>
            </a:r>
            <a:endParaRPr lang="en-US" sz="2000" dirty="0">
              <a:latin typeface="Courier"/>
              <a:cs typeface="Courier"/>
            </a:endParaRPr>
          </a:p>
        </p:txBody>
      </p:sp>
      <p:cxnSp>
        <p:nvCxnSpPr>
          <p:cNvPr id="72" name="Straight Arrow Connector 71"/>
          <p:cNvCxnSpPr/>
          <p:nvPr/>
        </p:nvCxnSpPr>
        <p:spPr>
          <a:xfrm flipV="1">
            <a:off x="7207702" y="4306596"/>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endCxn id="75" idx="1"/>
          </p:cNvCxnSpPr>
          <p:nvPr/>
        </p:nvCxnSpPr>
        <p:spPr>
          <a:xfrm>
            <a:off x="6432604" y="3871110"/>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6818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6" name="TextBox 75"/>
          <p:cNvSpPr txBox="1"/>
          <p:nvPr/>
        </p:nvSpPr>
        <p:spPr>
          <a:xfrm>
            <a:off x="6981875" y="4612096"/>
            <a:ext cx="646379" cy="400095"/>
          </a:xfrm>
          <a:prstGeom prst="rect">
            <a:avLst/>
          </a:prstGeom>
          <a:noFill/>
        </p:spPr>
        <p:txBody>
          <a:bodyPr wrap="none" lIns="91427" tIns="45713" rIns="91427" bIns="45713" rtlCol="0">
            <a:spAutoFit/>
          </a:bodyPr>
          <a:lstStyle/>
          <a:p>
            <a:r>
              <a:rPr lang="en-US" sz="2000" dirty="0">
                <a:latin typeface="Courier"/>
                <a:cs typeface="Courier"/>
              </a:rPr>
              <a:t>x</a:t>
            </a:r>
            <a:r>
              <a:rPr lang="en-US" sz="2000" baseline="-25000" dirty="0">
                <a:latin typeface="Courier"/>
                <a:cs typeface="Courier"/>
              </a:rPr>
              <a:t>i+2</a:t>
            </a:r>
            <a:endParaRPr lang="en-US" sz="2000" dirty="0">
              <a:latin typeface="Courier"/>
              <a:cs typeface="Courier"/>
            </a:endParaRPr>
          </a:p>
        </p:txBody>
      </p:sp>
      <p:sp>
        <p:nvSpPr>
          <p:cNvPr id="77" name="TextBox 76"/>
          <p:cNvSpPr txBox="1"/>
          <p:nvPr/>
        </p:nvSpPr>
        <p:spPr>
          <a:xfrm>
            <a:off x="7514966" y="3435627"/>
            <a:ext cx="646379" cy="400095"/>
          </a:xfrm>
          <a:prstGeom prst="rect">
            <a:avLst/>
          </a:prstGeom>
          <a:noFill/>
        </p:spPr>
        <p:txBody>
          <a:bodyPr wrap="none" lIns="91427" tIns="45713" rIns="91427" bIns="45713" rtlCol="0">
            <a:spAutoFit/>
          </a:bodyPr>
          <a:lstStyle/>
          <a:p>
            <a:r>
              <a:rPr lang="en-US" sz="2000" dirty="0">
                <a:latin typeface="Courier"/>
                <a:cs typeface="Courier"/>
              </a:rPr>
              <a:t>h</a:t>
            </a:r>
            <a:r>
              <a:rPr lang="en-US" sz="2000" baseline="-25000" dirty="0">
                <a:latin typeface="Courier"/>
                <a:cs typeface="Courier"/>
              </a:rPr>
              <a:t>i+3</a:t>
            </a:r>
            <a:endParaRPr lang="en-US" sz="2000" dirty="0">
              <a:latin typeface="Courier"/>
              <a:cs typeface="Courier"/>
            </a:endParaRPr>
          </a:p>
        </p:txBody>
      </p:sp>
      <p:cxnSp>
        <p:nvCxnSpPr>
          <p:cNvPr id="78" name="Straight Arrow Connector 77"/>
          <p:cNvCxnSpPr/>
          <p:nvPr/>
        </p:nvCxnSpPr>
        <p:spPr>
          <a:xfrm flipV="1">
            <a:off x="7207702" y="2965671"/>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6981875" y="2405982"/>
            <a:ext cx="646379" cy="400095"/>
          </a:xfrm>
          <a:prstGeom prst="rect">
            <a:avLst/>
          </a:prstGeom>
          <a:noFill/>
        </p:spPr>
        <p:txBody>
          <a:bodyPr wrap="none" lIns="91427" tIns="45713" rIns="91427" bIns="45713" rtlCol="0">
            <a:spAutoFit/>
          </a:bodyPr>
          <a:lstStyle/>
          <a:p>
            <a:r>
              <a:rPr lang="en-US" sz="2000" dirty="0">
                <a:latin typeface="Courier"/>
                <a:cs typeface="Courier"/>
              </a:rPr>
              <a:t>y</a:t>
            </a:r>
            <a:r>
              <a:rPr lang="en-US" sz="2000" baseline="-25000" dirty="0">
                <a:latin typeface="Courier"/>
                <a:cs typeface="Courier"/>
              </a:rPr>
              <a:t>i+3</a:t>
            </a:r>
            <a:endParaRPr lang="en-US" sz="2000" dirty="0">
              <a:latin typeface="Courier"/>
              <a:cs typeface="Courier"/>
            </a:endParaRPr>
          </a:p>
        </p:txBody>
      </p:sp>
      <p:cxnSp>
        <p:nvCxnSpPr>
          <p:cNvPr id="80" name="Straight Arrow Connector 79"/>
          <p:cNvCxnSpPr/>
          <p:nvPr/>
        </p:nvCxnSpPr>
        <p:spPr>
          <a:xfrm flipV="1">
            <a:off x="6118370" y="4306598"/>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5214169" y="3903998"/>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5729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4" name="TextBox 83"/>
          <p:cNvSpPr txBox="1"/>
          <p:nvPr/>
        </p:nvSpPr>
        <p:spPr>
          <a:xfrm>
            <a:off x="5892543" y="4612098"/>
            <a:ext cx="646379" cy="400095"/>
          </a:xfrm>
          <a:prstGeom prst="rect">
            <a:avLst/>
          </a:prstGeom>
          <a:noFill/>
        </p:spPr>
        <p:txBody>
          <a:bodyPr wrap="none" lIns="91427" tIns="45713" rIns="91427" bIns="45713" rtlCol="0">
            <a:spAutoFit/>
          </a:bodyPr>
          <a:lstStyle/>
          <a:p>
            <a:r>
              <a:rPr lang="en-US" sz="2000" dirty="0">
                <a:latin typeface="Courier"/>
                <a:cs typeface="Courier"/>
              </a:rPr>
              <a:t>x</a:t>
            </a:r>
            <a:r>
              <a:rPr lang="en-US" sz="2000" baseline="-25000" dirty="0">
                <a:latin typeface="Courier"/>
                <a:cs typeface="Courier"/>
              </a:rPr>
              <a:t>i+1</a:t>
            </a:r>
            <a:endParaRPr lang="en-US" sz="2000" dirty="0">
              <a:latin typeface="Courier"/>
              <a:cs typeface="Courier"/>
            </a:endParaRPr>
          </a:p>
        </p:txBody>
      </p:sp>
      <p:sp>
        <p:nvSpPr>
          <p:cNvPr id="85" name="TextBox 84"/>
          <p:cNvSpPr txBox="1"/>
          <p:nvPr/>
        </p:nvSpPr>
        <p:spPr>
          <a:xfrm>
            <a:off x="6446439" y="3435627"/>
            <a:ext cx="646379" cy="400095"/>
          </a:xfrm>
          <a:prstGeom prst="rect">
            <a:avLst/>
          </a:prstGeom>
          <a:noFill/>
        </p:spPr>
        <p:txBody>
          <a:bodyPr wrap="none" lIns="91427" tIns="45713" rIns="91427" bIns="45713" rtlCol="0">
            <a:spAutoFit/>
          </a:bodyPr>
          <a:lstStyle/>
          <a:p>
            <a:r>
              <a:rPr lang="en-US" sz="2000" dirty="0">
                <a:latin typeface="Courier"/>
                <a:cs typeface="Courier"/>
              </a:rPr>
              <a:t>h</a:t>
            </a:r>
            <a:r>
              <a:rPr lang="en-US" sz="2000" baseline="-25000" dirty="0">
                <a:latin typeface="Courier"/>
                <a:cs typeface="Courier"/>
              </a:rPr>
              <a:t>i+2</a:t>
            </a:r>
            <a:endParaRPr lang="en-US" sz="2000" dirty="0">
              <a:latin typeface="Courier"/>
              <a:cs typeface="Courier"/>
            </a:endParaRPr>
          </a:p>
        </p:txBody>
      </p:sp>
      <p:cxnSp>
        <p:nvCxnSpPr>
          <p:cNvPr id="86" name="Straight Arrow Connector 85"/>
          <p:cNvCxnSpPr/>
          <p:nvPr/>
        </p:nvCxnSpPr>
        <p:spPr>
          <a:xfrm flipV="1">
            <a:off x="6118370" y="2965673"/>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5892543" y="2405984"/>
            <a:ext cx="646379" cy="400095"/>
          </a:xfrm>
          <a:prstGeom prst="rect">
            <a:avLst/>
          </a:prstGeom>
          <a:noFill/>
        </p:spPr>
        <p:txBody>
          <a:bodyPr wrap="none" lIns="91427" tIns="45713" rIns="91427" bIns="45713" rtlCol="0">
            <a:spAutoFit/>
          </a:bodyPr>
          <a:lstStyle/>
          <a:p>
            <a:r>
              <a:rPr lang="en-US" sz="2000" dirty="0">
                <a:latin typeface="Courier"/>
                <a:cs typeface="Courier"/>
              </a:rPr>
              <a:t>y</a:t>
            </a:r>
            <a:r>
              <a:rPr lang="en-US" sz="2000" baseline="-25000" dirty="0">
                <a:latin typeface="Courier"/>
                <a:cs typeface="Courier"/>
              </a:rPr>
              <a:t>i+2</a:t>
            </a:r>
            <a:endParaRPr lang="en-US" sz="2000" dirty="0">
              <a:latin typeface="Courier"/>
              <a:cs typeface="Courier"/>
            </a:endParaRPr>
          </a:p>
        </p:txBody>
      </p:sp>
      <p:cxnSp>
        <p:nvCxnSpPr>
          <p:cNvPr id="88" name="Straight Arrow Connector 87"/>
          <p:cNvCxnSpPr/>
          <p:nvPr/>
        </p:nvCxnSpPr>
        <p:spPr>
          <a:xfrm flipV="1">
            <a:off x="4784777" y="4306599"/>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3853757" y="3903998"/>
            <a:ext cx="385731" cy="0"/>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4395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2" name="TextBox 91"/>
          <p:cNvSpPr txBox="1"/>
          <p:nvPr/>
        </p:nvSpPr>
        <p:spPr>
          <a:xfrm>
            <a:off x="4558949" y="4612099"/>
            <a:ext cx="441162" cy="400095"/>
          </a:xfrm>
          <a:prstGeom prst="rect">
            <a:avLst/>
          </a:prstGeom>
          <a:noFill/>
        </p:spPr>
        <p:txBody>
          <a:bodyPr wrap="none" lIns="91427" tIns="45713" rIns="91427" bIns="45713" rtlCol="0">
            <a:spAutoFit/>
          </a:bodyPr>
          <a:lstStyle/>
          <a:p>
            <a:r>
              <a:rPr lang="en-US" sz="2000" dirty="0">
                <a:latin typeface="Courier"/>
                <a:cs typeface="Courier"/>
              </a:rPr>
              <a:t>x</a:t>
            </a:r>
            <a:r>
              <a:rPr lang="en-US" sz="2000" baseline="-25000" dirty="0">
                <a:latin typeface="Courier"/>
                <a:cs typeface="Courier"/>
              </a:rPr>
              <a:t>i</a:t>
            </a:r>
            <a:endParaRPr lang="en-US" sz="2000" dirty="0">
              <a:latin typeface="Courier"/>
              <a:cs typeface="Courier"/>
            </a:endParaRPr>
          </a:p>
        </p:txBody>
      </p:sp>
      <p:sp>
        <p:nvSpPr>
          <p:cNvPr id="93" name="TextBox 92"/>
          <p:cNvSpPr txBox="1"/>
          <p:nvPr/>
        </p:nvSpPr>
        <p:spPr>
          <a:xfrm>
            <a:off x="5180044" y="3471015"/>
            <a:ext cx="646379" cy="400095"/>
          </a:xfrm>
          <a:prstGeom prst="rect">
            <a:avLst/>
          </a:prstGeom>
          <a:noFill/>
        </p:spPr>
        <p:txBody>
          <a:bodyPr wrap="none" lIns="91427" tIns="45713" rIns="91427" bIns="45713" rtlCol="0">
            <a:spAutoFit/>
          </a:bodyPr>
          <a:lstStyle/>
          <a:p>
            <a:r>
              <a:rPr lang="en-US" sz="2000" dirty="0">
                <a:latin typeface="Courier"/>
                <a:cs typeface="Courier"/>
              </a:rPr>
              <a:t>h</a:t>
            </a:r>
            <a:r>
              <a:rPr lang="en-US" sz="2000" baseline="-25000" dirty="0">
                <a:latin typeface="Courier"/>
                <a:cs typeface="Courier"/>
              </a:rPr>
              <a:t>i+1</a:t>
            </a:r>
            <a:endParaRPr lang="en-US" sz="2000" dirty="0">
              <a:latin typeface="Courier"/>
              <a:cs typeface="Courier"/>
            </a:endParaRPr>
          </a:p>
        </p:txBody>
      </p:sp>
      <p:cxnSp>
        <p:nvCxnSpPr>
          <p:cNvPr id="94" name="Straight Arrow Connector 93"/>
          <p:cNvCxnSpPr/>
          <p:nvPr/>
        </p:nvCxnSpPr>
        <p:spPr>
          <a:xfrm flipV="1">
            <a:off x="4784777" y="2965674"/>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4558950" y="2405985"/>
            <a:ext cx="646379" cy="400095"/>
          </a:xfrm>
          <a:prstGeom prst="rect">
            <a:avLst/>
          </a:prstGeom>
          <a:noFill/>
        </p:spPr>
        <p:txBody>
          <a:bodyPr wrap="none" lIns="91427" tIns="45713" rIns="91427" bIns="45713" rtlCol="0">
            <a:spAutoFit/>
          </a:bodyPr>
          <a:lstStyle/>
          <a:p>
            <a:r>
              <a:rPr lang="en-US" sz="2000" dirty="0">
                <a:latin typeface="Courier"/>
                <a:cs typeface="Courier"/>
              </a:rPr>
              <a:t>y</a:t>
            </a:r>
            <a:r>
              <a:rPr lang="en-US" sz="2000" baseline="-25000" dirty="0">
                <a:latin typeface="Courier"/>
                <a:cs typeface="Courier"/>
              </a:rPr>
              <a:t>i+1</a:t>
            </a:r>
            <a:endParaRPr lang="en-US" sz="2000" dirty="0">
              <a:latin typeface="Courier"/>
              <a:cs typeface="Courier"/>
            </a:endParaRPr>
          </a:p>
        </p:txBody>
      </p:sp>
      <p:cxnSp>
        <p:nvCxnSpPr>
          <p:cNvPr id="104" name="Straight Arrow Connector 103"/>
          <p:cNvCxnSpPr/>
          <p:nvPr/>
        </p:nvCxnSpPr>
        <p:spPr>
          <a:xfrm flipV="1">
            <a:off x="3379669" y="4306596"/>
            <a:ext cx="0" cy="415573"/>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endCxn id="107" idx="1"/>
          </p:cNvCxnSpPr>
          <p:nvPr/>
        </p:nvCxnSpPr>
        <p:spPr>
          <a:xfrm>
            <a:off x="2604571" y="3871110"/>
            <a:ext cx="385731" cy="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2990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08" name="TextBox 107"/>
          <p:cNvSpPr txBox="1"/>
          <p:nvPr/>
        </p:nvSpPr>
        <p:spPr>
          <a:xfrm>
            <a:off x="3153842" y="4612096"/>
            <a:ext cx="646379" cy="400095"/>
          </a:xfrm>
          <a:prstGeom prst="rect">
            <a:avLst/>
          </a:prstGeom>
          <a:noFill/>
        </p:spPr>
        <p:txBody>
          <a:bodyPr wrap="none" lIns="91427" tIns="45713" rIns="91427" bIns="45713" rtlCol="0">
            <a:spAutoFit/>
          </a:bodyPr>
          <a:lstStyle/>
          <a:p>
            <a:r>
              <a:rPr lang="en-US" sz="2000" dirty="0">
                <a:solidFill>
                  <a:srgbClr val="FF0000"/>
                </a:solidFill>
                <a:latin typeface="Courier"/>
                <a:cs typeface="Courier"/>
              </a:rPr>
              <a:t>x</a:t>
            </a:r>
            <a:r>
              <a:rPr lang="en-US" sz="2000" baseline="-25000" dirty="0">
                <a:solidFill>
                  <a:srgbClr val="FF0000"/>
                </a:solidFill>
                <a:latin typeface="Courier"/>
                <a:cs typeface="Courier"/>
              </a:rPr>
              <a:t>i-1</a:t>
            </a:r>
            <a:endParaRPr lang="en-US" sz="2000" dirty="0">
              <a:solidFill>
                <a:srgbClr val="FF0000"/>
              </a:solidFill>
              <a:latin typeface="Courier"/>
              <a:cs typeface="Courier"/>
            </a:endParaRPr>
          </a:p>
        </p:txBody>
      </p:sp>
      <p:sp>
        <p:nvSpPr>
          <p:cNvPr id="109" name="TextBox 108"/>
          <p:cNvSpPr txBox="1"/>
          <p:nvPr/>
        </p:nvSpPr>
        <p:spPr>
          <a:xfrm>
            <a:off x="2163409" y="3671063"/>
            <a:ext cx="646379" cy="400095"/>
          </a:xfrm>
          <a:prstGeom prst="rect">
            <a:avLst/>
          </a:prstGeom>
          <a:noFill/>
        </p:spPr>
        <p:txBody>
          <a:bodyPr wrap="none" lIns="91427" tIns="45713" rIns="91427" bIns="45713" rtlCol="0">
            <a:spAutoFit/>
          </a:bodyPr>
          <a:lstStyle/>
          <a:p>
            <a:r>
              <a:rPr lang="en-US" sz="2000" dirty="0">
                <a:solidFill>
                  <a:srgbClr val="FF0000"/>
                </a:solidFill>
                <a:latin typeface="Courier"/>
                <a:cs typeface="Courier"/>
              </a:rPr>
              <a:t>h</a:t>
            </a:r>
            <a:r>
              <a:rPr lang="en-US" sz="2000" baseline="-25000" dirty="0">
                <a:solidFill>
                  <a:srgbClr val="FF0000"/>
                </a:solidFill>
                <a:latin typeface="Courier"/>
                <a:cs typeface="Courier"/>
              </a:rPr>
              <a:t>i-1</a:t>
            </a:r>
            <a:endParaRPr lang="en-US" sz="2000" dirty="0">
              <a:solidFill>
                <a:srgbClr val="FF0000"/>
              </a:solidFill>
              <a:latin typeface="Courier"/>
              <a:cs typeface="Courier"/>
            </a:endParaRPr>
          </a:p>
        </p:txBody>
      </p:sp>
      <p:cxnSp>
        <p:nvCxnSpPr>
          <p:cNvPr id="110" name="Straight Arrow Connector 109"/>
          <p:cNvCxnSpPr/>
          <p:nvPr/>
        </p:nvCxnSpPr>
        <p:spPr>
          <a:xfrm flipV="1">
            <a:off x="3379669" y="2965671"/>
            <a:ext cx="0" cy="469956"/>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153841" y="2405982"/>
            <a:ext cx="441162" cy="400095"/>
          </a:xfrm>
          <a:prstGeom prst="rect">
            <a:avLst/>
          </a:prstGeom>
          <a:noFill/>
        </p:spPr>
        <p:txBody>
          <a:bodyPr wrap="none" lIns="91427" tIns="45713" rIns="91427" bIns="45713" rtlCol="0">
            <a:spAutoFit/>
          </a:bodyPr>
          <a:lstStyle/>
          <a:p>
            <a:r>
              <a:rPr lang="en-US" sz="2000" dirty="0" err="1">
                <a:solidFill>
                  <a:srgbClr val="000090"/>
                </a:solidFill>
                <a:latin typeface="Courier"/>
                <a:cs typeface="Courier"/>
              </a:rPr>
              <a:t>y</a:t>
            </a:r>
            <a:r>
              <a:rPr lang="en-US" sz="2000" baseline="-25000" dirty="0" err="1">
                <a:solidFill>
                  <a:srgbClr val="000090"/>
                </a:solidFill>
                <a:latin typeface="Courier"/>
                <a:cs typeface="Courier"/>
              </a:rPr>
              <a:t>i</a:t>
            </a:r>
            <a:endParaRPr lang="en-US" sz="2000" dirty="0">
              <a:solidFill>
                <a:srgbClr val="000090"/>
              </a:solidFill>
              <a:latin typeface="Courier"/>
              <a:cs typeface="Courier"/>
            </a:endParaRPr>
          </a:p>
        </p:txBody>
      </p:sp>
      <p:sp>
        <p:nvSpPr>
          <p:cNvPr id="112" name="TextBox 111"/>
          <p:cNvSpPr txBox="1"/>
          <p:nvPr/>
        </p:nvSpPr>
        <p:spPr>
          <a:xfrm>
            <a:off x="3749030" y="3471018"/>
            <a:ext cx="441162" cy="400095"/>
          </a:xfrm>
          <a:prstGeom prst="rect">
            <a:avLst/>
          </a:prstGeom>
          <a:noFill/>
        </p:spPr>
        <p:txBody>
          <a:bodyPr wrap="none" lIns="91427" tIns="45713" rIns="91427" bIns="45713" rtlCol="0">
            <a:spAutoFit/>
          </a:bodyPr>
          <a:lstStyle/>
          <a:p>
            <a:r>
              <a:rPr lang="en-US" sz="2000" dirty="0">
                <a:solidFill>
                  <a:srgbClr val="000090"/>
                </a:solidFill>
                <a:latin typeface="Courier"/>
                <a:cs typeface="Courier"/>
              </a:rPr>
              <a:t>h</a:t>
            </a:r>
            <a:r>
              <a:rPr lang="en-US" sz="2000" baseline="-25000" dirty="0">
                <a:solidFill>
                  <a:srgbClr val="000090"/>
                </a:solidFill>
                <a:latin typeface="Courier"/>
                <a:cs typeface="Courier"/>
              </a:rPr>
              <a:t>i</a:t>
            </a:r>
            <a:endParaRPr lang="en-US" sz="2000" dirty="0">
              <a:solidFill>
                <a:srgbClr val="000090"/>
              </a:solidFill>
              <a:latin typeface="Courier"/>
              <a:cs typeface="Courier"/>
            </a:endParaRPr>
          </a:p>
        </p:txBody>
      </p:sp>
      <p:sp>
        <p:nvSpPr>
          <p:cNvPr id="113" name="TextBox 112"/>
          <p:cNvSpPr txBox="1"/>
          <p:nvPr/>
        </p:nvSpPr>
        <p:spPr>
          <a:xfrm>
            <a:off x="1913466" y="203201"/>
            <a:ext cx="5294235" cy="646331"/>
          </a:xfrm>
          <a:prstGeom prst="rect">
            <a:avLst/>
          </a:prstGeom>
          <a:noFill/>
        </p:spPr>
        <p:txBody>
          <a:bodyPr wrap="square" rtlCol="0">
            <a:spAutoFit/>
          </a:bodyPr>
          <a:lstStyle/>
          <a:p>
            <a:r>
              <a:rPr lang="en-US" sz="3600" dirty="0"/>
              <a:t>Training: Inference</a:t>
            </a:r>
          </a:p>
        </p:txBody>
      </p:sp>
      <p:sp>
        <p:nvSpPr>
          <p:cNvPr id="2" name="Date Placeholder 1"/>
          <p:cNvSpPr>
            <a:spLocks noGrp="1"/>
          </p:cNvSpPr>
          <p:nvPr>
            <p:ph type="dt" sz="half" idx="10"/>
          </p:nvPr>
        </p:nvSpPr>
        <p:spPr/>
        <p:txBody>
          <a:bodyPr/>
          <a:lstStyle/>
          <a:p>
            <a:fld id="{45C41BD1-3861-4379-A2DB-8A2F123C209B}"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15</a:t>
            </a:fld>
            <a:endParaRPr lang="en-US"/>
          </a:p>
        </p:txBody>
      </p:sp>
      <p:pic>
        <p:nvPicPr>
          <p:cNvPr id="51" name="Picture 50">
            <a:extLst>
              <a:ext uri="{FF2B5EF4-FFF2-40B4-BE49-F238E27FC236}">
                <a16:creationId xmlns:a16="http://schemas.microsoft.com/office/drawing/2014/main" id="{9183C610-89BC-46B1-AACE-D55558ADEFF4}"/>
              </a:ext>
            </a:extLst>
          </p:cNvPr>
          <p:cNvPicPr>
            <a:picLocks noChangeAspect="1"/>
          </p:cNvPicPr>
          <p:nvPr/>
        </p:nvPicPr>
        <p:blipFill rotWithShape="1">
          <a:blip r:embed="rId2"/>
          <a:srcRect l="11536" r="11724"/>
          <a:stretch/>
        </p:blipFill>
        <p:spPr>
          <a:xfrm>
            <a:off x="2741941" y="1402384"/>
            <a:ext cx="7260927" cy="936196"/>
          </a:xfrm>
          <a:prstGeom prst="rect">
            <a:avLst/>
          </a:prstGeom>
        </p:spPr>
      </p:pic>
    </p:spTree>
    <p:extLst>
      <p:ext uri="{BB962C8B-B14F-4D97-AF65-F5344CB8AC3E}">
        <p14:creationId xmlns:p14="http://schemas.microsoft.com/office/powerpoint/2010/main" val="365816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a:xfrm flipV="1">
            <a:off x="9510935" y="4306596"/>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9" idx="1"/>
          </p:cNvCxnSpPr>
          <p:nvPr/>
        </p:nvCxnSpPr>
        <p:spPr>
          <a:xfrm>
            <a:off x="8735837" y="3871110"/>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9893243" y="3903998"/>
            <a:ext cx="43281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121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20" name="TextBox 19"/>
          <p:cNvSpPr txBox="1"/>
          <p:nvPr/>
        </p:nvSpPr>
        <p:spPr>
          <a:xfrm>
            <a:off x="9285108" y="4612096"/>
            <a:ext cx="646379" cy="400095"/>
          </a:xfrm>
          <a:prstGeom prst="rect">
            <a:avLst/>
          </a:prstGeom>
          <a:noFill/>
        </p:spPr>
        <p:txBody>
          <a:bodyPr wrap="none" lIns="91427" tIns="45713" rIns="91427" bIns="45713" rtlCol="0">
            <a:spAutoFit/>
          </a:bodyPr>
          <a:lstStyle/>
          <a:p>
            <a:r>
              <a:rPr lang="en-US" sz="2000" dirty="0">
                <a:latin typeface="Courier"/>
                <a:cs typeface="Courier"/>
              </a:rPr>
              <a:t>x</a:t>
            </a:r>
            <a:r>
              <a:rPr lang="en-US" sz="2000" baseline="-25000" dirty="0">
                <a:latin typeface="Courier"/>
                <a:cs typeface="Courier"/>
              </a:rPr>
              <a:t>i+4</a:t>
            </a:r>
            <a:endParaRPr lang="en-US" sz="2000" dirty="0">
              <a:latin typeface="Courier"/>
              <a:cs typeface="Courier"/>
            </a:endParaRPr>
          </a:p>
        </p:txBody>
      </p:sp>
      <p:sp>
        <p:nvSpPr>
          <p:cNvPr id="21" name="TextBox 20"/>
          <p:cNvSpPr txBox="1"/>
          <p:nvPr/>
        </p:nvSpPr>
        <p:spPr>
          <a:xfrm>
            <a:off x="10002868" y="3471018"/>
            <a:ext cx="646379" cy="400095"/>
          </a:xfrm>
          <a:prstGeom prst="rect">
            <a:avLst/>
          </a:prstGeom>
          <a:noFill/>
        </p:spPr>
        <p:txBody>
          <a:bodyPr wrap="none" lIns="91427" tIns="45713" rIns="91427" bIns="45713" rtlCol="0">
            <a:spAutoFit/>
          </a:bodyPr>
          <a:lstStyle/>
          <a:p>
            <a:r>
              <a:rPr lang="en-US" sz="2000" dirty="0">
                <a:latin typeface="Courier"/>
                <a:cs typeface="Courier"/>
              </a:rPr>
              <a:t>h</a:t>
            </a:r>
            <a:r>
              <a:rPr lang="en-US" sz="2000" baseline="-25000" dirty="0">
                <a:latin typeface="Courier"/>
                <a:cs typeface="Courier"/>
              </a:rPr>
              <a:t>i+5</a:t>
            </a:r>
            <a:endParaRPr lang="en-US" sz="2000" dirty="0">
              <a:latin typeface="Courier"/>
              <a:cs typeface="Courier"/>
            </a:endParaRPr>
          </a:p>
        </p:txBody>
      </p:sp>
      <p:cxnSp>
        <p:nvCxnSpPr>
          <p:cNvPr id="22" name="Straight Arrow Connector 21"/>
          <p:cNvCxnSpPr/>
          <p:nvPr/>
        </p:nvCxnSpPr>
        <p:spPr>
          <a:xfrm flipV="1">
            <a:off x="9510935" y="2965671"/>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285108" y="2405982"/>
            <a:ext cx="646379" cy="400095"/>
          </a:xfrm>
          <a:prstGeom prst="rect">
            <a:avLst/>
          </a:prstGeom>
          <a:noFill/>
        </p:spPr>
        <p:txBody>
          <a:bodyPr wrap="none" lIns="91427" tIns="45713" rIns="91427" bIns="45713" rtlCol="0">
            <a:spAutoFit/>
          </a:bodyPr>
          <a:lstStyle/>
          <a:p>
            <a:r>
              <a:rPr lang="en-US" sz="2000" dirty="0">
                <a:latin typeface="Courier"/>
                <a:cs typeface="Courier"/>
              </a:rPr>
              <a:t>y</a:t>
            </a:r>
            <a:r>
              <a:rPr lang="en-US" sz="2000" baseline="-25000" dirty="0">
                <a:latin typeface="Courier"/>
                <a:cs typeface="Courier"/>
              </a:rPr>
              <a:t>i+5</a:t>
            </a:r>
            <a:endParaRPr lang="en-US" sz="2000" dirty="0">
              <a:latin typeface="Courier"/>
              <a:cs typeface="Courier"/>
            </a:endParaRPr>
          </a:p>
        </p:txBody>
      </p:sp>
      <p:cxnSp>
        <p:nvCxnSpPr>
          <p:cNvPr id="64" name="Straight Arrow Connector 63"/>
          <p:cNvCxnSpPr/>
          <p:nvPr/>
        </p:nvCxnSpPr>
        <p:spPr>
          <a:xfrm flipV="1">
            <a:off x="8365109" y="4306597"/>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endCxn id="67" idx="1"/>
          </p:cNvCxnSpPr>
          <p:nvPr/>
        </p:nvCxnSpPr>
        <p:spPr>
          <a:xfrm>
            <a:off x="7590011" y="3871111"/>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7975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68" name="TextBox 67"/>
          <p:cNvSpPr txBox="1"/>
          <p:nvPr/>
        </p:nvSpPr>
        <p:spPr>
          <a:xfrm>
            <a:off x="8139282" y="4612097"/>
            <a:ext cx="646379" cy="400095"/>
          </a:xfrm>
          <a:prstGeom prst="rect">
            <a:avLst/>
          </a:prstGeom>
          <a:noFill/>
        </p:spPr>
        <p:txBody>
          <a:bodyPr wrap="none" lIns="91427" tIns="45713" rIns="91427" bIns="45713" rtlCol="0">
            <a:spAutoFit/>
          </a:bodyPr>
          <a:lstStyle/>
          <a:p>
            <a:r>
              <a:rPr lang="en-US" sz="2000" dirty="0">
                <a:latin typeface="Courier"/>
                <a:cs typeface="Courier"/>
              </a:rPr>
              <a:t>x</a:t>
            </a:r>
            <a:r>
              <a:rPr lang="en-US" sz="2000" baseline="-25000" dirty="0">
                <a:latin typeface="Courier"/>
                <a:cs typeface="Courier"/>
              </a:rPr>
              <a:t>i+3</a:t>
            </a:r>
            <a:endParaRPr lang="en-US" sz="2000" dirty="0">
              <a:latin typeface="Courier"/>
              <a:cs typeface="Courier"/>
            </a:endParaRPr>
          </a:p>
        </p:txBody>
      </p:sp>
      <p:sp>
        <p:nvSpPr>
          <p:cNvPr id="69" name="TextBox 68"/>
          <p:cNvSpPr txBox="1"/>
          <p:nvPr/>
        </p:nvSpPr>
        <p:spPr>
          <a:xfrm>
            <a:off x="8666732" y="3435627"/>
            <a:ext cx="646379" cy="400095"/>
          </a:xfrm>
          <a:prstGeom prst="rect">
            <a:avLst/>
          </a:prstGeom>
          <a:noFill/>
        </p:spPr>
        <p:txBody>
          <a:bodyPr wrap="none" lIns="91427" tIns="45713" rIns="91427" bIns="45713" rtlCol="0">
            <a:spAutoFit/>
          </a:bodyPr>
          <a:lstStyle/>
          <a:p>
            <a:r>
              <a:rPr lang="en-US" sz="2000" dirty="0">
                <a:latin typeface="Courier"/>
                <a:cs typeface="Courier"/>
              </a:rPr>
              <a:t>h</a:t>
            </a:r>
            <a:r>
              <a:rPr lang="en-US" sz="2000" baseline="-25000" dirty="0">
                <a:latin typeface="Courier"/>
                <a:cs typeface="Courier"/>
              </a:rPr>
              <a:t>i+4</a:t>
            </a:r>
            <a:endParaRPr lang="en-US" sz="2000" dirty="0">
              <a:latin typeface="Courier"/>
              <a:cs typeface="Courier"/>
            </a:endParaRPr>
          </a:p>
        </p:txBody>
      </p:sp>
      <p:cxnSp>
        <p:nvCxnSpPr>
          <p:cNvPr id="70" name="Straight Arrow Connector 69"/>
          <p:cNvCxnSpPr/>
          <p:nvPr/>
        </p:nvCxnSpPr>
        <p:spPr>
          <a:xfrm flipV="1">
            <a:off x="8365109" y="2965672"/>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8139282" y="2405983"/>
            <a:ext cx="646379" cy="400095"/>
          </a:xfrm>
          <a:prstGeom prst="rect">
            <a:avLst/>
          </a:prstGeom>
          <a:noFill/>
        </p:spPr>
        <p:txBody>
          <a:bodyPr wrap="none" lIns="91427" tIns="45713" rIns="91427" bIns="45713" rtlCol="0">
            <a:spAutoFit/>
          </a:bodyPr>
          <a:lstStyle/>
          <a:p>
            <a:r>
              <a:rPr lang="en-US" sz="2000" dirty="0">
                <a:latin typeface="Courier"/>
                <a:cs typeface="Courier"/>
              </a:rPr>
              <a:t>y</a:t>
            </a:r>
            <a:r>
              <a:rPr lang="en-US" sz="2000" baseline="-25000" dirty="0">
                <a:latin typeface="Courier"/>
                <a:cs typeface="Courier"/>
              </a:rPr>
              <a:t>i+4</a:t>
            </a:r>
            <a:endParaRPr lang="en-US" sz="2000" dirty="0">
              <a:latin typeface="Courier"/>
              <a:cs typeface="Courier"/>
            </a:endParaRPr>
          </a:p>
        </p:txBody>
      </p:sp>
      <p:cxnSp>
        <p:nvCxnSpPr>
          <p:cNvPr id="72" name="Straight Arrow Connector 71"/>
          <p:cNvCxnSpPr/>
          <p:nvPr/>
        </p:nvCxnSpPr>
        <p:spPr>
          <a:xfrm flipV="1">
            <a:off x="7207702" y="4306596"/>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endCxn id="75" idx="1"/>
          </p:cNvCxnSpPr>
          <p:nvPr/>
        </p:nvCxnSpPr>
        <p:spPr>
          <a:xfrm>
            <a:off x="6432604" y="3871110"/>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6818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6" name="TextBox 75"/>
          <p:cNvSpPr txBox="1"/>
          <p:nvPr/>
        </p:nvSpPr>
        <p:spPr>
          <a:xfrm>
            <a:off x="6981875" y="4612096"/>
            <a:ext cx="646379" cy="400095"/>
          </a:xfrm>
          <a:prstGeom prst="rect">
            <a:avLst/>
          </a:prstGeom>
          <a:noFill/>
        </p:spPr>
        <p:txBody>
          <a:bodyPr wrap="none" lIns="91427" tIns="45713" rIns="91427" bIns="45713" rtlCol="0">
            <a:spAutoFit/>
          </a:bodyPr>
          <a:lstStyle/>
          <a:p>
            <a:r>
              <a:rPr lang="en-US" sz="2000" dirty="0">
                <a:latin typeface="Courier"/>
                <a:cs typeface="Courier"/>
              </a:rPr>
              <a:t>x</a:t>
            </a:r>
            <a:r>
              <a:rPr lang="en-US" sz="2000" baseline="-25000" dirty="0">
                <a:latin typeface="Courier"/>
                <a:cs typeface="Courier"/>
              </a:rPr>
              <a:t>i+2</a:t>
            </a:r>
            <a:endParaRPr lang="en-US" sz="2000" dirty="0">
              <a:latin typeface="Courier"/>
              <a:cs typeface="Courier"/>
            </a:endParaRPr>
          </a:p>
        </p:txBody>
      </p:sp>
      <p:sp>
        <p:nvSpPr>
          <p:cNvPr id="77" name="TextBox 76"/>
          <p:cNvSpPr txBox="1"/>
          <p:nvPr/>
        </p:nvSpPr>
        <p:spPr>
          <a:xfrm>
            <a:off x="7514966" y="3435627"/>
            <a:ext cx="646379" cy="400095"/>
          </a:xfrm>
          <a:prstGeom prst="rect">
            <a:avLst/>
          </a:prstGeom>
          <a:noFill/>
        </p:spPr>
        <p:txBody>
          <a:bodyPr wrap="none" lIns="91427" tIns="45713" rIns="91427" bIns="45713" rtlCol="0">
            <a:spAutoFit/>
          </a:bodyPr>
          <a:lstStyle/>
          <a:p>
            <a:r>
              <a:rPr lang="en-US" sz="2000" dirty="0">
                <a:latin typeface="Courier"/>
                <a:cs typeface="Courier"/>
              </a:rPr>
              <a:t>h</a:t>
            </a:r>
            <a:r>
              <a:rPr lang="en-US" sz="2000" baseline="-25000" dirty="0">
                <a:latin typeface="Courier"/>
                <a:cs typeface="Courier"/>
              </a:rPr>
              <a:t>i+3</a:t>
            </a:r>
            <a:endParaRPr lang="en-US" sz="2000" dirty="0">
              <a:latin typeface="Courier"/>
              <a:cs typeface="Courier"/>
            </a:endParaRPr>
          </a:p>
        </p:txBody>
      </p:sp>
      <p:cxnSp>
        <p:nvCxnSpPr>
          <p:cNvPr id="78" name="Straight Arrow Connector 77"/>
          <p:cNvCxnSpPr/>
          <p:nvPr/>
        </p:nvCxnSpPr>
        <p:spPr>
          <a:xfrm flipV="1">
            <a:off x="7207702" y="2965671"/>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6981875" y="2405982"/>
            <a:ext cx="646379" cy="400095"/>
          </a:xfrm>
          <a:prstGeom prst="rect">
            <a:avLst/>
          </a:prstGeom>
          <a:noFill/>
        </p:spPr>
        <p:txBody>
          <a:bodyPr wrap="none" lIns="91427" tIns="45713" rIns="91427" bIns="45713" rtlCol="0">
            <a:spAutoFit/>
          </a:bodyPr>
          <a:lstStyle/>
          <a:p>
            <a:r>
              <a:rPr lang="en-US" sz="2000" dirty="0">
                <a:latin typeface="Courier"/>
                <a:cs typeface="Courier"/>
              </a:rPr>
              <a:t>y</a:t>
            </a:r>
            <a:r>
              <a:rPr lang="en-US" sz="2000" baseline="-25000" dirty="0">
                <a:latin typeface="Courier"/>
                <a:cs typeface="Courier"/>
              </a:rPr>
              <a:t>i+3</a:t>
            </a:r>
            <a:endParaRPr lang="en-US" sz="2000" dirty="0">
              <a:latin typeface="Courier"/>
              <a:cs typeface="Courier"/>
            </a:endParaRPr>
          </a:p>
        </p:txBody>
      </p:sp>
      <p:cxnSp>
        <p:nvCxnSpPr>
          <p:cNvPr id="80" name="Straight Arrow Connector 79"/>
          <p:cNvCxnSpPr/>
          <p:nvPr/>
        </p:nvCxnSpPr>
        <p:spPr>
          <a:xfrm flipV="1">
            <a:off x="6118370" y="4306598"/>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5214169" y="3903998"/>
            <a:ext cx="385731" cy="0"/>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5729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4" name="TextBox 83"/>
          <p:cNvSpPr txBox="1"/>
          <p:nvPr/>
        </p:nvSpPr>
        <p:spPr>
          <a:xfrm>
            <a:off x="5892543" y="4612098"/>
            <a:ext cx="646379" cy="400095"/>
          </a:xfrm>
          <a:prstGeom prst="rect">
            <a:avLst/>
          </a:prstGeom>
          <a:noFill/>
        </p:spPr>
        <p:txBody>
          <a:bodyPr wrap="none" lIns="91427" tIns="45713" rIns="91427" bIns="45713" rtlCol="0">
            <a:spAutoFit/>
          </a:bodyPr>
          <a:lstStyle/>
          <a:p>
            <a:r>
              <a:rPr lang="en-US" sz="2000" dirty="0">
                <a:latin typeface="Courier"/>
                <a:cs typeface="Courier"/>
              </a:rPr>
              <a:t>x</a:t>
            </a:r>
            <a:r>
              <a:rPr lang="en-US" sz="2000" baseline="-25000" dirty="0">
                <a:latin typeface="Courier"/>
                <a:cs typeface="Courier"/>
              </a:rPr>
              <a:t>i+1</a:t>
            </a:r>
            <a:endParaRPr lang="en-US" sz="2000" dirty="0">
              <a:latin typeface="Courier"/>
              <a:cs typeface="Courier"/>
            </a:endParaRPr>
          </a:p>
        </p:txBody>
      </p:sp>
      <p:sp>
        <p:nvSpPr>
          <p:cNvPr id="85" name="TextBox 84"/>
          <p:cNvSpPr txBox="1"/>
          <p:nvPr/>
        </p:nvSpPr>
        <p:spPr>
          <a:xfrm>
            <a:off x="6446439" y="3435627"/>
            <a:ext cx="646379" cy="400095"/>
          </a:xfrm>
          <a:prstGeom prst="rect">
            <a:avLst/>
          </a:prstGeom>
          <a:noFill/>
        </p:spPr>
        <p:txBody>
          <a:bodyPr wrap="none" lIns="91427" tIns="45713" rIns="91427" bIns="45713" rtlCol="0">
            <a:spAutoFit/>
          </a:bodyPr>
          <a:lstStyle/>
          <a:p>
            <a:r>
              <a:rPr lang="en-US" sz="2000" dirty="0">
                <a:latin typeface="Courier"/>
                <a:cs typeface="Courier"/>
              </a:rPr>
              <a:t>h</a:t>
            </a:r>
            <a:r>
              <a:rPr lang="en-US" sz="2000" baseline="-25000" dirty="0">
                <a:latin typeface="Courier"/>
                <a:cs typeface="Courier"/>
              </a:rPr>
              <a:t>i+2</a:t>
            </a:r>
            <a:endParaRPr lang="en-US" sz="2000" dirty="0">
              <a:latin typeface="Courier"/>
              <a:cs typeface="Courier"/>
            </a:endParaRPr>
          </a:p>
        </p:txBody>
      </p:sp>
      <p:cxnSp>
        <p:nvCxnSpPr>
          <p:cNvPr id="86" name="Straight Arrow Connector 85"/>
          <p:cNvCxnSpPr/>
          <p:nvPr/>
        </p:nvCxnSpPr>
        <p:spPr>
          <a:xfrm flipV="1">
            <a:off x="6118370" y="2965673"/>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5892543" y="2405984"/>
            <a:ext cx="646379" cy="400095"/>
          </a:xfrm>
          <a:prstGeom prst="rect">
            <a:avLst/>
          </a:prstGeom>
          <a:noFill/>
        </p:spPr>
        <p:txBody>
          <a:bodyPr wrap="none" lIns="91427" tIns="45713" rIns="91427" bIns="45713" rtlCol="0">
            <a:spAutoFit/>
          </a:bodyPr>
          <a:lstStyle/>
          <a:p>
            <a:r>
              <a:rPr lang="en-US" sz="2000" dirty="0">
                <a:latin typeface="Courier"/>
                <a:cs typeface="Courier"/>
              </a:rPr>
              <a:t>y</a:t>
            </a:r>
            <a:r>
              <a:rPr lang="en-US" sz="2000" baseline="-25000" dirty="0">
                <a:latin typeface="Courier"/>
                <a:cs typeface="Courier"/>
              </a:rPr>
              <a:t>i+2</a:t>
            </a:r>
            <a:endParaRPr lang="en-US" sz="2000" dirty="0">
              <a:latin typeface="Courier"/>
              <a:cs typeface="Courier"/>
            </a:endParaRPr>
          </a:p>
        </p:txBody>
      </p:sp>
      <p:cxnSp>
        <p:nvCxnSpPr>
          <p:cNvPr id="88" name="Straight Arrow Connector 87"/>
          <p:cNvCxnSpPr/>
          <p:nvPr/>
        </p:nvCxnSpPr>
        <p:spPr>
          <a:xfrm flipV="1">
            <a:off x="4784777" y="4306599"/>
            <a:ext cx="0" cy="415573"/>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3853757" y="3903998"/>
            <a:ext cx="385731" cy="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4395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2" name="TextBox 91"/>
          <p:cNvSpPr txBox="1"/>
          <p:nvPr/>
        </p:nvSpPr>
        <p:spPr>
          <a:xfrm>
            <a:off x="4558949" y="4612099"/>
            <a:ext cx="441162" cy="400095"/>
          </a:xfrm>
          <a:prstGeom prst="rect">
            <a:avLst/>
          </a:prstGeom>
          <a:noFill/>
        </p:spPr>
        <p:txBody>
          <a:bodyPr wrap="none" lIns="91427" tIns="45713" rIns="91427" bIns="45713" rtlCol="0">
            <a:spAutoFit/>
          </a:bodyPr>
          <a:lstStyle/>
          <a:p>
            <a:r>
              <a:rPr lang="en-US" sz="2000" dirty="0">
                <a:solidFill>
                  <a:srgbClr val="FF0000"/>
                </a:solidFill>
                <a:latin typeface="Courier"/>
                <a:cs typeface="Courier"/>
              </a:rPr>
              <a:t>x</a:t>
            </a:r>
            <a:r>
              <a:rPr lang="en-US" sz="2000" baseline="-25000" dirty="0">
                <a:solidFill>
                  <a:srgbClr val="FF0000"/>
                </a:solidFill>
                <a:latin typeface="Courier"/>
                <a:cs typeface="Courier"/>
              </a:rPr>
              <a:t>i</a:t>
            </a:r>
            <a:endParaRPr lang="en-US" sz="2000" dirty="0">
              <a:solidFill>
                <a:srgbClr val="FF0000"/>
              </a:solidFill>
              <a:latin typeface="Courier"/>
              <a:cs typeface="Courier"/>
            </a:endParaRPr>
          </a:p>
        </p:txBody>
      </p:sp>
      <p:sp>
        <p:nvSpPr>
          <p:cNvPr id="93" name="TextBox 92"/>
          <p:cNvSpPr txBox="1"/>
          <p:nvPr/>
        </p:nvSpPr>
        <p:spPr>
          <a:xfrm>
            <a:off x="5180044" y="3471015"/>
            <a:ext cx="646379" cy="400095"/>
          </a:xfrm>
          <a:prstGeom prst="rect">
            <a:avLst/>
          </a:prstGeom>
          <a:noFill/>
        </p:spPr>
        <p:txBody>
          <a:bodyPr wrap="none" lIns="91427" tIns="45713" rIns="91427" bIns="45713" rtlCol="0">
            <a:spAutoFit/>
          </a:bodyPr>
          <a:lstStyle/>
          <a:p>
            <a:r>
              <a:rPr lang="en-US" sz="2000" dirty="0">
                <a:solidFill>
                  <a:srgbClr val="000090"/>
                </a:solidFill>
                <a:latin typeface="Courier"/>
                <a:cs typeface="Courier"/>
              </a:rPr>
              <a:t>h</a:t>
            </a:r>
            <a:r>
              <a:rPr lang="en-US" sz="2000" baseline="-25000" dirty="0">
                <a:solidFill>
                  <a:srgbClr val="000090"/>
                </a:solidFill>
                <a:latin typeface="Courier"/>
                <a:cs typeface="Courier"/>
              </a:rPr>
              <a:t>i+1</a:t>
            </a:r>
            <a:endParaRPr lang="en-US" sz="2000" dirty="0">
              <a:solidFill>
                <a:srgbClr val="000090"/>
              </a:solidFill>
              <a:latin typeface="Courier"/>
              <a:cs typeface="Courier"/>
            </a:endParaRPr>
          </a:p>
        </p:txBody>
      </p:sp>
      <p:cxnSp>
        <p:nvCxnSpPr>
          <p:cNvPr id="94" name="Straight Arrow Connector 93"/>
          <p:cNvCxnSpPr/>
          <p:nvPr/>
        </p:nvCxnSpPr>
        <p:spPr>
          <a:xfrm flipV="1">
            <a:off x="4784777" y="2965674"/>
            <a:ext cx="0" cy="469956"/>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4558950" y="2405985"/>
            <a:ext cx="646379" cy="400095"/>
          </a:xfrm>
          <a:prstGeom prst="rect">
            <a:avLst/>
          </a:prstGeom>
          <a:noFill/>
        </p:spPr>
        <p:txBody>
          <a:bodyPr wrap="none" lIns="91427" tIns="45713" rIns="91427" bIns="45713" rtlCol="0">
            <a:spAutoFit/>
          </a:bodyPr>
          <a:lstStyle/>
          <a:p>
            <a:r>
              <a:rPr lang="en-US" sz="2000" dirty="0">
                <a:solidFill>
                  <a:srgbClr val="000090"/>
                </a:solidFill>
                <a:latin typeface="Courier"/>
                <a:cs typeface="Courier"/>
              </a:rPr>
              <a:t>y</a:t>
            </a:r>
            <a:r>
              <a:rPr lang="en-US" sz="2000" baseline="-25000" dirty="0">
                <a:solidFill>
                  <a:srgbClr val="000090"/>
                </a:solidFill>
                <a:latin typeface="Courier"/>
                <a:cs typeface="Courier"/>
              </a:rPr>
              <a:t>i+1</a:t>
            </a:r>
            <a:endParaRPr lang="en-US" sz="2000" dirty="0">
              <a:solidFill>
                <a:srgbClr val="000090"/>
              </a:solidFill>
              <a:latin typeface="Courier"/>
              <a:cs typeface="Courier"/>
            </a:endParaRPr>
          </a:p>
        </p:txBody>
      </p:sp>
      <p:cxnSp>
        <p:nvCxnSpPr>
          <p:cNvPr id="104" name="Straight Arrow Connector 103"/>
          <p:cNvCxnSpPr/>
          <p:nvPr/>
        </p:nvCxnSpPr>
        <p:spPr>
          <a:xfrm flipV="1">
            <a:off x="3379669" y="4306596"/>
            <a:ext cx="0" cy="415573"/>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endCxn id="107" idx="1"/>
          </p:cNvCxnSpPr>
          <p:nvPr/>
        </p:nvCxnSpPr>
        <p:spPr>
          <a:xfrm>
            <a:off x="2604571" y="3871110"/>
            <a:ext cx="385731" cy="0"/>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2990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08" name="TextBox 107"/>
          <p:cNvSpPr txBox="1"/>
          <p:nvPr/>
        </p:nvSpPr>
        <p:spPr>
          <a:xfrm>
            <a:off x="3153842" y="4612096"/>
            <a:ext cx="646379" cy="400095"/>
          </a:xfrm>
          <a:prstGeom prst="rect">
            <a:avLst/>
          </a:prstGeom>
          <a:noFill/>
        </p:spPr>
        <p:txBody>
          <a:bodyPr wrap="none" lIns="91427" tIns="45713" rIns="91427" bIns="45713" rtlCol="0">
            <a:spAutoFit/>
          </a:bodyPr>
          <a:lstStyle/>
          <a:p>
            <a:r>
              <a:rPr lang="en-US" sz="2000" dirty="0">
                <a:solidFill>
                  <a:schemeClr val="tx1">
                    <a:lumMod val="50000"/>
                    <a:lumOff val="50000"/>
                  </a:schemeClr>
                </a:solidFill>
                <a:latin typeface="Courier"/>
                <a:cs typeface="Courier"/>
              </a:rPr>
              <a:t>x</a:t>
            </a:r>
            <a:r>
              <a:rPr lang="en-US" sz="2000" baseline="-25000" dirty="0">
                <a:solidFill>
                  <a:schemeClr val="tx1">
                    <a:lumMod val="50000"/>
                    <a:lumOff val="50000"/>
                  </a:schemeClr>
                </a:solidFill>
                <a:latin typeface="Courier"/>
                <a:cs typeface="Courier"/>
              </a:rPr>
              <a:t>i-1</a:t>
            </a:r>
            <a:endParaRPr lang="en-US" sz="2000" dirty="0">
              <a:solidFill>
                <a:schemeClr val="tx1">
                  <a:lumMod val="50000"/>
                  <a:lumOff val="50000"/>
                </a:schemeClr>
              </a:solidFill>
              <a:latin typeface="Courier"/>
              <a:cs typeface="Courier"/>
            </a:endParaRPr>
          </a:p>
        </p:txBody>
      </p:sp>
      <p:sp>
        <p:nvSpPr>
          <p:cNvPr id="109" name="TextBox 108"/>
          <p:cNvSpPr txBox="1"/>
          <p:nvPr/>
        </p:nvSpPr>
        <p:spPr>
          <a:xfrm>
            <a:off x="2163409" y="3671063"/>
            <a:ext cx="646379" cy="400095"/>
          </a:xfrm>
          <a:prstGeom prst="rect">
            <a:avLst/>
          </a:prstGeom>
          <a:noFill/>
        </p:spPr>
        <p:txBody>
          <a:bodyPr wrap="none" lIns="91427" tIns="45713" rIns="91427" bIns="45713" rtlCol="0">
            <a:spAutoFit/>
          </a:bodyPr>
          <a:lstStyle/>
          <a:p>
            <a:r>
              <a:rPr lang="en-US" sz="2000" dirty="0">
                <a:solidFill>
                  <a:schemeClr val="tx1">
                    <a:lumMod val="50000"/>
                    <a:lumOff val="50000"/>
                  </a:schemeClr>
                </a:solidFill>
                <a:latin typeface="Courier"/>
                <a:cs typeface="Courier"/>
              </a:rPr>
              <a:t>h</a:t>
            </a:r>
            <a:r>
              <a:rPr lang="en-US" sz="2000" baseline="-25000" dirty="0">
                <a:solidFill>
                  <a:schemeClr val="tx1">
                    <a:lumMod val="50000"/>
                    <a:lumOff val="50000"/>
                  </a:schemeClr>
                </a:solidFill>
                <a:latin typeface="Courier"/>
                <a:cs typeface="Courier"/>
              </a:rPr>
              <a:t>i-1</a:t>
            </a:r>
            <a:endParaRPr lang="en-US" sz="2000" dirty="0">
              <a:solidFill>
                <a:schemeClr val="tx1">
                  <a:lumMod val="50000"/>
                  <a:lumOff val="50000"/>
                </a:schemeClr>
              </a:solidFill>
              <a:latin typeface="Courier"/>
              <a:cs typeface="Courier"/>
            </a:endParaRPr>
          </a:p>
        </p:txBody>
      </p:sp>
      <p:cxnSp>
        <p:nvCxnSpPr>
          <p:cNvPr id="110" name="Straight Arrow Connector 109"/>
          <p:cNvCxnSpPr/>
          <p:nvPr/>
        </p:nvCxnSpPr>
        <p:spPr>
          <a:xfrm flipV="1">
            <a:off x="3379669" y="2965671"/>
            <a:ext cx="0" cy="469956"/>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153841" y="2405982"/>
            <a:ext cx="441162" cy="400095"/>
          </a:xfrm>
          <a:prstGeom prst="rect">
            <a:avLst/>
          </a:prstGeom>
          <a:noFill/>
        </p:spPr>
        <p:txBody>
          <a:bodyPr wrap="none" lIns="91427" tIns="45713" rIns="91427" bIns="45713" rtlCol="0">
            <a:spAutoFit/>
          </a:bodyPr>
          <a:lstStyle/>
          <a:p>
            <a:r>
              <a:rPr lang="en-US" sz="2000" dirty="0" err="1">
                <a:solidFill>
                  <a:srgbClr val="000090"/>
                </a:solidFill>
                <a:latin typeface="Courier"/>
                <a:cs typeface="Courier"/>
              </a:rPr>
              <a:t>y</a:t>
            </a:r>
            <a:r>
              <a:rPr lang="en-US" sz="2000" baseline="-25000" dirty="0" err="1">
                <a:solidFill>
                  <a:srgbClr val="000090"/>
                </a:solidFill>
                <a:latin typeface="Courier"/>
                <a:cs typeface="Courier"/>
              </a:rPr>
              <a:t>i</a:t>
            </a:r>
            <a:endParaRPr lang="en-US" sz="2000" dirty="0">
              <a:solidFill>
                <a:srgbClr val="000090"/>
              </a:solidFill>
              <a:latin typeface="Courier"/>
              <a:cs typeface="Courier"/>
            </a:endParaRPr>
          </a:p>
        </p:txBody>
      </p:sp>
      <p:sp>
        <p:nvSpPr>
          <p:cNvPr id="112" name="TextBox 111"/>
          <p:cNvSpPr txBox="1"/>
          <p:nvPr/>
        </p:nvSpPr>
        <p:spPr>
          <a:xfrm>
            <a:off x="3749030" y="3471018"/>
            <a:ext cx="441162" cy="400095"/>
          </a:xfrm>
          <a:prstGeom prst="rect">
            <a:avLst/>
          </a:prstGeom>
          <a:noFill/>
        </p:spPr>
        <p:txBody>
          <a:bodyPr wrap="none" lIns="91427" tIns="45713" rIns="91427" bIns="45713" rtlCol="0">
            <a:spAutoFit/>
          </a:bodyPr>
          <a:lstStyle/>
          <a:p>
            <a:r>
              <a:rPr lang="en-US" sz="2000" dirty="0">
                <a:solidFill>
                  <a:srgbClr val="FF0000"/>
                </a:solidFill>
                <a:latin typeface="Courier"/>
                <a:cs typeface="Courier"/>
              </a:rPr>
              <a:t>h</a:t>
            </a:r>
            <a:r>
              <a:rPr lang="en-US" sz="2000" baseline="-25000" dirty="0">
                <a:solidFill>
                  <a:srgbClr val="FF0000"/>
                </a:solidFill>
                <a:latin typeface="Courier"/>
                <a:cs typeface="Courier"/>
              </a:rPr>
              <a:t>i</a:t>
            </a:r>
            <a:endParaRPr lang="en-US" sz="2000" dirty="0">
              <a:solidFill>
                <a:srgbClr val="FF0000"/>
              </a:solidFill>
              <a:latin typeface="Courier"/>
              <a:cs typeface="Courier"/>
            </a:endParaRPr>
          </a:p>
        </p:txBody>
      </p:sp>
      <p:sp>
        <p:nvSpPr>
          <p:cNvPr id="113" name="TextBox 112"/>
          <p:cNvSpPr txBox="1"/>
          <p:nvPr/>
        </p:nvSpPr>
        <p:spPr>
          <a:xfrm>
            <a:off x="1913467" y="203201"/>
            <a:ext cx="5022592" cy="646331"/>
          </a:xfrm>
          <a:prstGeom prst="rect">
            <a:avLst/>
          </a:prstGeom>
          <a:noFill/>
        </p:spPr>
        <p:txBody>
          <a:bodyPr wrap="square" rtlCol="0">
            <a:spAutoFit/>
          </a:bodyPr>
          <a:lstStyle/>
          <a:p>
            <a:r>
              <a:rPr lang="en-US" sz="3600" dirty="0"/>
              <a:t>Training: Inference</a:t>
            </a:r>
          </a:p>
        </p:txBody>
      </p:sp>
      <p:sp>
        <p:nvSpPr>
          <p:cNvPr id="2" name="Date Placeholder 1"/>
          <p:cNvSpPr>
            <a:spLocks noGrp="1"/>
          </p:cNvSpPr>
          <p:nvPr>
            <p:ph type="dt" sz="half" idx="10"/>
          </p:nvPr>
        </p:nvSpPr>
        <p:spPr/>
        <p:txBody>
          <a:bodyPr/>
          <a:lstStyle/>
          <a:p>
            <a:fld id="{DE0DC21D-F272-4DD6-A14F-819A2060ADE6}"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16</a:t>
            </a:fld>
            <a:endParaRPr lang="en-US"/>
          </a:p>
        </p:txBody>
      </p:sp>
      <p:pic>
        <p:nvPicPr>
          <p:cNvPr id="51" name="Picture 50">
            <a:extLst>
              <a:ext uri="{FF2B5EF4-FFF2-40B4-BE49-F238E27FC236}">
                <a16:creationId xmlns:a16="http://schemas.microsoft.com/office/drawing/2014/main" id="{2D5BF356-EC80-4E29-8F1F-4133B5A8A485}"/>
              </a:ext>
            </a:extLst>
          </p:cNvPr>
          <p:cNvPicPr>
            <a:picLocks noChangeAspect="1"/>
          </p:cNvPicPr>
          <p:nvPr/>
        </p:nvPicPr>
        <p:blipFill rotWithShape="1">
          <a:blip r:embed="rId2"/>
          <a:srcRect l="11536" r="11724"/>
          <a:stretch/>
        </p:blipFill>
        <p:spPr>
          <a:xfrm>
            <a:off x="2741941" y="1402384"/>
            <a:ext cx="7260927" cy="936196"/>
          </a:xfrm>
          <a:prstGeom prst="rect">
            <a:avLst/>
          </a:prstGeom>
        </p:spPr>
      </p:pic>
    </p:spTree>
    <p:extLst>
      <p:ext uri="{BB962C8B-B14F-4D97-AF65-F5344CB8AC3E}">
        <p14:creationId xmlns:p14="http://schemas.microsoft.com/office/powerpoint/2010/main" val="654279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Arrow Connector 15"/>
          <p:cNvCxnSpPr/>
          <p:nvPr/>
        </p:nvCxnSpPr>
        <p:spPr>
          <a:xfrm flipV="1">
            <a:off x="9510935" y="4306596"/>
            <a:ext cx="0" cy="415573"/>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9" idx="1"/>
          </p:cNvCxnSpPr>
          <p:nvPr/>
        </p:nvCxnSpPr>
        <p:spPr>
          <a:xfrm>
            <a:off x="8735837" y="3871110"/>
            <a:ext cx="385731" cy="0"/>
          </a:xfrm>
          <a:prstGeom prst="straightConnector1">
            <a:avLst/>
          </a:prstGeom>
          <a:ln>
            <a:solidFill>
              <a:srgbClr val="FF66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9893243" y="3903998"/>
            <a:ext cx="432814" cy="0"/>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121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20" name="TextBox 19"/>
          <p:cNvSpPr txBox="1"/>
          <p:nvPr/>
        </p:nvSpPr>
        <p:spPr>
          <a:xfrm>
            <a:off x="9285108" y="4612096"/>
            <a:ext cx="646379" cy="400095"/>
          </a:xfrm>
          <a:prstGeom prst="rect">
            <a:avLst/>
          </a:prstGeom>
          <a:noFill/>
        </p:spPr>
        <p:txBody>
          <a:bodyPr wrap="none" lIns="91427" tIns="45713" rIns="91427" bIns="45713" rtlCol="0">
            <a:spAutoFit/>
          </a:bodyPr>
          <a:lstStyle/>
          <a:p>
            <a:r>
              <a:rPr lang="en-US" sz="2000" dirty="0">
                <a:solidFill>
                  <a:srgbClr val="FF0000"/>
                </a:solidFill>
                <a:latin typeface="Courier"/>
                <a:cs typeface="Courier"/>
              </a:rPr>
              <a:t>x</a:t>
            </a:r>
            <a:r>
              <a:rPr lang="en-US" sz="2000" baseline="-25000" dirty="0">
                <a:solidFill>
                  <a:srgbClr val="FF0000"/>
                </a:solidFill>
                <a:latin typeface="Courier"/>
                <a:cs typeface="Courier"/>
              </a:rPr>
              <a:t>i+4</a:t>
            </a:r>
            <a:endParaRPr lang="en-US" sz="2000" dirty="0">
              <a:solidFill>
                <a:srgbClr val="FF0000"/>
              </a:solidFill>
              <a:latin typeface="Courier"/>
              <a:cs typeface="Courier"/>
            </a:endParaRPr>
          </a:p>
        </p:txBody>
      </p:sp>
      <p:sp>
        <p:nvSpPr>
          <p:cNvPr id="21" name="TextBox 20"/>
          <p:cNvSpPr txBox="1"/>
          <p:nvPr/>
        </p:nvSpPr>
        <p:spPr>
          <a:xfrm>
            <a:off x="10002868" y="3471018"/>
            <a:ext cx="646379" cy="400095"/>
          </a:xfrm>
          <a:prstGeom prst="rect">
            <a:avLst/>
          </a:prstGeom>
          <a:noFill/>
        </p:spPr>
        <p:txBody>
          <a:bodyPr wrap="none" lIns="91427" tIns="45713" rIns="91427" bIns="45713" rtlCol="0">
            <a:spAutoFit/>
          </a:bodyPr>
          <a:lstStyle/>
          <a:p>
            <a:r>
              <a:rPr lang="en-US" sz="2000" dirty="0">
                <a:solidFill>
                  <a:srgbClr val="000090"/>
                </a:solidFill>
                <a:latin typeface="Courier"/>
                <a:cs typeface="Courier"/>
              </a:rPr>
              <a:t>h</a:t>
            </a:r>
            <a:r>
              <a:rPr lang="en-US" sz="2000" baseline="-25000" dirty="0">
                <a:solidFill>
                  <a:srgbClr val="000090"/>
                </a:solidFill>
                <a:latin typeface="Courier"/>
                <a:cs typeface="Courier"/>
              </a:rPr>
              <a:t>i+5</a:t>
            </a:r>
            <a:endParaRPr lang="en-US" sz="2000" dirty="0">
              <a:solidFill>
                <a:srgbClr val="000090"/>
              </a:solidFill>
              <a:latin typeface="Courier"/>
              <a:cs typeface="Courier"/>
            </a:endParaRPr>
          </a:p>
        </p:txBody>
      </p:sp>
      <p:cxnSp>
        <p:nvCxnSpPr>
          <p:cNvPr id="22" name="Straight Arrow Connector 21"/>
          <p:cNvCxnSpPr/>
          <p:nvPr/>
        </p:nvCxnSpPr>
        <p:spPr>
          <a:xfrm flipV="1">
            <a:off x="9510935" y="2965671"/>
            <a:ext cx="0" cy="469956"/>
          </a:xfrm>
          <a:prstGeom prst="straightConnector1">
            <a:avLst/>
          </a:prstGeom>
          <a:ln>
            <a:solidFill>
              <a:srgbClr val="00009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285108" y="2405982"/>
            <a:ext cx="646379" cy="400095"/>
          </a:xfrm>
          <a:prstGeom prst="rect">
            <a:avLst/>
          </a:prstGeom>
          <a:noFill/>
        </p:spPr>
        <p:txBody>
          <a:bodyPr wrap="none" lIns="91427" tIns="45713" rIns="91427" bIns="45713" rtlCol="0">
            <a:spAutoFit/>
          </a:bodyPr>
          <a:lstStyle/>
          <a:p>
            <a:r>
              <a:rPr lang="en-US" sz="2000" dirty="0">
                <a:solidFill>
                  <a:srgbClr val="000090"/>
                </a:solidFill>
                <a:latin typeface="Courier"/>
                <a:cs typeface="Courier"/>
              </a:rPr>
              <a:t>y</a:t>
            </a:r>
            <a:r>
              <a:rPr lang="en-US" sz="2000" baseline="-25000" dirty="0">
                <a:solidFill>
                  <a:srgbClr val="000090"/>
                </a:solidFill>
                <a:latin typeface="Courier"/>
                <a:cs typeface="Courier"/>
              </a:rPr>
              <a:t>i+5</a:t>
            </a:r>
            <a:endParaRPr lang="en-US" sz="2000" dirty="0">
              <a:solidFill>
                <a:srgbClr val="000090"/>
              </a:solidFill>
              <a:latin typeface="Courier"/>
              <a:cs typeface="Courier"/>
            </a:endParaRPr>
          </a:p>
        </p:txBody>
      </p:sp>
      <p:cxnSp>
        <p:nvCxnSpPr>
          <p:cNvPr id="64" name="Straight Arrow Connector 63"/>
          <p:cNvCxnSpPr/>
          <p:nvPr/>
        </p:nvCxnSpPr>
        <p:spPr>
          <a:xfrm flipV="1">
            <a:off x="8365109" y="4306597"/>
            <a:ext cx="0" cy="415573"/>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endCxn id="67" idx="1"/>
          </p:cNvCxnSpPr>
          <p:nvPr/>
        </p:nvCxnSpPr>
        <p:spPr>
          <a:xfrm>
            <a:off x="7590011" y="3871111"/>
            <a:ext cx="385731" cy="0"/>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67" name="Rectangle 66"/>
          <p:cNvSpPr/>
          <p:nvPr/>
        </p:nvSpPr>
        <p:spPr>
          <a:xfrm>
            <a:off x="7975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68" name="TextBox 67"/>
          <p:cNvSpPr txBox="1"/>
          <p:nvPr/>
        </p:nvSpPr>
        <p:spPr>
          <a:xfrm>
            <a:off x="8139282" y="4612097"/>
            <a:ext cx="646379" cy="400095"/>
          </a:xfrm>
          <a:prstGeom prst="rect">
            <a:avLst/>
          </a:prstGeom>
          <a:noFill/>
          <a:ln>
            <a:noFill/>
          </a:ln>
        </p:spPr>
        <p:txBody>
          <a:bodyPr wrap="none" lIns="91427" tIns="45713" rIns="91427" bIns="45713" rtlCol="0">
            <a:spAutoFit/>
          </a:bodyPr>
          <a:lstStyle/>
          <a:p>
            <a:r>
              <a:rPr lang="en-US" sz="2000" dirty="0">
                <a:solidFill>
                  <a:srgbClr val="7F7F7F"/>
                </a:solidFill>
                <a:latin typeface="Courier"/>
                <a:cs typeface="Courier"/>
              </a:rPr>
              <a:t>x</a:t>
            </a:r>
            <a:r>
              <a:rPr lang="en-US" sz="2000" baseline="-25000" dirty="0">
                <a:solidFill>
                  <a:srgbClr val="7F7F7F"/>
                </a:solidFill>
                <a:latin typeface="Courier"/>
                <a:cs typeface="Courier"/>
              </a:rPr>
              <a:t>i+3</a:t>
            </a:r>
            <a:endParaRPr lang="en-US" sz="2000" dirty="0">
              <a:solidFill>
                <a:srgbClr val="7F7F7F"/>
              </a:solidFill>
              <a:latin typeface="Courier"/>
              <a:cs typeface="Courier"/>
            </a:endParaRPr>
          </a:p>
        </p:txBody>
      </p:sp>
      <p:sp>
        <p:nvSpPr>
          <p:cNvPr id="69" name="TextBox 68"/>
          <p:cNvSpPr txBox="1"/>
          <p:nvPr/>
        </p:nvSpPr>
        <p:spPr>
          <a:xfrm>
            <a:off x="8666732" y="3435627"/>
            <a:ext cx="646379" cy="400095"/>
          </a:xfrm>
          <a:prstGeom prst="rect">
            <a:avLst/>
          </a:prstGeom>
          <a:noFill/>
        </p:spPr>
        <p:txBody>
          <a:bodyPr wrap="none" lIns="91427" tIns="45713" rIns="91427" bIns="45713" rtlCol="0">
            <a:spAutoFit/>
          </a:bodyPr>
          <a:lstStyle/>
          <a:p>
            <a:r>
              <a:rPr lang="en-US" sz="2000" dirty="0">
                <a:solidFill>
                  <a:srgbClr val="FF0000"/>
                </a:solidFill>
                <a:latin typeface="Courier"/>
                <a:cs typeface="Courier"/>
              </a:rPr>
              <a:t>h</a:t>
            </a:r>
            <a:r>
              <a:rPr lang="en-US" sz="2000" baseline="-25000" dirty="0">
                <a:solidFill>
                  <a:srgbClr val="FF0000"/>
                </a:solidFill>
                <a:latin typeface="Courier"/>
                <a:cs typeface="Courier"/>
              </a:rPr>
              <a:t>i+4</a:t>
            </a:r>
            <a:endParaRPr lang="en-US" sz="2000" dirty="0">
              <a:solidFill>
                <a:srgbClr val="FF0000"/>
              </a:solidFill>
              <a:latin typeface="Courier"/>
              <a:cs typeface="Courier"/>
            </a:endParaRPr>
          </a:p>
        </p:txBody>
      </p:sp>
      <p:cxnSp>
        <p:nvCxnSpPr>
          <p:cNvPr id="70" name="Straight Arrow Connector 69"/>
          <p:cNvCxnSpPr/>
          <p:nvPr/>
        </p:nvCxnSpPr>
        <p:spPr>
          <a:xfrm flipV="1">
            <a:off x="8365109" y="2965672"/>
            <a:ext cx="0" cy="469956"/>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71" name="TextBox 70"/>
          <p:cNvSpPr txBox="1"/>
          <p:nvPr/>
        </p:nvSpPr>
        <p:spPr>
          <a:xfrm>
            <a:off x="8139282" y="2405983"/>
            <a:ext cx="646379" cy="400095"/>
          </a:xfrm>
          <a:prstGeom prst="rect">
            <a:avLst/>
          </a:prstGeom>
          <a:noFill/>
        </p:spPr>
        <p:txBody>
          <a:bodyPr wrap="none" lIns="91427" tIns="45713" rIns="91427" bIns="45713" rtlCol="0">
            <a:spAutoFit/>
          </a:bodyPr>
          <a:lstStyle/>
          <a:p>
            <a:r>
              <a:rPr lang="en-US" sz="2000" dirty="0">
                <a:solidFill>
                  <a:srgbClr val="000090"/>
                </a:solidFill>
                <a:latin typeface="Courier"/>
                <a:cs typeface="Courier"/>
              </a:rPr>
              <a:t>y</a:t>
            </a:r>
            <a:r>
              <a:rPr lang="en-US" sz="2000" baseline="-25000" dirty="0">
                <a:solidFill>
                  <a:srgbClr val="000090"/>
                </a:solidFill>
                <a:latin typeface="Courier"/>
                <a:cs typeface="Courier"/>
              </a:rPr>
              <a:t>i+4</a:t>
            </a:r>
            <a:endParaRPr lang="en-US" sz="2000" dirty="0">
              <a:solidFill>
                <a:srgbClr val="000090"/>
              </a:solidFill>
              <a:latin typeface="Courier"/>
              <a:cs typeface="Courier"/>
            </a:endParaRPr>
          </a:p>
        </p:txBody>
      </p:sp>
      <p:cxnSp>
        <p:nvCxnSpPr>
          <p:cNvPr id="72" name="Straight Arrow Connector 71"/>
          <p:cNvCxnSpPr/>
          <p:nvPr/>
        </p:nvCxnSpPr>
        <p:spPr>
          <a:xfrm flipV="1">
            <a:off x="7207702" y="4306596"/>
            <a:ext cx="0" cy="415573"/>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endCxn id="75" idx="1"/>
          </p:cNvCxnSpPr>
          <p:nvPr/>
        </p:nvCxnSpPr>
        <p:spPr>
          <a:xfrm>
            <a:off x="6432604" y="3871110"/>
            <a:ext cx="385731" cy="0"/>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6818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6" name="TextBox 75"/>
          <p:cNvSpPr txBox="1"/>
          <p:nvPr/>
        </p:nvSpPr>
        <p:spPr>
          <a:xfrm>
            <a:off x="6981875" y="4612096"/>
            <a:ext cx="646379" cy="400095"/>
          </a:xfrm>
          <a:prstGeom prst="rect">
            <a:avLst/>
          </a:prstGeom>
          <a:noFill/>
        </p:spPr>
        <p:txBody>
          <a:bodyPr wrap="none" lIns="91427" tIns="45713" rIns="91427" bIns="45713" rtlCol="0">
            <a:spAutoFit/>
          </a:bodyPr>
          <a:lstStyle/>
          <a:p>
            <a:r>
              <a:rPr lang="en-US" sz="2000" dirty="0">
                <a:solidFill>
                  <a:srgbClr val="7F7F7F"/>
                </a:solidFill>
                <a:latin typeface="Courier"/>
                <a:cs typeface="Courier"/>
              </a:rPr>
              <a:t>x</a:t>
            </a:r>
            <a:r>
              <a:rPr lang="en-US" sz="2000" baseline="-25000" dirty="0">
                <a:solidFill>
                  <a:srgbClr val="7F7F7F"/>
                </a:solidFill>
                <a:latin typeface="Courier"/>
                <a:cs typeface="Courier"/>
              </a:rPr>
              <a:t>i+2</a:t>
            </a:r>
            <a:endParaRPr lang="en-US" sz="2000" dirty="0">
              <a:solidFill>
                <a:srgbClr val="7F7F7F"/>
              </a:solidFill>
              <a:latin typeface="Courier"/>
              <a:cs typeface="Courier"/>
            </a:endParaRPr>
          </a:p>
        </p:txBody>
      </p:sp>
      <p:sp>
        <p:nvSpPr>
          <p:cNvPr id="77" name="TextBox 76"/>
          <p:cNvSpPr txBox="1"/>
          <p:nvPr/>
        </p:nvSpPr>
        <p:spPr>
          <a:xfrm>
            <a:off x="7514966" y="3435627"/>
            <a:ext cx="646379" cy="400095"/>
          </a:xfrm>
          <a:prstGeom prst="rect">
            <a:avLst/>
          </a:prstGeom>
          <a:noFill/>
        </p:spPr>
        <p:txBody>
          <a:bodyPr wrap="none" lIns="91427" tIns="45713" rIns="91427" bIns="45713" rtlCol="0">
            <a:spAutoFit/>
          </a:bodyPr>
          <a:lstStyle/>
          <a:p>
            <a:r>
              <a:rPr lang="en-US" sz="2000" dirty="0">
                <a:solidFill>
                  <a:srgbClr val="7F7F7F"/>
                </a:solidFill>
                <a:latin typeface="Courier"/>
                <a:cs typeface="Courier"/>
              </a:rPr>
              <a:t>h</a:t>
            </a:r>
            <a:r>
              <a:rPr lang="en-US" sz="2000" baseline="-25000" dirty="0">
                <a:solidFill>
                  <a:srgbClr val="7F7F7F"/>
                </a:solidFill>
                <a:latin typeface="Courier"/>
                <a:cs typeface="Courier"/>
              </a:rPr>
              <a:t>i+3</a:t>
            </a:r>
            <a:endParaRPr lang="en-US" sz="2000" dirty="0">
              <a:solidFill>
                <a:srgbClr val="7F7F7F"/>
              </a:solidFill>
              <a:latin typeface="Courier"/>
              <a:cs typeface="Courier"/>
            </a:endParaRPr>
          </a:p>
        </p:txBody>
      </p:sp>
      <p:cxnSp>
        <p:nvCxnSpPr>
          <p:cNvPr id="78" name="Straight Arrow Connector 77"/>
          <p:cNvCxnSpPr/>
          <p:nvPr/>
        </p:nvCxnSpPr>
        <p:spPr>
          <a:xfrm flipV="1">
            <a:off x="7207702" y="2965671"/>
            <a:ext cx="0" cy="469956"/>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79" name="TextBox 78"/>
          <p:cNvSpPr txBox="1"/>
          <p:nvPr/>
        </p:nvSpPr>
        <p:spPr>
          <a:xfrm>
            <a:off x="6981875" y="2405982"/>
            <a:ext cx="646379" cy="400095"/>
          </a:xfrm>
          <a:prstGeom prst="rect">
            <a:avLst/>
          </a:prstGeom>
          <a:noFill/>
        </p:spPr>
        <p:txBody>
          <a:bodyPr wrap="none" lIns="91427" tIns="45713" rIns="91427" bIns="45713" rtlCol="0">
            <a:spAutoFit/>
          </a:bodyPr>
          <a:lstStyle/>
          <a:p>
            <a:r>
              <a:rPr lang="en-US" sz="2000" dirty="0">
                <a:solidFill>
                  <a:srgbClr val="000090"/>
                </a:solidFill>
                <a:latin typeface="Courier"/>
                <a:cs typeface="Courier"/>
              </a:rPr>
              <a:t>y</a:t>
            </a:r>
            <a:r>
              <a:rPr lang="en-US" sz="2000" baseline="-25000" dirty="0">
                <a:solidFill>
                  <a:srgbClr val="000090"/>
                </a:solidFill>
                <a:latin typeface="Courier"/>
                <a:cs typeface="Courier"/>
              </a:rPr>
              <a:t>i+3</a:t>
            </a:r>
            <a:endParaRPr lang="en-US" sz="2000" dirty="0">
              <a:solidFill>
                <a:srgbClr val="000090"/>
              </a:solidFill>
              <a:latin typeface="Courier"/>
              <a:cs typeface="Courier"/>
            </a:endParaRPr>
          </a:p>
        </p:txBody>
      </p:sp>
      <p:cxnSp>
        <p:nvCxnSpPr>
          <p:cNvPr id="80" name="Straight Arrow Connector 79"/>
          <p:cNvCxnSpPr/>
          <p:nvPr/>
        </p:nvCxnSpPr>
        <p:spPr>
          <a:xfrm flipV="1">
            <a:off x="6118370" y="4306598"/>
            <a:ext cx="0" cy="415573"/>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5214169" y="3903998"/>
            <a:ext cx="385731" cy="0"/>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83" name="Rectangle 82"/>
          <p:cNvSpPr/>
          <p:nvPr/>
        </p:nvSpPr>
        <p:spPr>
          <a:xfrm>
            <a:off x="5729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4" name="TextBox 83"/>
          <p:cNvSpPr txBox="1"/>
          <p:nvPr/>
        </p:nvSpPr>
        <p:spPr>
          <a:xfrm>
            <a:off x="5892543" y="4612098"/>
            <a:ext cx="646379" cy="400095"/>
          </a:xfrm>
          <a:prstGeom prst="rect">
            <a:avLst/>
          </a:prstGeom>
          <a:noFill/>
        </p:spPr>
        <p:txBody>
          <a:bodyPr wrap="none" lIns="91427" tIns="45713" rIns="91427" bIns="45713" rtlCol="0">
            <a:spAutoFit/>
          </a:bodyPr>
          <a:lstStyle/>
          <a:p>
            <a:r>
              <a:rPr lang="en-US" sz="2000" dirty="0">
                <a:solidFill>
                  <a:schemeClr val="tx1">
                    <a:lumMod val="50000"/>
                    <a:lumOff val="50000"/>
                  </a:schemeClr>
                </a:solidFill>
                <a:latin typeface="Courier"/>
                <a:cs typeface="Courier"/>
              </a:rPr>
              <a:t>x</a:t>
            </a:r>
            <a:r>
              <a:rPr lang="en-US" sz="2000" baseline="-25000" dirty="0">
                <a:solidFill>
                  <a:schemeClr val="tx1">
                    <a:lumMod val="50000"/>
                    <a:lumOff val="50000"/>
                  </a:schemeClr>
                </a:solidFill>
                <a:latin typeface="Courier"/>
                <a:cs typeface="Courier"/>
              </a:rPr>
              <a:t>i+1</a:t>
            </a:r>
            <a:endParaRPr lang="en-US" sz="2000" dirty="0">
              <a:solidFill>
                <a:schemeClr val="tx1">
                  <a:lumMod val="50000"/>
                  <a:lumOff val="50000"/>
                </a:schemeClr>
              </a:solidFill>
              <a:latin typeface="Courier"/>
              <a:cs typeface="Courier"/>
            </a:endParaRPr>
          </a:p>
        </p:txBody>
      </p:sp>
      <p:sp>
        <p:nvSpPr>
          <p:cNvPr id="85" name="TextBox 84"/>
          <p:cNvSpPr txBox="1"/>
          <p:nvPr/>
        </p:nvSpPr>
        <p:spPr>
          <a:xfrm>
            <a:off x="6446439" y="3435627"/>
            <a:ext cx="646379" cy="400095"/>
          </a:xfrm>
          <a:prstGeom prst="rect">
            <a:avLst/>
          </a:prstGeom>
          <a:noFill/>
        </p:spPr>
        <p:txBody>
          <a:bodyPr wrap="none" lIns="91427" tIns="45713" rIns="91427" bIns="45713" rtlCol="0">
            <a:spAutoFit/>
          </a:bodyPr>
          <a:lstStyle/>
          <a:p>
            <a:r>
              <a:rPr lang="en-US" sz="2000" dirty="0">
                <a:solidFill>
                  <a:srgbClr val="7F7F7F"/>
                </a:solidFill>
                <a:latin typeface="Courier"/>
                <a:cs typeface="Courier"/>
              </a:rPr>
              <a:t>h</a:t>
            </a:r>
            <a:r>
              <a:rPr lang="en-US" sz="2000" baseline="-25000" dirty="0">
                <a:solidFill>
                  <a:srgbClr val="7F7F7F"/>
                </a:solidFill>
                <a:latin typeface="Courier"/>
                <a:cs typeface="Courier"/>
              </a:rPr>
              <a:t>i+2</a:t>
            </a:r>
            <a:endParaRPr lang="en-US" sz="2000" dirty="0">
              <a:solidFill>
                <a:srgbClr val="7F7F7F"/>
              </a:solidFill>
              <a:latin typeface="Courier"/>
              <a:cs typeface="Courier"/>
            </a:endParaRPr>
          </a:p>
        </p:txBody>
      </p:sp>
      <p:cxnSp>
        <p:nvCxnSpPr>
          <p:cNvPr id="86" name="Straight Arrow Connector 85"/>
          <p:cNvCxnSpPr/>
          <p:nvPr/>
        </p:nvCxnSpPr>
        <p:spPr>
          <a:xfrm flipV="1">
            <a:off x="6118370" y="2965673"/>
            <a:ext cx="0" cy="469956"/>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5892543" y="2405984"/>
            <a:ext cx="646379" cy="400095"/>
          </a:xfrm>
          <a:prstGeom prst="rect">
            <a:avLst/>
          </a:prstGeom>
          <a:noFill/>
        </p:spPr>
        <p:txBody>
          <a:bodyPr wrap="none" lIns="91427" tIns="45713" rIns="91427" bIns="45713" rtlCol="0">
            <a:spAutoFit/>
          </a:bodyPr>
          <a:lstStyle/>
          <a:p>
            <a:r>
              <a:rPr lang="en-US" sz="2000" dirty="0">
                <a:solidFill>
                  <a:srgbClr val="000090"/>
                </a:solidFill>
                <a:latin typeface="Courier"/>
                <a:cs typeface="Courier"/>
              </a:rPr>
              <a:t>y</a:t>
            </a:r>
            <a:r>
              <a:rPr lang="en-US" sz="2000" baseline="-25000" dirty="0">
                <a:solidFill>
                  <a:srgbClr val="000090"/>
                </a:solidFill>
                <a:latin typeface="Courier"/>
                <a:cs typeface="Courier"/>
              </a:rPr>
              <a:t>i+2</a:t>
            </a:r>
            <a:endParaRPr lang="en-US" sz="2000" dirty="0">
              <a:solidFill>
                <a:srgbClr val="000090"/>
              </a:solidFill>
              <a:latin typeface="Courier"/>
              <a:cs typeface="Courier"/>
            </a:endParaRPr>
          </a:p>
        </p:txBody>
      </p:sp>
      <p:cxnSp>
        <p:nvCxnSpPr>
          <p:cNvPr id="88" name="Straight Arrow Connector 87"/>
          <p:cNvCxnSpPr/>
          <p:nvPr/>
        </p:nvCxnSpPr>
        <p:spPr>
          <a:xfrm flipV="1">
            <a:off x="4784777" y="4306599"/>
            <a:ext cx="0" cy="415573"/>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3853757" y="3903998"/>
            <a:ext cx="385731" cy="0"/>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4395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2" name="TextBox 91"/>
          <p:cNvSpPr txBox="1"/>
          <p:nvPr/>
        </p:nvSpPr>
        <p:spPr>
          <a:xfrm>
            <a:off x="4558949" y="4612099"/>
            <a:ext cx="441162" cy="400095"/>
          </a:xfrm>
          <a:prstGeom prst="rect">
            <a:avLst/>
          </a:prstGeom>
          <a:noFill/>
        </p:spPr>
        <p:txBody>
          <a:bodyPr wrap="none" lIns="91427" tIns="45713" rIns="91427" bIns="45713" rtlCol="0">
            <a:spAutoFit/>
          </a:bodyPr>
          <a:lstStyle/>
          <a:p>
            <a:r>
              <a:rPr lang="en-US" sz="2000" dirty="0">
                <a:solidFill>
                  <a:schemeClr val="tx1">
                    <a:lumMod val="50000"/>
                    <a:lumOff val="50000"/>
                  </a:schemeClr>
                </a:solidFill>
                <a:latin typeface="Courier"/>
                <a:cs typeface="Courier"/>
              </a:rPr>
              <a:t>x</a:t>
            </a:r>
            <a:r>
              <a:rPr lang="en-US" sz="2000" baseline="-25000" dirty="0">
                <a:solidFill>
                  <a:schemeClr val="tx1">
                    <a:lumMod val="50000"/>
                    <a:lumOff val="50000"/>
                  </a:schemeClr>
                </a:solidFill>
                <a:latin typeface="Courier"/>
                <a:cs typeface="Courier"/>
              </a:rPr>
              <a:t>i</a:t>
            </a:r>
            <a:endParaRPr lang="en-US" sz="2000" dirty="0">
              <a:solidFill>
                <a:schemeClr val="tx1">
                  <a:lumMod val="50000"/>
                  <a:lumOff val="50000"/>
                </a:schemeClr>
              </a:solidFill>
              <a:latin typeface="Courier"/>
              <a:cs typeface="Courier"/>
            </a:endParaRPr>
          </a:p>
        </p:txBody>
      </p:sp>
      <p:sp>
        <p:nvSpPr>
          <p:cNvPr id="93" name="TextBox 92"/>
          <p:cNvSpPr txBox="1"/>
          <p:nvPr/>
        </p:nvSpPr>
        <p:spPr>
          <a:xfrm>
            <a:off x="5180044" y="3471015"/>
            <a:ext cx="646379" cy="400095"/>
          </a:xfrm>
          <a:prstGeom prst="rect">
            <a:avLst/>
          </a:prstGeom>
          <a:noFill/>
        </p:spPr>
        <p:txBody>
          <a:bodyPr wrap="none" lIns="91427" tIns="45713" rIns="91427" bIns="45713" rtlCol="0">
            <a:spAutoFit/>
          </a:bodyPr>
          <a:lstStyle/>
          <a:p>
            <a:r>
              <a:rPr lang="en-US" sz="2000" dirty="0">
                <a:solidFill>
                  <a:schemeClr val="tx1">
                    <a:lumMod val="50000"/>
                    <a:lumOff val="50000"/>
                  </a:schemeClr>
                </a:solidFill>
                <a:latin typeface="Courier"/>
                <a:cs typeface="Courier"/>
              </a:rPr>
              <a:t>h</a:t>
            </a:r>
            <a:r>
              <a:rPr lang="en-US" sz="2000" baseline="-25000" dirty="0">
                <a:solidFill>
                  <a:schemeClr val="tx1">
                    <a:lumMod val="50000"/>
                    <a:lumOff val="50000"/>
                  </a:schemeClr>
                </a:solidFill>
                <a:latin typeface="Courier"/>
                <a:cs typeface="Courier"/>
              </a:rPr>
              <a:t>i+1</a:t>
            </a:r>
            <a:endParaRPr lang="en-US" sz="2000" dirty="0">
              <a:solidFill>
                <a:schemeClr val="tx1">
                  <a:lumMod val="50000"/>
                  <a:lumOff val="50000"/>
                </a:schemeClr>
              </a:solidFill>
              <a:latin typeface="Courier"/>
              <a:cs typeface="Courier"/>
            </a:endParaRPr>
          </a:p>
        </p:txBody>
      </p:sp>
      <p:cxnSp>
        <p:nvCxnSpPr>
          <p:cNvPr id="94" name="Straight Arrow Connector 93"/>
          <p:cNvCxnSpPr/>
          <p:nvPr/>
        </p:nvCxnSpPr>
        <p:spPr>
          <a:xfrm flipV="1">
            <a:off x="4784777" y="2965674"/>
            <a:ext cx="0" cy="469956"/>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4558950" y="2405985"/>
            <a:ext cx="646379" cy="400095"/>
          </a:xfrm>
          <a:prstGeom prst="rect">
            <a:avLst/>
          </a:prstGeom>
          <a:noFill/>
        </p:spPr>
        <p:txBody>
          <a:bodyPr wrap="none" lIns="91427" tIns="45713" rIns="91427" bIns="45713" rtlCol="0">
            <a:spAutoFit/>
          </a:bodyPr>
          <a:lstStyle/>
          <a:p>
            <a:r>
              <a:rPr lang="en-US" sz="2000" dirty="0">
                <a:solidFill>
                  <a:srgbClr val="000090"/>
                </a:solidFill>
                <a:latin typeface="Courier"/>
                <a:cs typeface="Courier"/>
              </a:rPr>
              <a:t>y</a:t>
            </a:r>
            <a:r>
              <a:rPr lang="en-US" sz="2000" baseline="-25000" dirty="0">
                <a:solidFill>
                  <a:srgbClr val="000090"/>
                </a:solidFill>
                <a:latin typeface="Courier"/>
                <a:cs typeface="Courier"/>
              </a:rPr>
              <a:t>i+1</a:t>
            </a:r>
            <a:endParaRPr lang="en-US" sz="2000" dirty="0">
              <a:solidFill>
                <a:srgbClr val="000090"/>
              </a:solidFill>
              <a:latin typeface="Courier"/>
              <a:cs typeface="Courier"/>
            </a:endParaRPr>
          </a:p>
        </p:txBody>
      </p:sp>
      <p:cxnSp>
        <p:nvCxnSpPr>
          <p:cNvPr id="104" name="Straight Arrow Connector 103"/>
          <p:cNvCxnSpPr/>
          <p:nvPr/>
        </p:nvCxnSpPr>
        <p:spPr>
          <a:xfrm flipV="1">
            <a:off x="3379669" y="4306596"/>
            <a:ext cx="0" cy="415573"/>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endCxn id="107" idx="1"/>
          </p:cNvCxnSpPr>
          <p:nvPr/>
        </p:nvCxnSpPr>
        <p:spPr>
          <a:xfrm>
            <a:off x="2604571" y="3871110"/>
            <a:ext cx="385731" cy="0"/>
          </a:xfrm>
          <a:prstGeom prst="straightConnector1">
            <a:avLst/>
          </a:prstGeom>
          <a:ln>
            <a:solidFill>
              <a:schemeClr val="tx1">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107" name="Rectangle 106"/>
          <p:cNvSpPr/>
          <p:nvPr/>
        </p:nvSpPr>
        <p:spPr>
          <a:xfrm>
            <a:off x="2990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08" name="TextBox 107"/>
          <p:cNvSpPr txBox="1"/>
          <p:nvPr/>
        </p:nvSpPr>
        <p:spPr>
          <a:xfrm>
            <a:off x="3153842" y="4612096"/>
            <a:ext cx="646379" cy="400095"/>
          </a:xfrm>
          <a:prstGeom prst="rect">
            <a:avLst/>
          </a:prstGeom>
          <a:noFill/>
        </p:spPr>
        <p:txBody>
          <a:bodyPr wrap="none" lIns="91427" tIns="45713" rIns="91427" bIns="45713" rtlCol="0">
            <a:spAutoFit/>
          </a:bodyPr>
          <a:lstStyle/>
          <a:p>
            <a:r>
              <a:rPr lang="en-US" sz="2000" dirty="0">
                <a:solidFill>
                  <a:schemeClr val="tx1">
                    <a:lumMod val="50000"/>
                    <a:lumOff val="50000"/>
                  </a:schemeClr>
                </a:solidFill>
                <a:latin typeface="Courier"/>
                <a:cs typeface="Courier"/>
              </a:rPr>
              <a:t>x</a:t>
            </a:r>
            <a:r>
              <a:rPr lang="en-US" sz="2000" baseline="-25000" dirty="0">
                <a:solidFill>
                  <a:schemeClr val="tx1">
                    <a:lumMod val="50000"/>
                    <a:lumOff val="50000"/>
                  </a:schemeClr>
                </a:solidFill>
                <a:latin typeface="Courier"/>
                <a:cs typeface="Courier"/>
              </a:rPr>
              <a:t>i-1</a:t>
            </a:r>
            <a:endParaRPr lang="en-US" sz="2000" dirty="0">
              <a:solidFill>
                <a:schemeClr val="tx1">
                  <a:lumMod val="50000"/>
                  <a:lumOff val="50000"/>
                </a:schemeClr>
              </a:solidFill>
              <a:latin typeface="Courier"/>
              <a:cs typeface="Courier"/>
            </a:endParaRPr>
          </a:p>
        </p:txBody>
      </p:sp>
      <p:sp>
        <p:nvSpPr>
          <p:cNvPr id="109" name="TextBox 108"/>
          <p:cNvSpPr txBox="1"/>
          <p:nvPr/>
        </p:nvSpPr>
        <p:spPr>
          <a:xfrm>
            <a:off x="2163409" y="3671063"/>
            <a:ext cx="646379" cy="400095"/>
          </a:xfrm>
          <a:prstGeom prst="rect">
            <a:avLst/>
          </a:prstGeom>
          <a:noFill/>
        </p:spPr>
        <p:txBody>
          <a:bodyPr wrap="none" lIns="91427" tIns="45713" rIns="91427" bIns="45713" rtlCol="0">
            <a:spAutoFit/>
          </a:bodyPr>
          <a:lstStyle/>
          <a:p>
            <a:r>
              <a:rPr lang="en-US" sz="2000" dirty="0">
                <a:solidFill>
                  <a:schemeClr val="tx1">
                    <a:lumMod val="50000"/>
                    <a:lumOff val="50000"/>
                  </a:schemeClr>
                </a:solidFill>
                <a:latin typeface="Courier"/>
                <a:cs typeface="Courier"/>
              </a:rPr>
              <a:t>h</a:t>
            </a:r>
            <a:r>
              <a:rPr lang="en-US" sz="2000" baseline="-25000" dirty="0">
                <a:solidFill>
                  <a:schemeClr val="tx1">
                    <a:lumMod val="50000"/>
                    <a:lumOff val="50000"/>
                  </a:schemeClr>
                </a:solidFill>
                <a:latin typeface="Courier"/>
                <a:cs typeface="Courier"/>
              </a:rPr>
              <a:t>i-1</a:t>
            </a:r>
            <a:endParaRPr lang="en-US" sz="2000" dirty="0">
              <a:solidFill>
                <a:schemeClr val="tx1">
                  <a:lumMod val="50000"/>
                  <a:lumOff val="50000"/>
                </a:schemeClr>
              </a:solidFill>
              <a:latin typeface="Courier"/>
              <a:cs typeface="Courier"/>
            </a:endParaRPr>
          </a:p>
        </p:txBody>
      </p:sp>
      <p:cxnSp>
        <p:nvCxnSpPr>
          <p:cNvPr id="110" name="Straight Arrow Connector 109"/>
          <p:cNvCxnSpPr/>
          <p:nvPr/>
        </p:nvCxnSpPr>
        <p:spPr>
          <a:xfrm flipV="1">
            <a:off x="3379669" y="2965671"/>
            <a:ext cx="0" cy="469956"/>
          </a:xfrm>
          <a:prstGeom prst="straightConnector1">
            <a:avLst/>
          </a:prstGeom>
          <a:ln>
            <a:solidFill>
              <a:srgbClr val="7F7F7F"/>
            </a:solidFill>
            <a:tailEnd type="arrow"/>
          </a:ln>
          <a:effectLst/>
        </p:spPr>
        <p:style>
          <a:lnRef idx="2">
            <a:schemeClr val="accent1"/>
          </a:lnRef>
          <a:fillRef idx="0">
            <a:schemeClr val="accent1"/>
          </a:fillRef>
          <a:effectRef idx="1">
            <a:schemeClr val="accent1"/>
          </a:effectRef>
          <a:fontRef idx="minor">
            <a:schemeClr val="tx1"/>
          </a:fontRef>
        </p:style>
      </p:cxnSp>
      <p:sp>
        <p:nvSpPr>
          <p:cNvPr id="111" name="TextBox 110"/>
          <p:cNvSpPr txBox="1"/>
          <p:nvPr/>
        </p:nvSpPr>
        <p:spPr>
          <a:xfrm>
            <a:off x="3153841" y="2405982"/>
            <a:ext cx="441162" cy="400095"/>
          </a:xfrm>
          <a:prstGeom prst="rect">
            <a:avLst/>
          </a:prstGeom>
          <a:noFill/>
        </p:spPr>
        <p:txBody>
          <a:bodyPr wrap="none" lIns="91427" tIns="45713" rIns="91427" bIns="45713" rtlCol="0">
            <a:spAutoFit/>
          </a:bodyPr>
          <a:lstStyle/>
          <a:p>
            <a:r>
              <a:rPr lang="en-US" sz="2000" dirty="0" err="1">
                <a:solidFill>
                  <a:srgbClr val="000090"/>
                </a:solidFill>
                <a:latin typeface="Courier"/>
                <a:cs typeface="Courier"/>
              </a:rPr>
              <a:t>y</a:t>
            </a:r>
            <a:r>
              <a:rPr lang="en-US" sz="2000" baseline="-25000" dirty="0" err="1">
                <a:solidFill>
                  <a:srgbClr val="000090"/>
                </a:solidFill>
                <a:latin typeface="Courier"/>
                <a:cs typeface="Courier"/>
              </a:rPr>
              <a:t>i</a:t>
            </a:r>
            <a:endParaRPr lang="en-US" sz="2000" dirty="0">
              <a:solidFill>
                <a:srgbClr val="000090"/>
              </a:solidFill>
              <a:latin typeface="Courier"/>
              <a:cs typeface="Courier"/>
            </a:endParaRPr>
          </a:p>
        </p:txBody>
      </p:sp>
      <p:sp>
        <p:nvSpPr>
          <p:cNvPr id="112" name="TextBox 111"/>
          <p:cNvSpPr txBox="1"/>
          <p:nvPr/>
        </p:nvSpPr>
        <p:spPr>
          <a:xfrm>
            <a:off x="3749030" y="3471018"/>
            <a:ext cx="441162" cy="400095"/>
          </a:xfrm>
          <a:prstGeom prst="rect">
            <a:avLst/>
          </a:prstGeom>
          <a:noFill/>
        </p:spPr>
        <p:txBody>
          <a:bodyPr wrap="none" lIns="91427" tIns="45713" rIns="91427" bIns="45713" rtlCol="0">
            <a:spAutoFit/>
          </a:bodyPr>
          <a:lstStyle/>
          <a:p>
            <a:r>
              <a:rPr lang="en-US" sz="2000" dirty="0">
                <a:solidFill>
                  <a:schemeClr val="tx1">
                    <a:lumMod val="50000"/>
                    <a:lumOff val="50000"/>
                  </a:schemeClr>
                </a:solidFill>
                <a:latin typeface="Courier"/>
                <a:cs typeface="Courier"/>
              </a:rPr>
              <a:t>h</a:t>
            </a:r>
            <a:r>
              <a:rPr lang="en-US" sz="2000" baseline="-25000" dirty="0">
                <a:solidFill>
                  <a:schemeClr val="tx1">
                    <a:lumMod val="50000"/>
                    <a:lumOff val="50000"/>
                  </a:schemeClr>
                </a:solidFill>
                <a:latin typeface="Courier"/>
                <a:cs typeface="Courier"/>
              </a:rPr>
              <a:t>i</a:t>
            </a:r>
            <a:endParaRPr lang="en-US" sz="2000" dirty="0">
              <a:solidFill>
                <a:schemeClr val="tx1">
                  <a:lumMod val="50000"/>
                  <a:lumOff val="50000"/>
                </a:schemeClr>
              </a:solidFill>
              <a:latin typeface="Courier"/>
              <a:cs typeface="Courier"/>
            </a:endParaRPr>
          </a:p>
        </p:txBody>
      </p:sp>
      <p:sp>
        <p:nvSpPr>
          <p:cNvPr id="113" name="TextBox 112"/>
          <p:cNvSpPr txBox="1"/>
          <p:nvPr/>
        </p:nvSpPr>
        <p:spPr>
          <a:xfrm>
            <a:off x="1913466" y="203201"/>
            <a:ext cx="4966835" cy="646331"/>
          </a:xfrm>
          <a:prstGeom prst="rect">
            <a:avLst/>
          </a:prstGeom>
          <a:noFill/>
        </p:spPr>
        <p:txBody>
          <a:bodyPr wrap="square" rtlCol="0">
            <a:spAutoFit/>
          </a:bodyPr>
          <a:lstStyle/>
          <a:p>
            <a:r>
              <a:rPr lang="en-US" sz="3600" dirty="0"/>
              <a:t>Training: Inference</a:t>
            </a:r>
          </a:p>
        </p:txBody>
      </p:sp>
      <p:sp>
        <p:nvSpPr>
          <p:cNvPr id="2" name="Date Placeholder 1"/>
          <p:cNvSpPr>
            <a:spLocks noGrp="1"/>
          </p:cNvSpPr>
          <p:nvPr>
            <p:ph type="dt" sz="half" idx="10"/>
          </p:nvPr>
        </p:nvSpPr>
        <p:spPr/>
        <p:txBody>
          <a:bodyPr/>
          <a:lstStyle/>
          <a:p>
            <a:fld id="{2F24ECE7-DA7C-426B-9CFD-CA973BEE3CFE}"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17</a:t>
            </a:fld>
            <a:endParaRPr lang="en-US"/>
          </a:p>
        </p:txBody>
      </p:sp>
      <p:pic>
        <p:nvPicPr>
          <p:cNvPr id="51" name="Picture 50">
            <a:extLst>
              <a:ext uri="{FF2B5EF4-FFF2-40B4-BE49-F238E27FC236}">
                <a16:creationId xmlns:a16="http://schemas.microsoft.com/office/drawing/2014/main" id="{19BDCF05-26FC-4CE6-85CF-E7644ABEF88D}"/>
              </a:ext>
            </a:extLst>
          </p:cNvPr>
          <p:cNvPicPr>
            <a:picLocks noChangeAspect="1"/>
          </p:cNvPicPr>
          <p:nvPr/>
        </p:nvPicPr>
        <p:blipFill rotWithShape="1">
          <a:blip r:embed="rId2"/>
          <a:srcRect l="11536" r="11724"/>
          <a:stretch/>
        </p:blipFill>
        <p:spPr>
          <a:xfrm>
            <a:off x="2741941" y="1402384"/>
            <a:ext cx="7260927" cy="936196"/>
          </a:xfrm>
          <a:prstGeom prst="rect">
            <a:avLst/>
          </a:prstGeom>
        </p:spPr>
      </p:pic>
    </p:spTree>
    <p:extLst>
      <p:ext uri="{BB962C8B-B14F-4D97-AF65-F5344CB8AC3E}">
        <p14:creationId xmlns:p14="http://schemas.microsoft.com/office/powerpoint/2010/main" val="3391239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flipH="1">
            <a:off x="8697379" y="389737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121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cxnSp>
        <p:nvCxnSpPr>
          <p:cNvPr id="22" name="Straight Arrow Connector 21"/>
          <p:cNvCxnSpPr/>
          <p:nvPr/>
        </p:nvCxnSpPr>
        <p:spPr>
          <a:xfrm>
            <a:off x="9510935" y="2875940"/>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285108" y="2405982"/>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i+5</a:t>
            </a:r>
            <a:endParaRPr lang="en-US" sz="2000" dirty="0">
              <a:latin typeface="Courier"/>
              <a:cs typeface="Courier"/>
            </a:endParaRPr>
          </a:p>
        </p:txBody>
      </p:sp>
      <p:sp>
        <p:nvSpPr>
          <p:cNvPr id="67" name="Rectangle 66"/>
          <p:cNvSpPr/>
          <p:nvPr/>
        </p:nvSpPr>
        <p:spPr>
          <a:xfrm>
            <a:off x="7975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1" name="TextBox 70"/>
          <p:cNvSpPr txBox="1"/>
          <p:nvPr/>
        </p:nvSpPr>
        <p:spPr>
          <a:xfrm>
            <a:off x="8139282" y="2405983"/>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i+4</a:t>
            </a:r>
            <a:endParaRPr lang="en-US" sz="2000" dirty="0">
              <a:latin typeface="Courier"/>
              <a:cs typeface="Courier"/>
            </a:endParaRPr>
          </a:p>
        </p:txBody>
      </p:sp>
      <p:sp>
        <p:nvSpPr>
          <p:cNvPr id="75" name="Rectangle 74"/>
          <p:cNvSpPr/>
          <p:nvPr/>
        </p:nvSpPr>
        <p:spPr>
          <a:xfrm>
            <a:off x="6818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9" name="TextBox 78"/>
          <p:cNvSpPr txBox="1"/>
          <p:nvPr/>
        </p:nvSpPr>
        <p:spPr>
          <a:xfrm>
            <a:off x="6981875" y="2405982"/>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i+3</a:t>
            </a:r>
            <a:endParaRPr lang="en-US" sz="2000" dirty="0">
              <a:latin typeface="Courier"/>
              <a:cs typeface="Courier"/>
            </a:endParaRPr>
          </a:p>
        </p:txBody>
      </p:sp>
      <p:sp>
        <p:nvSpPr>
          <p:cNvPr id="83" name="Rectangle 82"/>
          <p:cNvSpPr/>
          <p:nvPr/>
        </p:nvSpPr>
        <p:spPr>
          <a:xfrm>
            <a:off x="5729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7" name="TextBox 86"/>
          <p:cNvSpPr txBox="1"/>
          <p:nvPr/>
        </p:nvSpPr>
        <p:spPr>
          <a:xfrm>
            <a:off x="5892543" y="2405984"/>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i+2</a:t>
            </a:r>
            <a:endParaRPr lang="en-US" sz="2000" dirty="0">
              <a:latin typeface="Courier"/>
              <a:cs typeface="Courier"/>
            </a:endParaRPr>
          </a:p>
        </p:txBody>
      </p:sp>
      <p:sp>
        <p:nvSpPr>
          <p:cNvPr id="91" name="Rectangle 90"/>
          <p:cNvSpPr/>
          <p:nvPr/>
        </p:nvSpPr>
        <p:spPr>
          <a:xfrm>
            <a:off x="4395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5" name="TextBox 94"/>
          <p:cNvSpPr txBox="1"/>
          <p:nvPr/>
        </p:nvSpPr>
        <p:spPr>
          <a:xfrm>
            <a:off x="4558950" y="2405985"/>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i+1</a:t>
            </a:r>
            <a:endParaRPr lang="en-US" sz="2000" dirty="0">
              <a:latin typeface="Courier"/>
              <a:cs typeface="Courier"/>
            </a:endParaRPr>
          </a:p>
        </p:txBody>
      </p:sp>
      <p:sp>
        <p:nvSpPr>
          <p:cNvPr id="107" name="Rectangle 106"/>
          <p:cNvSpPr/>
          <p:nvPr/>
        </p:nvSpPr>
        <p:spPr>
          <a:xfrm>
            <a:off x="2990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11" name="TextBox 110"/>
          <p:cNvSpPr txBox="1"/>
          <p:nvPr/>
        </p:nvSpPr>
        <p:spPr>
          <a:xfrm>
            <a:off x="3153841" y="2405982"/>
            <a:ext cx="441162"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a:t>
            </a:r>
            <a:endParaRPr lang="en-US" sz="2000" dirty="0">
              <a:latin typeface="Courier"/>
              <a:cs typeface="Courier"/>
            </a:endParaRPr>
          </a:p>
        </p:txBody>
      </p:sp>
      <p:sp>
        <p:nvSpPr>
          <p:cNvPr id="113" name="TextBox 112"/>
          <p:cNvSpPr txBox="1"/>
          <p:nvPr/>
        </p:nvSpPr>
        <p:spPr>
          <a:xfrm>
            <a:off x="1913467" y="203201"/>
            <a:ext cx="6872193" cy="646331"/>
          </a:xfrm>
          <a:prstGeom prst="rect">
            <a:avLst/>
          </a:prstGeom>
          <a:noFill/>
        </p:spPr>
        <p:txBody>
          <a:bodyPr wrap="square" rtlCol="0">
            <a:spAutoFit/>
          </a:bodyPr>
          <a:lstStyle/>
          <a:p>
            <a:r>
              <a:rPr lang="en-US" sz="3600" dirty="0"/>
              <a:t>Training: Gradient Descent Update</a:t>
            </a:r>
          </a:p>
        </p:txBody>
      </p:sp>
      <p:cxnSp>
        <p:nvCxnSpPr>
          <p:cNvPr id="52" name="Straight Arrow Connector 51"/>
          <p:cNvCxnSpPr/>
          <p:nvPr/>
        </p:nvCxnSpPr>
        <p:spPr>
          <a:xfrm flipH="1">
            <a:off x="7590010"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6394146"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5205328"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3761977"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fld id="{EFB7109E-56D4-4ED1-A074-167397B6B5F0}"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18</a:t>
            </a:fld>
            <a:endParaRPr lang="en-US"/>
          </a:p>
        </p:txBody>
      </p:sp>
      <p:pic>
        <p:nvPicPr>
          <p:cNvPr id="25" name="Picture 24">
            <a:extLst>
              <a:ext uri="{FF2B5EF4-FFF2-40B4-BE49-F238E27FC236}">
                <a16:creationId xmlns:a16="http://schemas.microsoft.com/office/drawing/2014/main" id="{D5461AE8-DD5D-4639-9881-FD3401568BB8}"/>
              </a:ext>
            </a:extLst>
          </p:cNvPr>
          <p:cNvPicPr>
            <a:picLocks noChangeAspect="1"/>
          </p:cNvPicPr>
          <p:nvPr/>
        </p:nvPicPr>
        <p:blipFill rotWithShape="1">
          <a:blip r:embed="rId2"/>
          <a:srcRect l="11536" r="11724"/>
          <a:stretch/>
        </p:blipFill>
        <p:spPr>
          <a:xfrm>
            <a:off x="2741941" y="1402384"/>
            <a:ext cx="7260927" cy="936196"/>
          </a:xfrm>
          <a:prstGeom prst="rect">
            <a:avLst/>
          </a:prstGeom>
        </p:spPr>
      </p:pic>
    </p:spTree>
    <p:extLst>
      <p:ext uri="{BB962C8B-B14F-4D97-AF65-F5344CB8AC3E}">
        <p14:creationId xmlns:p14="http://schemas.microsoft.com/office/powerpoint/2010/main" val="3818981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flipH="1">
            <a:off x="8697379" y="389737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121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cxnSp>
        <p:nvCxnSpPr>
          <p:cNvPr id="22" name="Straight Arrow Connector 21"/>
          <p:cNvCxnSpPr/>
          <p:nvPr/>
        </p:nvCxnSpPr>
        <p:spPr>
          <a:xfrm>
            <a:off x="9510935" y="2875940"/>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285108" y="2405982"/>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i+5</a:t>
            </a:r>
            <a:endParaRPr lang="en-US" sz="2000" dirty="0">
              <a:latin typeface="Courier"/>
              <a:cs typeface="Courier"/>
            </a:endParaRPr>
          </a:p>
        </p:txBody>
      </p:sp>
      <p:sp>
        <p:nvSpPr>
          <p:cNvPr id="67" name="Rectangle 66"/>
          <p:cNvSpPr/>
          <p:nvPr/>
        </p:nvSpPr>
        <p:spPr>
          <a:xfrm>
            <a:off x="7975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1" name="TextBox 70"/>
          <p:cNvSpPr txBox="1"/>
          <p:nvPr/>
        </p:nvSpPr>
        <p:spPr>
          <a:xfrm>
            <a:off x="8139282" y="2405983"/>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i+4</a:t>
            </a:r>
            <a:endParaRPr lang="en-US" sz="2000" dirty="0">
              <a:latin typeface="Courier"/>
              <a:cs typeface="Courier"/>
            </a:endParaRPr>
          </a:p>
        </p:txBody>
      </p:sp>
      <p:sp>
        <p:nvSpPr>
          <p:cNvPr id="75" name="Rectangle 74"/>
          <p:cNvSpPr/>
          <p:nvPr/>
        </p:nvSpPr>
        <p:spPr>
          <a:xfrm>
            <a:off x="6818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9" name="TextBox 78"/>
          <p:cNvSpPr txBox="1"/>
          <p:nvPr/>
        </p:nvSpPr>
        <p:spPr>
          <a:xfrm>
            <a:off x="6981875" y="2405982"/>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i+3</a:t>
            </a:r>
            <a:endParaRPr lang="en-US" sz="2000" dirty="0">
              <a:latin typeface="Courier"/>
              <a:cs typeface="Courier"/>
            </a:endParaRPr>
          </a:p>
        </p:txBody>
      </p:sp>
      <p:sp>
        <p:nvSpPr>
          <p:cNvPr id="83" name="Rectangle 82"/>
          <p:cNvSpPr/>
          <p:nvPr/>
        </p:nvSpPr>
        <p:spPr>
          <a:xfrm>
            <a:off x="5729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7" name="TextBox 86"/>
          <p:cNvSpPr txBox="1"/>
          <p:nvPr/>
        </p:nvSpPr>
        <p:spPr>
          <a:xfrm>
            <a:off x="5892543" y="2405984"/>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i+2</a:t>
            </a:r>
            <a:endParaRPr lang="en-US" sz="2000" dirty="0">
              <a:latin typeface="Courier"/>
              <a:cs typeface="Courier"/>
            </a:endParaRPr>
          </a:p>
        </p:txBody>
      </p:sp>
      <p:sp>
        <p:nvSpPr>
          <p:cNvPr id="91" name="Rectangle 90"/>
          <p:cNvSpPr/>
          <p:nvPr/>
        </p:nvSpPr>
        <p:spPr>
          <a:xfrm>
            <a:off x="4395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5" name="TextBox 94"/>
          <p:cNvSpPr txBox="1"/>
          <p:nvPr/>
        </p:nvSpPr>
        <p:spPr>
          <a:xfrm>
            <a:off x="4558950" y="2405985"/>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i+1</a:t>
            </a:r>
            <a:endParaRPr lang="en-US" sz="2000" dirty="0">
              <a:latin typeface="Courier"/>
              <a:cs typeface="Courier"/>
            </a:endParaRPr>
          </a:p>
        </p:txBody>
      </p:sp>
      <p:sp>
        <p:nvSpPr>
          <p:cNvPr id="107" name="Rectangle 106"/>
          <p:cNvSpPr/>
          <p:nvPr/>
        </p:nvSpPr>
        <p:spPr>
          <a:xfrm>
            <a:off x="2990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11" name="TextBox 110"/>
          <p:cNvSpPr txBox="1"/>
          <p:nvPr/>
        </p:nvSpPr>
        <p:spPr>
          <a:xfrm>
            <a:off x="3153841" y="2405982"/>
            <a:ext cx="441162"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a:t>
            </a:r>
            <a:endParaRPr lang="en-US" sz="2000" dirty="0">
              <a:latin typeface="Courier"/>
              <a:cs typeface="Courier"/>
            </a:endParaRPr>
          </a:p>
        </p:txBody>
      </p:sp>
      <p:sp>
        <p:nvSpPr>
          <p:cNvPr id="113" name="TextBox 112"/>
          <p:cNvSpPr txBox="1"/>
          <p:nvPr/>
        </p:nvSpPr>
        <p:spPr>
          <a:xfrm>
            <a:off x="1913467" y="203201"/>
            <a:ext cx="6872193" cy="646331"/>
          </a:xfrm>
          <a:prstGeom prst="rect">
            <a:avLst/>
          </a:prstGeom>
          <a:noFill/>
        </p:spPr>
        <p:txBody>
          <a:bodyPr wrap="square" rtlCol="0">
            <a:spAutoFit/>
          </a:bodyPr>
          <a:lstStyle/>
          <a:p>
            <a:r>
              <a:rPr lang="en-US" sz="3600" dirty="0"/>
              <a:t>Training: Gradient Descent Update</a:t>
            </a:r>
          </a:p>
        </p:txBody>
      </p:sp>
      <p:cxnSp>
        <p:nvCxnSpPr>
          <p:cNvPr id="52" name="Straight Arrow Connector 51"/>
          <p:cNvCxnSpPr/>
          <p:nvPr/>
        </p:nvCxnSpPr>
        <p:spPr>
          <a:xfrm flipH="1">
            <a:off x="7590010"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6394146"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5205328"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3761977"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8" name="Object 7"/>
          <p:cNvGraphicFramePr>
            <a:graphicFrameLocks noChangeAspect="1"/>
          </p:cNvGraphicFramePr>
          <p:nvPr>
            <p:extLst>
              <p:ext uri="{D42A27DB-BD31-4B8C-83A1-F6EECF244321}">
                <p14:modId xmlns:p14="http://schemas.microsoft.com/office/powerpoint/2010/main" val="2447763315"/>
              </p:ext>
            </p:extLst>
          </p:nvPr>
        </p:nvGraphicFramePr>
        <p:xfrm>
          <a:off x="8516851" y="4500033"/>
          <a:ext cx="813556" cy="987890"/>
        </p:xfrm>
        <a:graphic>
          <a:graphicData uri="http://schemas.openxmlformats.org/presentationml/2006/ole">
            <mc:AlternateContent xmlns:mc="http://schemas.openxmlformats.org/markup-compatibility/2006">
              <mc:Choice xmlns:v="urn:schemas-microsoft-com:vml" Requires="v">
                <p:oleObj spid="_x0000_s3350" name="Equation" r:id="rId3" imgW="355600" imgH="431800" progId="Equation.3">
                  <p:embed/>
                </p:oleObj>
              </mc:Choice>
              <mc:Fallback>
                <p:oleObj name="Equation" r:id="rId3" imgW="355600" imgH="431800" progId="Equation.3">
                  <p:embed/>
                  <p:pic>
                    <p:nvPicPr>
                      <p:cNvPr id="0" name=""/>
                      <p:cNvPicPr/>
                      <p:nvPr/>
                    </p:nvPicPr>
                    <p:blipFill>
                      <a:blip r:embed="rId4"/>
                      <a:stretch>
                        <a:fillRect/>
                      </a:stretch>
                    </p:blipFill>
                    <p:spPr>
                      <a:xfrm>
                        <a:off x="8516851" y="4500033"/>
                        <a:ext cx="813556" cy="98789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215716101"/>
              </p:ext>
            </p:extLst>
          </p:nvPr>
        </p:nvGraphicFramePr>
        <p:xfrm>
          <a:off x="7342799" y="4500033"/>
          <a:ext cx="813557" cy="987890"/>
        </p:xfrm>
        <a:graphic>
          <a:graphicData uri="http://schemas.openxmlformats.org/presentationml/2006/ole">
            <mc:AlternateContent xmlns:mc="http://schemas.openxmlformats.org/markup-compatibility/2006">
              <mc:Choice xmlns:v="urn:schemas-microsoft-com:vml" Requires="v">
                <p:oleObj spid="_x0000_s3351" name="Equation" r:id="rId5" imgW="355600" imgH="431800" progId="Equation.3">
                  <p:embed/>
                </p:oleObj>
              </mc:Choice>
              <mc:Fallback>
                <p:oleObj name="Equation" r:id="rId5" imgW="355600" imgH="431800" progId="Equation.3">
                  <p:embed/>
                  <p:pic>
                    <p:nvPicPr>
                      <p:cNvPr id="0" name=""/>
                      <p:cNvPicPr/>
                      <p:nvPr/>
                    </p:nvPicPr>
                    <p:blipFill>
                      <a:blip r:embed="rId6"/>
                      <a:stretch>
                        <a:fillRect/>
                      </a:stretch>
                    </p:blipFill>
                    <p:spPr>
                      <a:xfrm>
                        <a:off x="7342799" y="4500033"/>
                        <a:ext cx="813557" cy="98789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713971799"/>
              </p:ext>
            </p:extLst>
          </p:nvPr>
        </p:nvGraphicFramePr>
        <p:xfrm>
          <a:off x="6285916" y="4500033"/>
          <a:ext cx="813557" cy="987890"/>
        </p:xfrm>
        <a:graphic>
          <a:graphicData uri="http://schemas.openxmlformats.org/presentationml/2006/ole">
            <mc:AlternateContent xmlns:mc="http://schemas.openxmlformats.org/markup-compatibility/2006">
              <mc:Choice xmlns:v="urn:schemas-microsoft-com:vml" Requires="v">
                <p:oleObj spid="_x0000_s3352" name="Equation" r:id="rId7" imgW="355600" imgH="431800" progId="Equation.3">
                  <p:embed/>
                </p:oleObj>
              </mc:Choice>
              <mc:Fallback>
                <p:oleObj name="Equation" r:id="rId7" imgW="355600" imgH="431800" progId="Equation.3">
                  <p:embed/>
                  <p:pic>
                    <p:nvPicPr>
                      <p:cNvPr id="0" name=""/>
                      <p:cNvPicPr/>
                      <p:nvPr/>
                    </p:nvPicPr>
                    <p:blipFill>
                      <a:blip r:embed="rId8"/>
                      <a:stretch>
                        <a:fillRect/>
                      </a:stretch>
                    </p:blipFill>
                    <p:spPr>
                      <a:xfrm>
                        <a:off x="6285916" y="4500033"/>
                        <a:ext cx="813557" cy="98789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961431764"/>
              </p:ext>
            </p:extLst>
          </p:nvPr>
        </p:nvGraphicFramePr>
        <p:xfrm>
          <a:off x="5027529" y="4500033"/>
          <a:ext cx="813557" cy="987890"/>
        </p:xfrm>
        <a:graphic>
          <a:graphicData uri="http://schemas.openxmlformats.org/presentationml/2006/ole">
            <mc:AlternateContent xmlns:mc="http://schemas.openxmlformats.org/markup-compatibility/2006">
              <mc:Choice xmlns:v="urn:schemas-microsoft-com:vml" Requires="v">
                <p:oleObj spid="_x0000_s3353" name="Equation" r:id="rId9" imgW="355600" imgH="431800" progId="Equation.3">
                  <p:embed/>
                </p:oleObj>
              </mc:Choice>
              <mc:Fallback>
                <p:oleObj name="Equation" r:id="rId9" imgW="355600" imgH="431800" progId="Equation.3">
                  <p:embed/>
                  <p:pic>
                    <p:nvPicPr>
                      <p:cNvPr id="0" name=""/>
                      <p:cNvPicPr/>
                      <p:nvPr/>
                    </p:nvPicPr>
                    <p:blipFill>
                      <a:blip r:embed="rId10"/>
                      <a:stretch>
                        <a:fillRect/>
                      </a:stretch>
                    </p:blipFill>
                    <p:spPr>
                      <a:xfrm>
                        <a:off x="5027529" y="4500033"/>
                        <a:ext cx="813557" cy="98789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776753047"/>
              </p:ext>
            </p:extLst>
          </p:nvPr>
        </p:nvGraphicFramePr>
        <p:xfrm>
          <a:off x="3595003" y="4500033"/>
          <a:ext cx="850652" cy="1032934"/>
        </p:xfrm>
        <a:graphic>
          <a:graphicData uri="http://schemas.openxmlformats.org/presentationml/2006/ole">
            <mc:AlternateContent xmlns:mc="http://schemas.openxmlformats.org/markup-compatibility/2006">
              <mc:Choice xmlns:v="urn:schemas-microsoft-com:vml" Requires="v">
                <p:oleObj spid="_x0000_s3354" name="Equation" r:id="rId11" imgW="355600" imgH="431800" progId="Equation.3">
                  <p:embed/>
                </p:oleObj>
              </mc:Choice>
              <mc:Fallback>
                <p:oleObj name="Equation" r:id="rId11" imgW="355600" imgH="431800" progId="Equation.3">
                  <p:embed/>
                  <p:pic>
                    <p:nvPicPr>
                      <p:cNvPr id="0" name=""/>
                      <p:cNvPicPr/>
                      <p:nvPr/>
                    </p:nvPicPr>
                    <p:blipFill>
                      <a:blip r:embed="rId12"/>
                      <a:stretch>
                        <a:fillRect/>
                      </a:stretch>
                    </p:blipFill>
                    <p:spPr>
                      <a:xfrm>
                        <a:off x="3595003" y="4500033"/>
                        <a:ext cx="850652" cy="1032934"/>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0C056132-B0C0-48C1-BF2D-07006BDE9DEA}"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19</a:t>
            </a:fld>
            <a:endParaRPr lang="en-US"/>
          </a:p>
        </p:txBody>
      </p:sp>
      <p:pic>
        <p:nvPicPr>
          <p:cNvPr id="30" name="Picture 29">
            <a:extLst>
              <a:ext uri="{FF2B5EF4-FFF2-40B4-BE49-F238E27FC236}">
                <a16:creationId xmlns:a16="http://schemas.microsoft.com/office/drawing/2014/main" id="{F815AE37-C5CB-4F10-B837-4BDA66EB6403}"/>
              </a:ext>
            </a:extLst>
          </p:cNvPr>
          <p:cNvPicPr>
            <a:picLocks noChangeAspect="1"/>
          </p:cNvPicPr>
          <p:nvPr/>
        </p:nvPicPr>
        <p:blipFill rotWithShape="1">
          <a:blip r:embed="rId13"/>
          <a:srcRect l="11536" r="11724"/>
          <a:stretch/>
        </p:blipFill>
        <p:spPr>
          <a:xfrm>
            <a:off x="2741941" y="1402384"/>
            <a:ext cx="7260927" cy="936196"/>
          </a:xfrm>
          <a:prstGeom prst="rect">
            <a:avLst/>
          </a:prstGeom>
        </p:spPr>
      </p:pic>
    </p:spTree>
    <p:extLst>
      <p:ext uri="{BB962C8B-B14F-4D97-AF65-F5344CB8AC3E}">
        <p14:creationId xmlns:p14="http://schemas.microsoft.com/office/powerpoint/2010/main" val="59232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DB00A2-157A-4360-996C-FCEEDF718FC4}"/>
              </a:ext>
            </a:extLst>
          </p:cNvPr>
          <p:cNvSpPr>
            <a:spLocks noGrp="1"/>
          </p:cNvSpPr>
          <p:nvPr>
            <p:ph idx="1"/>
          </p:nvPr>
        </p:nvSpPr>
        <p:spPr>
          <a:xfrm>
            <a:off x="1351156" y="4651261"/>
            <a:ext cx="9601200" cy="775010"/>
          </a:xfrm>
        </p:spPr>
        <p:txBody>
          <a:bodyPr>
            <a:noAutofit/>
          </a:bodyPr>
          <a:lstStyle/>
          <a:p>
            <a:pPr marL="0" indent="0">
              <a:buNone/>
            </a:pPr>
            <a:r>
              <a:rPr lang="en-US" sz="3200" b="1" dirty="0" err="1"/>
              <a:t>RNNbow</a:t>
            </a:r>
            <a:r>
              <a:rPr lang="en-US" sz="3200" b="1" dirty="0"/>
              <a:t> </a:t>
            </a:r>
            <a:r>
              <a:rPr lang="en-US" sz="3200" dirty="0"/>
              <a:t>is a visual analytics tool that illustrates if a </a:t>
            </a:r>
            <a:r>
              <a:rPr lang="en-US" sz="3200" b="1" dirty="0"/>
              <a:t>recurrent neural network</a:t>
            </a:r>
            <a:r>
              <a:rPr lang="en-US" sz="3200" dirty="0"/>
              <a:t> is </a:t>
            </a:r>
            <a:r>
              <a:rPr lang="en-US" sz="3200" b="1" dirty="0"/>
              <a:t>learning temporal dependencies</a:t>
            </a:r>
            <a:r>
              <a:rPr lang="en-US" sz="3200" dirty="0"/>
              <a:t> by inspecting </a:t>
            </a:r>
            <a:r>
              <a:rPr lang="en-US" sz="3200" b="1" dirty="0"/>
              <a:t>gradients</a:t>
            </a:r>
            <a:r>
              <a:rPr lang="en-US" sz="3200" dirty="0"/>
              <a:t> during training.</a:t>
            </a:r>
          </a:p>
          <a:p>
            <a:pPr marL="0" indent="0">
              <a:buNone/>
            </a:pPr>
            <a:endParaRPr lang="en-US" sz="3200" b="1" dirty="0"/>
          </a:p>
          <a:p>
            <a:pPr marL="0" indent="0">
              <a:buNone/>
            </a:pPr>
            <a:endParaRPr lang="en-US" sz="3200" dirty="0"/>
          </a:p>
        </p:txBody>
      </p:sp>
      <p:sp>
        <p:nvSpPr>
          <p:cNvPr id="4" name="Date Placeholder 3">
            <a:extLst>
              <a:ext uri="{FF2B5EF4-FFF2-40B4-BE49-F238E27FC236}">
                <a16:creationId xmlns:a16="http://schemas.microsoft.com/office/drawing/2014/main" id="{504B3F5D-2DA2-4B2C-A696-A4DB9FAE2D6A}"/>
              </a:ext>
            </a:extLst>
          </p:cNvPr>
          <p:cNvSpPr>
            <a:spLocks noGrp="1"/>
          </p:cNvSpPr>
          <p:nvPr>
            <p:ph type="dt" sz="half" idx="10"/>
          </p:nvPr>
        </p:nvSpPr>
        <p:spPr/>
        <p:txBody>
          <a:bodyPr/>
          <a:lstStyle/>
          <a:p>
            <a:fld id="{4BD3414B-D0B8-4C12-A41E-521BAAC476C8}" type="datetime1">
              <a:rPr lang="en-US" smtClean="0"/>
              <a:t>8/14/2019</a:t>
            </a:fld>
            <a:endParaRPr lang="en-US"/>
          </a:p>
        </p:txBody>
      </p:sp>
      <p:sp>
        <p:nvSpPr>
          <p:cNvPr id="5" name="Footer Placeholder 4">
            <a:extLst>
              <a:ext uri="{FF2B5EF4-FFF2-40B4-BE49-F238E27FC236}">
                <a16:creationId xmlns:a16="http://schemas.microsoft.com/office/drawing/2014/main" id="{BE08DF72-8600-44F1-AD21-B6152000C9E8}"/>
              </a:ext>
            </a:extLst>
          </p:cNvPr>
          <p:cNvSpPr>
            <a:spLocks noGrp="1"/>
          </p:cNvSpPr>
          <p:nvPr>
            <p:ph type="ftr" sz="quarter" idx="11"/>
          </p:nvPr>
        </p:nvSpPr>
        <p:spPr/>
        <p:txBody>
          <a:bodyPr/>
          <a:lstStyle/>
          <a:p>
            <a:r>
              <a:rPr lang="en-US"/>
              <a:t>IEEE VIS 2019 CG&amp;A</a:t>
            </a:r>
            <a:endParaRPr lang="en-US" dirty="0"/>
          </a:p>
        </p:txBody>
      </p:sp>
      <p:sp>
        <p:nvSpPr>
          <p:cNvPr id="6" name="Slide Number Placeholder 5">
            <a:extLst>
              <a:ext uri="{FF2B5EF4-FFF2-40B4-BE49-F238E27FC236}">
                <a16:creationId xmlns:a16="http://schemas.microsoft.com/office/drawing/2014/main" id="{72536891-AC7D-4A83-81C3-9D5AEB472C34}"/>
              </a:ext>
            </a:extLst>
          </p:cNvPr>
          <p:cNvSpPr>
            <a:spLocks noGrp="1"/>
          </p:cNvSpPr>
          <p:nvPr>
            <p:ph type="sldNum" sz="quarter" idx="12"/>
          </p:nvPr>
        </p:nvSpPr>
        <p:spPr/>
        <p:txBody>
          <a:bodyPr/>
          <a:lstStyle/>
          <a:p>
            <a:fld id="{5D7A53C9-0D9C-EE43-A4C3-052309C9116D}" type="slidenum">
              <a:rPr lang="en-US" smtClean="0"/>
              <a:t>2</a:t>
            </a:fld>
            <a:endParaRPr lang="en-US"/>
          </a:p>
        </p:txBody>
      </p:sp>
      <p:pic>
        <p:nvPicPr>
          <p:cNvPr id="9" name="Picture 8">
            <a:extLst>
              <a:ext uri="{FF2B5EF4-FFF2-40B4-BE49-F238E27FC236}">
                <a16:creationId xmlns:a16="http://schemas.microsoft.com/office/drawing/2014/main" id="{7B1F3474-39EB-497F-BD9B-F17EF9B7CACF}"/>
              </a:ext>
            </a:extLst>
          </p:cNvPr>
          <p:cNvPicPr>
            <a:picLocks noChangeAspect="1"/>
          </p:cNvPicPr>
          <p:nvPr/>
        </p:nvPicPr>
        <p:blipFill rotWithShape="1">
          <a:blip r:embed="rId3"/>
          <a:srcRect l="731" t="12641" r="44058" b="23637"/>
          <a:stretch/>
        </p:blipFill>
        <p:spPr>
          <a:xfrm>
            <a:off x="2977375" y="295508"/>
            <a:ext cx="6320883" cy="4103649"/>
          </a:xfrm>
          <a:prstGeom prst="rect">
            <a:avLst/>
          </a:prstGeom>
        </p:spPr>
      </p:pic>
    </p:spTree>
    <p:extLst>
      <p:ext uri="{BB962C8B-B14F-4D97-AF65-F5344CB8AC3E}">
        <p14:creationId xmlns:p14="http://schemas.microsoft.com/office/powerpoint/2010/main" val="3331833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flipH="1">
            <a:off x="8697379" y="389737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121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cxnSp>
        <p:nvCxnSpPr>
          <p:cNvPr id="22" name="Straight Arrow Connector 21"/>
          <p:cNvCxnSpPr/>
          <p:nvPr/>
        </p:nvCxnSpPr>
        <p:spPr>
          <a:xfrm>
            <a:off x="9510935" y="2875940"/>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285108" y="2405982"/>
            <a:ext cx="646379" cy="400095"/>
          </a:xfrm>
          <a:prstGeom prst="rect">
            <a:avLst/>
          </a:prstGeom>
          <a:solidFill>
            <a:srgbClr val="95B3D7"/>
          </a:solid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i+5</a:t>
            </a:r>
            <a:endParaRPr lang="en-US" sz="2000" dirty="0">
              <a:latin typeface="Courier"/>
              <a:cs typeface="Courier"/>
            </a:endParaRPr>
          </a:p>
        </p:txBody>
      </p:sp>
      <p:sp>
        <p:nvSpPr>
          <p:cNvPr id="67" name="Rectangle 66"/>
          <p:cNvSpPr/>
          <p:nvPr/>
        </p:nvSpPr>
        <p:spPr>
          <a:xfrm>
            <a:off x="7975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1" name="TextBox 70"/>
          <p:cNvSpPr txBox="1"/>
          <p:nvPr/>
        </p:nvSpPr>
        <p:spPr>
          <a:xfrm>
            <a:off x="8139282" y="2405983"/>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i+4</a:t>
            </a:r>
            <a:endParaRPr lang="en-US" sz="2000" dirty="0">
              <a:latin typeface="Courier"/>
              <a:cs typeface="Courier"/>
            </a:endParaRPr>
          </a:p>
        </p:txBody>
      </p:sp>
      <p:sp>
        <p:nvSpPr>
          <p:cNvPr id="75" name="Rectangle 74"/>
          <p:cNvSpPr/>
          <p:nvPr/>
        </p:nvSpPr>
        <p:spPr>
          <a:xfrm>
            <a:off x="6818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9" name="TextBox 78"/>
          <p:cNvSpPr txBox="1"/>
          <p:nvPr/>
        </p:nvSpPr>
        <p:spPr>
          <a:xfrm>
            <a:off x="6981875" y="2405982"/>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i+3</a:t>
            </a:r>
            <a:endParaRPr lang="en-US" sz="2000" dirty="0">
              <a:latin typeface="Courier"/>
              <a:cs typeface="Courier"/>
            </a:endParaRPr>
          </a:p>
        </p:txBody>
      </p:sp>
      <p:sp>
        <p:nvSpPr>
          <p:cNvPr id="83" name="Rectangle 82"/>
          <p:cNvSpPr/>
          <p:nvPr/>
        </p:nvSpPr>
        <p:spPr>
          <a:xfrm>
            <a:off x="5729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7" name="TextBox 86"/>
          <p:cNvSpPr txBox="1"/>
          <p:nvPr/>
        </p:nvSpPr>
        <p:spPr>
          <a:xfrm>
            <a:off x="5892543" y="2405984"/>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i+2</a:t>
            </a:r>
            <a:endParaRPr lang="en-US" sz="2000" dirty="0">
              <a:latin typeface="Courier"/>
              <a:cs typeface="Courier"/>
            </a:endParaRPr>
          </a:p>
        </p:txBody>
      </p:sp>
      <p:sp>
        <p:nvSpPr>
          <p:cNvPr id="91" name="Rectangle 90"/>
          <p:cNvSpPr/>
          <p:nvPr/>
        </p:nvSpPr>
        <p:spPr>
          <a:xfrm>
            <a:off x="4395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5" name="TextBox 94"/>
          <p:cNvSpPr txBox="1"/>
          <p:nvPr/>
        </p:nvSpPr>
        <p:spPr>
          <a:xfrm>
            <a:off x="4558950" y="2405985"/>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i+1</a:t>
            </a:r>
            <a:endParaRPr lang="en-US" sz="2000" dirty="0">
              <a:latin typeface="Courier"/>
              <a:cs typeface="Courier"/>
            </a:endParaRPr>
          </a:p>
        </p:txBody>
      </p:sp>
      <p:sp>
        <p:nvSpPr>
          <p:cNvPr id="107" name="Rectangle 106"/>
          <p:cNvSpPr/>
          <p:nvPr/>
        </p:nvSpPr>
        <p:spPr>
          <a:xfrm>
            <a:off x="2990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11" name="TextBox 110"/>
          <p:cNvSpPr txBox="1"/>
          <p:nvPr/>
        </p:nvSpPr>
        <p:spPr>
          <a:xfrm>
            <a:off x="3153841" y="2405982"/>
            <a:ext cx="441162"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a:t>
            </a:r>
            <a:endParaRPr lang="en-US" sz="2000" dirty="0">
              <a:latin typeface="Courier"/>
              <a:cs typeface="Courier"/>
            </a:endParaRPr>
          </a:p>
        </p:txBody>
      </p:sp>
      <p:sp>
        <p:nvSpPr>
          <p:cNvPr id="113" name="TextBox 112"/>
          <p:cNvSpPr txBox="1"/>
          <p:nvPr/>
        </p:nvSpPr>
        <p:spPr>
          <a:xfrm>
            <a:off x="1913467" y="203201"/>
            <a:ext cx="6872193" cy="646331"/>
          </a:xfrm>
          <a:prstGeom prst="rect">
            <a:avLst/>
          </a:prstGeom>
          <a:noFill/>
        </p:spPr>
        <p:txBody>
          <a:bodyPr wrap="square" rtlCol="0">
            <a:spAutoFit/>
          </a:bodyPr>
          <a:lstStyle/>
          <a:p>
            <a:r>
              <a:rPr lang="en-US" sz="3600" dirty="0"/>
              <a:t>Training: Gradient Descent Update</a:t>
            </a:r>
          </a:p>
        </p:txBody>
      </p:sp>
      <p:cxnSp>
        <p:nvCxnSpPr>
          <p:cNvPr id="52" name="Straight Arrow Connector 51"/>
          <p:cNvCxnSpPr/>
          <p:nvPr/>
        </p:nvCxnSpPr>
        <p:spPr>
          <a:xfrm flipH="1">
            <a:off x="7590010"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6394146"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5205328"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3761977"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2245744315"/>
              </p:ext>
            </p:extLst>
          </p:nvPr>
        </p:nvGraphicFramePr>
        <p:xfrm>
          <a:off x="6038850" y="3346450"/>
          <a:ext cx="114300" cy="165100"/>
        </p:xfrm>
        <a:graphic>
          <a:graphicData uri="http://schemas.openxmlformats.org/presentationml/2006/ole">
            <mc:AlternateContent xmlns:mc="http://schemas.openxmlformats.org/markup-compatibility/2006">
              <mc:Choice xmlns:v="urn:schemas-microsoft-com:vml" Requires="v">
                <p:oleObj spid="_x0000_s6525"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6038850" y="3346450"/>
                        <a:ext cx="114300" cy="1651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52650058"/>
              </p:ext>
            </p:extLst>
          </p:nvPr>
        </p:nvGraphicFramePr>
        <p:xfrm>
          <a:off x="8516851" y="4500033"/>
          <a:ext cx="813556" cy="987890"/>
        </p:xfrm>
        <a:graphic>
          <a:graphicData uri="http://schemas.openxmlformats.org/presentationml/2006/ole">
            <mc:AlternateContent xmlns:mc="http://schemas.openxmlformats.org/markup-compatibility/2006">
              <mc:Choice xmlns:v="urn:schemas-microsoft-com:vml" Requires="v">
                <p:oleObj spid="_x0000_s6526" name="Equation" r:id="rId5" imgW="355600" imgH="431800" progId="Equation.3">
                  <p:embed/>
                </p:oleObj>
              </mc:Choice>
              <mc:Fallback>
                <p:oleObj name="Equation" r:id="rId5" imgW="355600" imgH="431800" progId="Equation.3">
                  <p:embed/>
                  <p:pic>
                    <p:nvPicPr>
                      <p:cNvPr id="0" name=""/>
                      <p:cNvPicPr/>
                      <p:nvPr/>
                    </p:nvPicPr>
                    <p:blipFill>
                      <a:blip r:embed="rId6"/>
                      <a:stretch>
                        <a:fillRect/>
                      </a:stretch>
                    </p:blipFill>
                    <p:spPr>
                      <a:xfrm>
                        <a:off x="8516851" y="4500033"/>
                        <a:ext cx="813556" cy="98789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63199152"/>
              </p:ext>
            </p:extLst>
          </p:nvPr>
        </p:nvGraphicFramePr>
        <p:xfrm>
          <a:off x="7342799" y="4500033"/>
          <a:ext cx="813557" cy="987890"/>
        </p:xfrm>
        <a:graphic>
          <a:graphicData uri="http://schemas.openxmlformats.org/presentationml/2006/ole">
            <mc:AlternateContent xmlns:mc="http://schemas.openxmlformats.org/markup-compatibility/2006">
              <mc:Choice xmlns:v="urn:schemas-microsoft-com:vml" Requires="v">
                <p:oleObj spid="_x0000_s6527" name="Equation" r:id="rId7" imgW="355600" imgH="431800" progId="Equation.3">
                  <p:embed/>
                </p:oleObj>
              </mc:Choice>
              <mc:Fallback>
                <p:oleObj name="Equation" r:id="rId7" imgW="355600" imgH="431800" progId="Equation.3">
                  <p:embed/>
                  <p:pic>
                    <p:nvPicPr>
                      <p:cNvPr id="0" name=""/>
                      <p:cNvPicPr/>
                      <p:nvPr/>
                    </p:nvPicPr>
                    <p:blipFill>
                      <a:blip r:embed="rId8"/>
                      <a:stretch>
                        <a:fillRect/>
                      </a:stretch>
                    </p:blipFill>
                    <p:spPr>
                      <a:xfrm>
                        <a:off x="7342799" y="4500033"/>
                        <a:ext cx="813557" cy="98789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51183667"/>
              </p:ext>
            </p:extLst>
          </p:nvPr>
        </p:nvGraphicFramePr>
        <p:xfrm>
          <a:off x="6285916" y="4500033"/>
          <a:ext cx="813557" cy="987890"/>
        </p:xfrm>
        <a:graphic>
          <a:graphicData uri="http://schemas.openxmlformats.org/presentationml/2006/ole">
            <mc:AlternateContent xmlns:mc="http://schemas.openxmlformats.org/markup-compatibility/2006">
              <mc:Choice xmlns:v="urn:schemas-microsoft-com:vml" Requires="v">
                <p:oleObj spid="_x0000_s6528" name="Equation" r:id="rId9" imgW="355600" imgH="431800" progId="Equation.3">
                  <p:embed/>
                </p:oleObj>
              </mc:Choice>
              <mc:Fallback>
                <p:oleObj name="Equation" r:id="rId9" imgW="355600" imgH="431800" progId="Equation.3">
                  <p:embed/>
                  <p:pic>
                    <p:nvPicPr>
                      <p:cNvPr id="0" name=""/>
                      <p:cNvPicPr/>
                      <p:nvPr/>
                    </p:nvPicPr>
                    <p:blipFill>
                      <a:blip r:embed="rId10"/>
                      <a:stretch>
                        <a:fillRect/>
                      </a:stretch>
                    </p:blipFill>
                    <p:spPr>
                      <a:xfrm>
                        <a:off x="6285916" y="4500033"/>
                        <a:ext cx="813557" cy="98789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735731450"/>
              </p:ext>
            </p:extLst>
          </p:nvPr>
        </p:nvGraphicFramePr>
        <p:xfrm>
          <a:off x="5027529" y="4500033"/>
          <a:ext cx="813557" cy="987890"/>
        </p:xfrm>
        <a:graphic>
          <a:graphicData uri="http://schemas.openxmlformats.org/presentationml/2006/ole">
            <mc:AlternateContent xmlns:mc="http://schemas.openxmlformats.org/markup-compatibility/2006">
              <mc:Choice xmlns:v="urn:schemas-microsoft-com:vml" Requires="v">
                <p:oleObj spid="_x0000_s6529" name="Equation" r:id="rId11" imgW="355600" imgH="431800" progId="Equation.3">
                  <p:embed/>
                </p:oleObj>
              </mc:Choice>
              <mc:Fallback>
                <p:oleObj name="Equation" r:id="rId11" imgW="355600" imgH="431800" progId="Equation.3">
                  <p:embed/>
                  <p:pic>
                    <p:nvPicPr>
                      <p:cNvPr id="0" name=""/>
                      <p:cNvPicPr/>
                      <p:nvPr/>
                    </p:nvPicPr>
                    <p:blipFill>
                      <a:blip r:embed="rId12"/>
                      <a:stretch>
                        <a:fillRect/>
                      </a:stretch>
                    </p:blipFill>
                    <p:spPr>
                      <a:xfrm>
                        <a:off x="5027529" y="4500033"/>
                        <a:ext cx="813557" cy="98789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31321666"/>
              </p:ext>
            </p:extLst>
          </p:nvPr>
        </p:nvGraphicFramePr>
        <p:xfrm>
          <a:off x="3595003" y="4500033"/>
          <a:ext cx="850652" cy="1032934"/>
        </p:xfrm>
        <a:graphic>
          <a:graphicData uri="http://schemas.openxmlformats.org/presentationml/2006/ole">
            <mc:AlternateContent xmlns:mc="http://schemas.openxmlformats.org/markup-compatibility/2006">
              <mc:Choice xmlns:v="urn:schemas-microsoft-com:vml" Requires="v">
                <p:oleObj spid="_x0000_s6530" name="Equation" r:id="rId13" imgW="355600" imgH="431800" progId="Equation.3">
                  <p:embed/>
                </p:oleObj>
              </mc:Choice>
              <mc:Fallback>
                <p:oleObj name="Equation" r:id="rId13" imgW="355600" imgH="431800" progId="Equation.3">
                  <p:embed/>
                  <p:pic>
                    <p:nvPicPr>
                      <p:cNvPr id="0" name=""/>
                      <p:cNvPicPr/>
                      <p:nvPr/>
                    </p:nvPicPr>
                    <p:blipFill>
                      <a:blip r:embed="rId14"/>
                      <a:stretch>
                        <a:fillRect/>
                      </a:stretch>
                    </p:blipFill>
                    <p:spPr>
                      <a:xfrm>
                        <a:off x="3595003" y="4500033"/>
                        <a:ext cx="850652" cy="1032934"/>
                      </a:xfrm>
                      <a:prstGeom prst="rect">
                        <a:avLst/>
                      </a:prstGeom>
                      <a:solidFill>
                        <a:srgbClr val="95B3D7"/>
                      </a:solidFill>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4083613580"/>
              </p:ext>
            </p:extLst>
          </p:nvPr>
        </p:nvGraphicFramePr>
        <p:xfrm>
          <a:off x="6783582" y="5564630"/>
          <a:ext cx="1333593" cy="1259505"/>
        </p:xfrm>
        <a:graphic>
          <a:graphicData uri="http://schemas.openxmlformats.org/presentationml/2006/ole">
            <mc:AlternateContent xmlns:mc="http://schemas.openxmlformats.org/markup-compatibility/2006">
              <mc:Choice xmlns:v="urn:schemas-microsoft-com:vml" Requires="v">
                <p:oleObj spid="_x0000_s6531" name="Equation" r:id="rId15" imgW="457200" imgH="431800" progId="Equation.3">
                  <p:embed/>
                </p:oleObj>
              </mc:Choice>
              <mc:Fallback>
                <p:oleObj name="Equation" r:id="rId15" imgW="457200" imgH="431800" progId="Equation.3">
                  <p:embed/>
                  <p:pic>
                    <p:nvPicPr>
                      <p:cNvPr id="0" name=""/>
                      <p:cNvPicPr/>
                      <p:nvPr/>
                    </p:nvPicPr>
                    <p:blipFill>
                      <a:blip r:embed="rId16"/>
                      <a:stretch>
                        <a:fillRect/>
                      </a:stretch>
                    </p:blipFill>
                    <p:spPr>
                      <a:xfrm>
                        <a:off x="6783582" y="5564630"/>
                        <a:ext cx="1333593" cy="1259505"/>
                      </a:xfrm>
                      <a:prstGeom prst="rect">
                        <a:avLst/>
                      </a:prstGeom>
                    </p:spPr>
                  </p:pic>
                </p:oleObj>
              </mc:Fallback>
            </mc:AlternateContent>
          </a:graphicData>
        </a:graphic>
      </p:graphicFrame>
      <p:sp>
        <p:nvSpPr>
          <p:cNvPr id="3" name="TextBox 2"/>
          <p:cNvSpPr txBox="1"/>
          <p:nvPr/>
        </p:nvSpPr>
        <p:spPr>
          <a:xfrm>
            <a:off x="8105556" y="5811336"/>
            <a:ext cx="418654" cy="646331"/>
          </a:xfrm>
          <a:prstGeom prst="rect">
            <a:avLst/>
          </a:prstGeom>
          <a:noFill/>
        </p:spPr>
        <p:txBody>
          <a:bodyPr wrap="none" rtlCol="0">
            <a:spAutoFit/>
          </a:bodyPr>
          <a:lstStyle/>
          <a:p>
            <a:r>
              <a:rPr lang="en-US" sz="3600" dirty="0"/>
              <a:t>0</a:t>
            </a:r>
          </a:p>
        </p:txBody>
      </p:sp>
      <p:sp>
        <p:nvSpPr>
          <p:cNvPr id="4" name="TextBox 3"/>
          <p:cNvSpPr txBox="1"/>
          <p:nvPr/>
        </p:nvSpPr>
        <p:spPr>
          <a:xfrm>
            <a:off x="3793029" y="5609737"/>
            <a:ext cx="3114062" cy="830997"/>
          </a:xfrm>
          <a:prstGeom prst="rect">
            <a:avLst/>
          </a:prstGeom>
          <a:noFill/>
        </p:spPr>
        <p:txBody>
          <a:bodyPr wrap="square" rtlCol="0">
            <a:spAutoFit/>
          </a:bodyPr>
          <a:lstStyle/>
          <a:p>
            <a:r>
              <a:rPr lang="en-US" sz="2400" dirty="0"/>
              <a:t>For </a:t>
            </a:r>
            <a:r>
              <a:rPr lang="en-US" sz="2400" b="1" dirty="0"/>
              <a:t>his</a:t>
            </a:r>
            <a:r>
              <a:rPr lang="en-US" sz="2400" dirty="0"/>
              <a:t> to know about </a:t>
            </a:r>
            <a:r>
              <a:rPr lang="en-US" sz="2400" b="1" dirty="0"/>
              <a:t>man, </a:t>
            </a:r>
            <a:r>
              <a:rPr lang="en-US" sz="2400" dirty="0"/>
              <a:t>we </a:t>
            </a:r>
            <a:r>
              <a:rPr lang="en-US" sz="2400" i="1" dirty="0"/>
              <a:t>must</a:t>
            </a:r>
            <a:r>
              <a:rPr lang="en-US" sz="2400" dirty="0"/>
              <a:t> have</a:t>
            </a:r>
          </a:p>
        </p:txBody>
      </p:sp>
      <p:sp>
        <p:nvSpPr>
          <p:cNvPr id="5" name="Date Placeholder 4"/>
          <p:cNvSpPr>
            <a:spLocks noGrp="1"/>
          </p:cNvSpPr>
          <p:nvPr>
            <p:ph type="dt" sz="half" idx="10"/>
          </p:nvPr>
        </p:nvSpPr>
        <p:spPr/>
        <p:txBody>
          <a:bodyPr/>
          <a:lstStyle/>
          <a:p>
            <a:fld id="{CF75AAE4-8D07-4960-BA1D-75E60C0256EC}" type="datetime1">
              <a:rPr lang="en-US" smtClean="0"/>
              <a:t>8/14/2019</a:t>
            </a:fld>
            <a:endParaRPr lang="en-US"/>
          </a:p>
        </p:txBody>
      </p:sp>
      <p:sp>
        <p:nvSpPr>
          <p:cNvPr id="13" name="Footer Placeholder 12"/>
          <p:cNvSpPr>
            <a:spLocks noGrp="1"/>
          </p:cNvSpPr>
          <p:nvPr>
            <p:ph type="ftr" sz="quarter" idx="11"/>
          </p:nvPr>
        </p:nvSpPr>
        <p:spPr/>
        <p:txBody>
          <a:bodyPr/>
          <a:lstStyle/>
          <a:p>
            <a:r>
              <a:rPr lang="fr-FR"/>
              <a:t>IEEE VIS 2019 CG&amp;A</a:t>
            </a:r>
            <a:endParaRPr lang="en-US"/>
          </a:p>
        </p:txBody>
      </p:sp>
      <p:sp>
        <p:nvSpPr>
          <p:cNvPr id="14" name="Slide Number Placeholder 13"/>
          <p:cNvSpPr>
            <a:spLocks noGrp="1"/>
          </p:cNvSpPr>
          <p:nvPr>
            <p:ph type="sldNum" sz="quarter" idx="12"/>
          </p:nvPr>
        </p:nvSpPr>
        <p:spPr/>
        <p:txBody>
          <a:bodyPr/>
          <a:lstStyle/>
          <a:p>
            <a:fld id="{5D7A53C9-0D9C-EE43-A4C3-052309C9116D}" type="slidenum">
              <a:rPr lang="en-US" smtClean="0"/>
              <a:t>20</a:t>
            </a:fld>
            <a:endParaRPr lang="en-US"/>
          </a:p>
        </p:txBody>
      </p:sp>
      <p:pic>
        <p:nvPicPr>
          <p:cNvPr id="34" name="Picture 33">
            <a:extLst>
              <a:ext uri="{FF2B5EF4-FFF2-40B4-BE49-F238E27FC236}">
                <a16:creationId xmlns:a16="http://schemas.microsoft.com/office/drawing/2014/main" id="{EB5C73AD-F9DC-41A7-9464-554CEC41C7B6}"/>
              </a:ext>
            </a:extLst>
          </p:cNvPr>
          <p:cNvPicPr>
            <a:picLocks noChangeAspect="1"/>
          </p:cNvPicPr>
          <p:nvPr/>
        </p:nvPicPr>
        <p:blipFill rotWithShape="1">
          <a:blip r:embed="rId17"/>
          <a:srcRect l="11536" r="11724"/>
          <a:stretch/>
        </p:blipFill>
        <p:spPr>
          <a:xfrm>
            <a:off x="2741941" y="1402384"/>
            <a:ext cx="7260927" cy="936196"/>
          </a:xfrm>
          <a:prstGeom prst="rect">
            <a:avLst/>
          </a:prstGeom>
        </p:spPr>
      </p:pic>
    </p:spTree>
    <p:extLst>
      <p:ext uri="{BB962C8B-B14F-4D97-AF65-F5344CB8AC3E}">
        <p14:creationId xmlns:p14="http://schemas.microsoft.com/office/powerpoint/2010/main" val="635779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flipH="1">
            <a:off x="8697379" y="389737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121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cxnSp>
        <p:nvCxnSpPr>
          <p:cNvPr id="22" name="Straight Arrow Connector 21"/>
          <p:cNvCxnSpPr/>
          <p:nvPr/>
        </p:nvCxnSpPr>
        <p:spPr>
          <a:xfrm>
            <a:off x="9510935" y="2875940"/>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285108" y="2405982"/>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i+5</a:t>
            </a:r>
            <a:endParaRPr lang="en-US" sz="2000" dirty="0">
              <a:latin typeface="Courier"/>
              <a:cs typeface="Courier"/>
            </a:endParaRPr>
          </a:p>
        </p:txBody>
      </p:sp>
      <p:sp>
        <p:nvSpPr>
          <p:cNvPr id="67" name="Rectangle 66"/>
          <p:cNvSpPr/>
          <p:nvPr/>
        </p:nvSpPr>
        <p:spPr>
          <a:xfrm>
            <a:off x="7975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1" name="TextBox 70"/>
          <p:cNvSpPr txBox="1"/>
          <p:nvPr/>
        </p:nvSpPr>
        <p:spPr>
          <a:xfrm>
            <a:off x="8139282" y="2405983"/>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i+4</a:t>
            </a:r>
            <a:endParaRPr lang="en-US" sz="2000" dirty="0">
              <a:latin typeface="Courier"/>
              <a:cs typeface="Courier"/>
            </a:endParaRPr>
          </a:p>
        </p:txBody>
      </p:sp>
      <p:sp>
        <p:nvSpPr>
          <p:cNvPr id="75" name="Rectangle 74"/>
          <p:cNvSpPr/>
          <p:nvPr/>
        </p:nvSpPr>
        <p:spPr>
          <a:xfrm>
            <a:off x="6818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9" name="TextBox 78"/>
          <p:cNvSpPr txBox="1"/>
          <p:nvPr/>
        </p:nvSpPr>
        <p:spPr>
          <a:xfrm>
            <a:off x="6981875" y="2405982"/>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i+3</a:t>
            </a:r>
            <a:endParaRPr lang="en-US" sz="2000" dirty="0">
              <a:latin typeface="Courier"/>
              <a:cs typeface="Courier"/>
            </a:endParaRPr>
          </a:p>
        </p:txBody>
      </p:sp>
      <p:sp>
        <p:nvSpPr>
          <p:cNvPr id="83" name="Rectangle 82"/>
          <p:cNvSpPr/>
          <p:nvPr/>
        </p:nvSpPr>
        <p:spPr>
          <a:xfrm>
            <a:off x="5729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7" name="TextBox 86"/>
          <p:cNvSpPr txBox="1"/>
          <p:nvPr/>
        </p:nvSpPr>
        <p:spPr>
          <a:xfrm>
            <a:off x="5892543" y="2405984"/>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i+2</a:t>
            </a:r>
            <a:endParaRPr lang="en-US" sz="2000" dirty="0">
              <a:latin typeface="Courier"/>
              <a:cs typeface="Courier"/>
            </a:endParaRPr>
          </a:p>
        </p:txBody>
      </p:sp>
      <p:sp>
        <p:nvSpPr>
          <p:cNvPr id="91" name="Rectangle 90"/>
          <p:cNvSpPr/>
          <p:nvPr/>
        </p:nvSpPr>
        <p:spPr>
          <a:xfrm>
            <a:off x="4395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5" name="TextBox 94"/>
          <p:cNvSpPr txBox="1"/>
          <p:nvPr/>
        </p:nvSpPr>
        <p:spPr>
          <a:xfrm>
            <a:off x="4558950" y="2405985"/>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i+1</a:t>
            </a:r>
            <a:endParaRPr lang="en-US" sz="2000" dirty="0">
              <a:latin typeface="Courier"/>
              <a:cs typeface="Courier"/>
            </a:endParaRPr>
          </a:p>
        </p:txBody>
      </p:sp>
      <p:sp>
        <p:nvSpPr>
          <p:cNvPr id="107" name="Rectangle 106"/>
          <p:cNvSpPr/>
          <p:nvPr/>
        </p:nvSpPr>
        <p:spPr>
          <a:xfrm>
            <a:off x="2990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11" name="TextBox 110"/>
          <p:cNvSpPr txBox="1"/>
          <p:nvPr/>
        </p:nvSpPr>
        <p:spPr>
          <a:xfrm>
            <a:off x="3153841" y="2405982"/>
            <a:ext cx="441162"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a:t>
            </a:r>
            <a:endParaRPr lang="en-US" sz="2000" dirty="0">
              <a:latin typeface="Courier"/>
              <a:cs typeface="Courier"/>
            </a:endParaRPr>
          </a:p>
        </p:txBody>
      </p:sp>
      <p:sp>
        <p:nvSpPr>
          <p:cNvPr id="113" name="TextBox 112"/>
          <p:cNvSpPr txBox="1"/>
          <p:nvPr/>
        </p:nvSpPr>
        <p:spPr>
          <a:xfrm>
            <a:off x="1913467" y="203201"/>
            <a:ext cx="6872193" cy="646331"/>
          </a:xfrm>
          <a:prstGeom prst="rect">
            <a:avLst/>
          </a:prstGeom>
          <a:noFill/>
        </p:spPr>
        <p:txBody>
          <a:bodyPr wrap="square" rtlCol="0">
            <a:spAutoFit/>
          </a:bodyPr>
          <a:lstStyle/>
          <a:p>
            <a:r>
              <a:rPr lang="en-US" sz="3600" dirty="0"/>
              <a:t>Training: Gradient Descent Update</a:t>
            </a:r>
          </a:p>
        </p:txBody>
      </p:sp>
      <p:cxnSp>
        <p:nvCxnSpPr>
          <p:cNvPr id="52" name="Straight Arrow Connector 51"/>
          <p:cNvCxnSpPr/>
          <p:nvPr/>
        </p:nvCxnSpPr>
        <p:spPr>
          <a:xfrm flipH="1">
            <a:off x="7590010"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6394146"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5205328"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3761977"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8410269" y="2875936"/>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381068" y="2864748"/>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4837335" y="2867027"/>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6192002" y="2867027"/>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224935" y="2875940"/>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2454912"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0"/>
          </p:nvPr>
        </p:nvSpPr>
        <p:spPr/>
        <p:txBody>
          <a:bodyPr/>
          <a:lstStyle/>
          <a:p>
            <a:fld id="{BDAED895-9A9D-4B8F-9CBB-968859BB398D}" type="datetime1">
              <a:rPr lang="en-US" smtClean="0"/>
              <a:t>8/14/2019</a:t>
            </a:fld>
            <a:endParaRPr lang="en-US"/>
          </a:p>
        </p:txBody>
      </p:sp>
      <p:sp>
        <p:nvSpPr>
          <p:cNvPr id="4" name="Footer Placeholder 3"/>
          <p:cNvSpPr>
            <a:spLocks noGrp="1"/>
          </p:cNvSpPr>
          <p:nvPr>
            <p:ph type="ftr" sz="quarter" idx="11"/>
          </p:nvPr>
        </p:nvSpPr>
        <p:spPr/>
        <p:txBody>
          <a:bodyPr/>
          <a:lstStyle/>
          <a:p>
            <a:r>
              <a:rPr lang="fr-FR"/>
              <a:t>IEEE VIS 2019 CG&amp;A</a:t>
            </a:r>
            <a:endParaRPr lang="en-US"/>
          </a:p>
        </p:txBody>
      </p:sp>
      <p:sp>
        <p:nvSpPr>
          <p:cNvPr id="5" name="Slide Number Placeholder 4"/>
          <p:cNvSpPr>
            <a:spLocks noGrp="1"/>
          </p:cNvSpPr>
          <p:nvPr>
            <p:ph type="sldNum" sz="quarter" idx="12"/>
          </p:nvPr>
        </p:nvSpPr>
        <p:spPr/>
        <p:txBody>
          <a:bodyPr/>
          <a:lstStyle/>
          <a:p>
            <a:fld id="{5D7A53C9-0D9C-EE43-A4C3-052309C9116D}" type="slidenum">
              <a:rPr lang="en-US" smtClean="0"/>
              <a:t>21</a:t>
            </a:fld>
            <a:endParaRPr lang="en-US"/>
          </a:p>
        </p:txBody>
      </p:sp>
      <p:pic>
        <p:nvPicPr>
          <p:cNvPr id="32" name="Picture 31">
            <a:extLst>
              <a:ext uri="{FF2B5EF4-FFF2-40B4-BE49-F238E27FC236}">
                <a16:creationId xmlns:a16="http://schemas.microsoft.com/office/drawing/2014/main" id="{D9B2C07F-58F4-4160-83C9-3FEB169C71B7}"/>
              </a:ext>
            </a:extLst>
          </p:cNvPr>
          <p:cNvPicPr>
            <a:picLocks noChangeAspect="1"/>
          </p:cNvPicPr>
          <p:nvPr/>
        </p:nvPicPr>
        <p:blipFill rotWithShape="1">
          <a:blip r:embed="rId2"/>
          <a:srcRect l="11536" r="11724"/>
          <a:stretch/>
        </p:blipFill>
        <p:spPr>
          <a:xfrm>
            <a:off x="2741941" y="1402384"/>
            <a:ext cx="7260927" cy="936196"/>
          </a:xfrm>
          <a:prstGeom prst="rect">
            <a:avLst/>
          </a:prstGeom>
        </p:spPr>
      </p:pic>
      <p:pic>
        <p:nvPicPr>
          <p:cNvPr id="8" name="Picture 7">
            <a:extLst>
              <a:ext uri="{FF2B5EF4-FFF2-40B4-BE49-F238E27FC236}">
                <a16:creationId xmlns:a16="http://schemas.microsoft.com/office/drawing/2014/main" id="{934DFB94-1DEB-4831-827D-4C29E507185F}"/>
              </a:ext>
            </a:extLst>
          </p:cNvPr>
          <p:cNvPicPr>
            <a:picLocks noChangeAspect="1"/>
          </p:cNvPicPr>
          <p:nvPr/>
        </p:nvPicPr>
        <p:blipFill>
          <a:blip r:embed="rId3"/>
          <a:stretch>
            <a:fillRect/>
          </a:stretch>
        </p:blipFill>
        <p:spPr>
          <a:xfrm>
            <a:off x="4034589" y="4367536"/>
            <a:ext cx="4314825" cy="2057400"/>
          </a:xfrm>
          <a:prstGeom prst="rect">
            <a:avLst/>
          </a:prstGeom>
        </p:spPr>
      </p:pic>
    </p:spTree>
    <p:extLst>
      <p:ext uri="{BB962C8B-B14F-4D97-AF65-F5344CB8AC3E}">
        <p14:creationId xmlns:p14="http://schemas.microsoft.com/office/powerpoint/2010/main" val="2175705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p:cNvCxnSpPr/>
          <p:nvPr/>
        </p:nvCxnSpPr>
        <p:spPr>
          <a:xfrm flipH="1">
            <a:off x="8697379" y="389737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9121567"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cxnSp>
        <p:nvCxnSpPr>
          <p:cNvPr id="22" name="Straight Arrow Connector 21"/>
          <p:cNvCxnSpPr/>
          <p:nvPr/>
        </p:nvCxnSpPr>
        <p:spPr>
          <a:xfrm>
            <a:off x="9510935" y="2875940"/>
            <a:ext cx="0" cy="55969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9285108" y="2405982"/>
            <a:ext cx="646379" cy="400095"/>
          </a:xfrm>
          <a:prstGeom prst="rect">
            <a:avLst/>
          </a:prstGeom>
          <a:solidFill>
            <a:srgbClr val="95B3D7"/>
          </a:solid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i+5</a:t>
            </a:r>
            <a:endParaRPr lang="en-US" sz="2000" dirty="0">
              <a:latin typeface="Courier"/>
              <a:cs typeface="Courier"/>
            </a:endParaRPr>
          </a:p>
        </p:txBody>
      </p:sp>
      <p:sp>
        <p:nvSpPr>
          <p:cNvPr id="67" name="Rectangle 66"/>
          <p:cNvSpPr/>
          <p:nvPr/>
        </p:nvSpPr>
        <p:spPr>
          <a:xfrm>
            <a:off x="7975741" y="3435627"/>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1" name="TextBox 70"/>
          <p:cNvSpPr txBox="1"/>
          <p:nvPr/>
        </p:nvSpPr>
        <p:spPr>
          <a:xfrm>
            <a:off x="8139282" y="2405983"/>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i+4</a:t>
            </a:r>
            <a:endParaRPr lang="en-US" sz="2000" dirty="0">
              <a:latin typeface="Courier"/>
              <a:cs typeface="Courier"/>
            </a:endParaRPr>
          </a:p>
        </p:txBody>
      </p:sp>
      <p:sp>
        <p:nvSpPr>
          <p:cNvPr id="75" name="Rectangle 74"/>
          <p:cNvSpPr/>
          <p:nvPr/>
        </p:nvSpPr>
        <p:spPr>
          <a:xfrm>
            <a:off x="6818334"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79" name="TextBox 78"/>
          <p:cNvSpPr txBox="1"/>
          <p:nvPr/>
        </p:nvSpPr>
        <p:spPr>
          <a:xfrm>
            <a:off x="6981875" y="2405982"/>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i+3</a:t>
            </a:r>
            <a:endParaRPr lang="en-US" sz="2000" dirty="0">
              <a:latin typeface="Courier"/>
              <a:cs typeface="Courier"/>
            </a:endParaRPr>
          </a:p>
        </p:txBody>
      </p:sp>
      <p:sp>
        <p:nvSpPr>
          <p:cNvPr id="83" name="Rectangle 82"/>
          <p:cNvSpPr/>
          <p:nvPr/>
        </p:nvSpPr>
        <p:spPr>
          <a:xfrm>
            <a:off x="5729002" y="343562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87" name="TextBox 86"/>
          <p:cNvSpPr txBox="1"/>
          <p:nvPr/>
        </p:nvSpPr>
        <p:spPr>
          <a:xfrm>
            <a:off x="5892543" y="2405984"/>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i+2</a:t>
            </a:r>
            <a:endParaRPr lang="en-US" sz="2000" dirty="0">
              <a:latin typeface="Courier"/>
              <a:cs typeface="Courier"/>
            </a:endParaRPr>
          </a:p>
        </p:txBody>
      </p:sp>
      <p:sp>
        <p:nvSpPr>
          <p:cNvPr id="91" name="Rectangle 90"/>
          <p:cNvSpPr/>
          <p:nvPr/>
        </p:nvSpPr>
        <p:spPr>
          <a:xfrm>
            <a:off x="4395409" y="3435629"/>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95" name="TextBox 94"/>
          <p:cNvSpPr txBox="1"/>
          <p:nvPr/>
        </p:nvSpPr>
        <p:spPr>
          <a:xfrm>
            <a:off x="4558950" y="2405985"/>
            <a:ext cx="646379"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i+1</a:t>
            </a:r>
            <a:endParaRPr lang="en-US" sz="2000" dirty="0">
              <a:latin typeface="Courier"/>
              <a:cs typeface="Courier"/>
            </a:endParaRPr>
          </a:p>
        </p:txBody>
      </p:sp>
      <p:sp>
        <p:nvSpPr>
          <p:cNvPr id="107" name="Rectangle 106"/>
          <p:cNvSpPr/>
          <p:nvPr/>
        </p:nvSpPr>
        <p:spPr>
          <a:xfrm>
            <a:off x="2990301" y="3435626"/>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111" name="TextBox 110"/>
          <p:cNvSpPr txBox="1"/>
          <p:nvPr/>
        </p:nvSpPr>
        <p:spPr>
          <a:xfrm>
            <a:off x="3153841" y="2405982"/>
            <a:ext cx="441162" cy="400095"/>
          </a:xfrm>
          <a:prstGeom prst="rect">
            <a:avLst/>
          </a:prstGeom>
          <a:noFill/>
        </p:spPr>
        <p:txBody>
          <a:bodyPr wrap="none" lIns="91427" tIns="45713" rIns="91427" bIns="45713" rtlCol="0">
            <a:spAutoFit/>
          </a:bodyPr>
          <a:lstStyle/>
          <a:p>
            <a:r>
              <a:rPr lang="en-US" sz="2000" dirty="0">
                <a:latin typeface="Courier"/>
                <a:cs typeface="Courier"/>
              </a:rPr>
              <a:t>L</a:t>
            </a:r>
            <a:r>
              <a:rPr lang="en-US" sz="2000" baseline="-25000" dirty="0">
                <a:latin typeface="Courier"/>
                <a:cs typeface="Courier"/>
              </a:rPr>
              <a:t>i</a:t>
            </a:r>
            <a:endParaRPr lang="en-US" sz="2000" dirty="0">
              <a:latin typeface="Courier"/>
              <a:cs typeface="Courier"/>
            </a:endParaRPr>
          </a:p>
        </p:txBody>
      </p:sp>
      <p:sp>
        <p:nvSpPr>
          <p:cNvPr id="113" name="TextBox 112"/>
          <p:cNvSpPr txBox="1"/>
          <p:nvPr/>
        </p:nvSpPr>
        <p:spPr>
          <a:xfrm>
            <a:off x="1913467" y="203201"/>
            <a:ext cx="6872193" cy="646331"/>
          </a:xfrm>
          <a:prstGeom prst="rect">
            <a:avLst/>
          </a:prstGeom>
          <a:noFill/>
        </p:spPr>
        <p:txBody>
          <a:bodyPr wrap="square" rtlCol="0">
            <a:spAutoFit/>
          </a:bodyPr>
          <a:lstStyle/>
          <a:p>
            <a:r>
              <a:rPr lang="en-US" sz="3600" dirty="0"/>
              <a:t>Training: Gradient Descent Update</a:t>
            </a:r>
          </a:p>
        </p:txBody>
      </p:sp>
      <p:cxnSp>
        <p:nvCxnSpPr>
          <p:cNvPr id="52" name="Straight Arrow Connector 51"/>
          <p:cNvCxnSpPr/>
          <p:nvPr/>
        </p:nvCxnSpPr>
        <p:spPr>
          <a:xfrm flipH="1">
            <a:off x="7590010"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6394146" y="3883150"/>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5205328"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H="1">
            <a:off x="3761977" y="3868925"/>
            <a:ext cx="424188" cy="0"/>
          </a:xfrm>
          <a:prstGeom prst="straightConnector1">
            <a:avLst/>
          </a:prstGeom>
          <a:ln>
            <a:solidFill>
              <a:srgbClr val="008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7" name="Object 6"/>
          <p:cNvGraphicFramePr>
            <a:graphicFrameLocks noChangeAspect="1"/>
          </p:cNvGraphicFramePr>
          <p:nvPr>
            <p:extLst/>
          </p:nvPr>
        </p:nvGraphicFramePr>
        <p:xfrm>
          <a:off x="6038850" y="3346450"/>
          <a:ext cx="114300" cy="165100"/>
        </p:xfrm>
        <a:graphic>
          <a:graphicData uri="http://schemas.openxmlformats.org/presentationml/2006/ole">
            <mc:AlternateContent xmlns:mc="http://schemas.openxmlformats.org/markup-compatibility/2006">
              <mc:Choice xmlns:v="urn:schemas-microsoft-com:vml" Requires="v">
                <p:oleObj spid="_x0000_s7212" name="Equation" r:id="rId3" imgW="114300" imgH="165100" progId="Equation.3">
                  <p:embed/>
                </p:oleObj>
              </mc:Choice>
              <mc:Fallback>
                <p:oleObj name="Equation" r:id="rId3" imgW="114300" imgH="165100" progId="Equation.3">
                  <p:embed/>
                  <p:pic>
                    <p:nvPicPr>
                      <p:cNvPr id="7" name="Object 6"/>
                      <p:cNvPicPr/>
                      <p:nvPr/>
                    </p:nvPicPr>
                    <p:blipFill>
                      <a:blip r:embed="rId4"/>
                      <a:stretch>
                        <a:fillRect/>
                      </a:stretch>
                    </p:blipFill>
                    <p:spPr>
                      <a:xfrm>
                        <a:off x="6038850" y="3346450"/>
                        <a:ext cx="114300" cy="165100"/>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8516851" y="4500033"/>
          <a:ext cx="813556" cy="987890"/>
        </p:xfrm>
        <a:graphic>
          <a:graphicData uri="http://schemas.openxmlformats.org/presentationml/2006/ole">
            <mc:AlternateContent xmlns:mc="http://schemas.openxmlformats.org/markup-compatibility/2006">
              <mc:Choice xmlns:v="urn:schemas-microsoft-com:vml" Requires="v">
                <p:oleObj spid="_x0000_s7213" name="Equation" r:id="rId5" imgW="355600" imgH="431800" progId="Equation.3">
                  <p:embed/>
                </p:oleObj>
              </mc:Choice>
              <mc:Fallback>
                <p:oleObj name="Equation" r:id="rId5" imgW="355600" imgH="431800" progId="Equation.3">
                  <p:embed/>
                  <p:pic>
                    <p:nvPicPr>
                      <p:cNvPr id="8" name="Object 7"/>
                      <p:cNvPicPr/>
                      <p:nvPr/>
                    </p:nvPicPr>
                    <p:blipFill>
                      <a:blip r:embed="rId6"/>
                      <a:stretch>
                        <a:fillRect/>
                      </a:stretch>
                    </p:blipFill>
                    <p:spPr>
                      <a:xfrm>
                        <a:off x="8516851" y="4500033"/>
                        <a:ext cx="813556" cy="98789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7342799" y="4500033"/>
          <a:ext cx="813557" cy="987890"/>
        </p:xfrm>
        <a:graphic>
          <a:graphicData uri="http://schemas.openxmlformats.org/presentationml/2006/ole">
            <mc:AlternateContent xmlns:mc="http://schemas.openxmlformats.org/markup-compatibility/2006">
              <mc:Choice xmlns:v="urn:schemas-microsoft-com:vml" Requires="v">
                <p:oleObj spid="_x0000_s7214" name="Equation" r:id="rId7" imgW="355600" imgH="431800" progId="Equation.3">
                  <p:embed/>
                </p:oleObj>
              </mc:Choice>
              <mc:Fallback>
                <p:oleObj name="Equation" r:id="rId7" imgW="355600" imgH="431800" progId="Equation.3">
                  <p:embed/>
                  <p:pic>
                    <p:nvPicPr>
                      <p:cNvPr id="9" name="Object 8"/>
                      <p:cNvPicPr/>
                      <p:nvPr/>
                    </p:nvPicPr>
                    <p:blipFill>
                      <a:blip r:embed="rId8"/>
                      <a:stretch>
                        <a:fillRect/>
                      </a:stretch>
                    </p:blipFill>
                    <p:spPr>
                      <a:xfrm>
                        <a:off x="7342799" y="4500033"/>
                        <a:ext cx="813557" cy="987890"/>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6285916" y="4500033"/>
          <a:ext cx="813557" cy="987890"/>
        </p:xfrm>
        <a:graphic>
          <a:graphicData uri="http://schemas.openxmlformats.org/presentationml/2006/ole">
            <mc:AlternateContent xmlns:mc="http://schemas.openxmlformats.org/markup-compatibility/2006">
              <mc:Choice xmlns:v="urn:schemas-microsoft-com:vml" Requires="v">
                <p:oleObj spid="_x0000_s7215" name="Equation" r:id="rId9" imgW="355600" imgH="431800" progId="Equation.3">
                  <p:embed/>
                </p:oleObj>
              </mc:Choice>
              <mc:Fallback>
                <p:oleObj name="Equation" r:id="rId9" imgW="355600" imgH="431800" progId="Equation.3">
                  <p:embed/>
                  <p:pic>
                    <p:nvPicPr>
                      <p:cNvPr id="10" name="Object 9"/>
                      <p:cNvPicPr/>
                      <p:nvPr/>
                    </p:nvPicPr>
                    <p:blipFill>
                      <a:blip r:embed="rId10"/>
                      <a:stretch>
                        <a:fillRect/>
                      </a:stretch>
                    </p:blipFill>
                    <p:spPr>
                      <a:xfrm>
                        <a:off x="6285916" y="4500033"/>
                        <a:ext cx="813557" cy="987890"/>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5027529" y="4500033"/>
          <a:ext cx="813557" cy="987890"/>
        </p:xfrm>
        <a:graphic>
          <a:graphicData uri="http://schemas.openxmlformats.org/presentationml/2006/ole">
            <mc:AlternateContent xmlns:mc="http://schemas.openxmlformats.org/markup-compatibility/2006">
              <mc:Choice xmlns:v="urn:schemas-microsoft-com:vml" Requires="v">
                <p:oleObj spid="_x0000_s7216" name="Equation" r:id="rId11" imgW="355600" imgH="431800" progId="Equation.3">
                  <p:embed/>
                </p:oleObj>
              </mc:Choice>
              <mc:Fallback>
                <p:oleObj name="Equation" r:id="rId11" imgW="355600" imgH="431800" progId="Equation.3">
                  <p:embed/>
                  <p:pic>
                    <p:nvPicPr>
                      <p:cNvPr id="11" name="Object 10"/>
                      <p:cNvPicPr/>
                      <p:nvPr/>
                    </p:nvPicPr>
                    <p:blipFill>
                      <a:blip r:embed="rId12"/>
                      <a:stretch>
                        <a:fillRect/>
                      </a:stretch>
                    </p:blipFill>
                    <p:spPr>
                      <a:xfrm>
                        <a:off x="5027529" y="4500033"/>
                        <a:ext cx="813557" cy="987890"/>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3595003" y="4500033"/>
          <a:ext cx="850652" cy="1032934"/>
        </p:xfrm>
        <a:graphic>
          <a:graphicData uri="http://schemas.openxmlformats.org/presentationml/2006/ole">
            <mc:AlternateContent xmlns:mc="http://schemas.openxmlformats.org/markup-compatibility/2006">
              <mc:Choice xmlns:v="urn:schemas-microsoft-com:vml" Requires="v">
                <p:oleObj spid="_x0000_s7217" name="Equation" r:id="rId13" imgW="355600" imgH="431800" progId="Equation.3">
                  <p:embed/>
                </p:oleObj>
              </mc:Choice>
              <mc:Fallback>
                <p:oleObj name="Equation" r:id="rId13" imgW="355600" imgH="431800" progId="Equation.3">
                  <p:embed/>
                  <p:pic>
                    <p:nvPicPr>
                      <p:cNvPr id="12" name="Object 11"/>
                      <p:cNvPicPr/>
                      <p:nvPr/>
                    </p:nvPicPr>
                    <p:blipFill>
                      <a:blip r:embed="rId14"/>
                      <a:stretch>
                        <a:fillRect/>
                      </a:stretch>
                    </p:blipFill>
                    <p:spPr>
                      <a:xfrm>
                        <a:off x="3595003" y="4500033"/>
                        <a:ext cx="850652" cy="1032934"/>
                      </a:xfrm>
                      <a:prstGeom prst="rect">
                        <a:avLst/>
                      </a:prstGeom>
                      <a:solidFill>
                        <a:srgbClr val="95B3D7"/>
                      </a:solidFill>
                    </p:spPr>
                  </p:pic>
                </p:oleObj>
              </mc:Fallback>
            </mc:AlternateContent>
          </a:graphicData>
        </a:graphic>
      </p:graphicFrame>
      <p:graphicFrame>
        <p:nvGraphicFramePr>
          <p:cNvPr id="2" name="Object 1"/>
          <p:cNvGraphicFramePr>
            <a:graphicFrameLocks noChangeAspect="1"/>
          </p:cNvGraphicFramePr>
          <p:nvPr>
            <p:extLst/>
          </p:nvPr>
        </p:nvGraphicFramePr>
        <p:xfrm>
          <a:off x="6783582" y="5564630"/>
          <a:ext cx="1333593" cy="1259505"/>
        </p:xfrm>
        <a:graphic>
          <a:graphicData uri="http://schemas.openxmlformats.org/presentationml/2006/ole">
            <mc:AlternateContent xmlns:mc="http://schemas.openxmlformats.org/markup-compatibility/2006">
              <mc:Choice xmlns:v="urn:schemas-microsoft-com:vml" Requires="v">
                <p:oleObj spid="_x0000_s7218" name="Equation" r:id="rId15" imgW="457200" imgH="431800" progId="Equation.3">
                  <p:embed/>
                </p:oleObj>
              </mc:Choice>
              <mc:Fallback>
                <p:oleObj name="Equation" r:id="rId15" imgW="457200" imgH="431800" progId="Equation.3">
                  <p:embed/>
                  <p:pic>
                    <p:nvPicPr>
                      <p:cNvPr id="2" name="Object 1"/>
                      <p:cNvPicPr/>
                      <p:nvPr/>
                    </p:nvPicPr>
                    <p:blipFill>
                      <a:blip r:embed="rId16"/>
                      <a:stretch>
                        <a:fillRect/>
                      </a:stretch>
                    </p:blipFill>
                    <p:spPr>
                      <a:xfrm>
                        <a:off x="6783582" y="5564630"/>
                        <a:ext cx="1333593" cy="1259505"/>
                      </a:xfrm>
                      <a:prstGeom prst="rect">
                        <a:avLst/>
                      </a:prstGeom>
                    </p:spPr>
                  </p:pic>
                </p:oleObj>
              </mc:Fallback>
            </mc:AlternateContent>
          </a:graphicData>
        </a:graphic>
      </p:graphicFrame>
      <p:sp>
        <p:nvSpPr>
          <p:cNvPr id="3" name="TextBox 2"/>
          <p:cNvSpPr txBox="1"/>
          <p:nvPr/>
        </p:nvSpPr>
        <p:spPr>
          <a:xfrm>
            <a:off x="8105556" y="5811336"/>
            <a:ext cx="418654" cy="646331"/>
          </a:xfrm>
          <a:prstGeom prst="rect">
            <a:avLst/>
          </a:prstGeom>
          <a:noFill/>
        </p:spPr>
        <p:txBody>
          <a:bodyPr wrap="none" rtlCol="0">
            <a:spAutoFit/>
          </a:bodyPr>
          <a:lstStyle/>
          <a:p>
            <a:r>
              <a:rPr lang="en-US" sz="3600" dirty="0"/>
              <a:t>0</a:t>
            </a:r>
          </a:p>
        </p:txBody>
      </p:sp>
      <p:sp>
        <p:nvSpPr>
          <p:cNvPr id="4" name="TextBox 3"/>
          <p:cNvSpPr txBox="1"/>
          <p:nvPr/>
        </p:nvSpPr>
        <p:spPr>
          <a:xfrm>
            <a:off x="3793029" y="5609737"/>
            <a:ext cx="3114062" cy="830997"/>
          </a:xfrm>
          <a:prstGeom prst="rect">
            <a:avLst/>
          </a:prstGeom>
          <a:noFill/>
        </p:spPr>
        <p:txBody>
          <a:bodyPr wrap="square" rtlCol="0">
            <a:spAutoFit/>
          </a:bodyPr>
          <a:lstStyle/>
          <a:p>
            <a:r>
              <a:rPr lang="en-US" sz="2400" dirty="0"/>
              <a:t>For </a:t>
            </a:r>
            <a:r>
              <a:rPr lang="en-US" sz="2400" b="1" dirty="0"/>
              <a:t>his</a:t>
            </a:r>
            <a:r>
              <a:rPr lang="en-US" sz="2400" dirty="0"/>
              <a:t> to know about </a:t>
            </a:r>
            <a:r>
              <a:rPr lang="en-US" sz="2400" b="1" dirty="0"/>
              <a:t>man, </a:t>
            </a:r>
            <a:r>
              <a:rPr lang="en-US" sz="2400" dirty="0"/>
              <a:t>we </a:t>
            </a:r>
            <a:r>
              <a:rPr lang="en-US" sz="2400" i="1" dirty="0"/>
              <a:t>must</a:t>
            </a:r>
            <a:r>
              <a:rPr lang="en-US" sz="2400" dirty="0"/>
              <a:t> have</a:t>
            </a:r>
          </a:p>
        </p:txBody>
      </p:sp>
      <p:sp>
        <p:nvSpPr>
          <p:cNvPr id="5" name="Date Placeholder 4"/>
          <p:cNvSpPr>
            <a:spLocks noGrp="1"/>
          </p:cNvSpPr>
          <p:nvPr>
            <p:ph type="dt" sz="half" idx="10"/>
          </p:nvPr>
        </p:nvSpPr>
        <p:spPr/>
        <p:txBody>
          <a:bodyPr/>
          <a:lstStyle/>
          <a:p>
            <a:fld id="{CF75AAE4-8D07-4960-BA1D-75E60C0256EC}" type="datetime1">
              <a:rPr lang="en-US" smtClean="0"/>
              <a:t>8/14/2019</a:t>
            </a:fld>
            <a:endParaRPr lang="en-US"/>
          </a:p>
        </p:txBody>
      </p:sp>
      <p:sp>
        <p:nvSpPr>
          <p:cNvPr id="13" name="Footer Placeholder 12"/>
          <p:cNvSpPr>
            <a:spLocks noGrp="1"/>
          </p:cNvSpPr>
          <p:nvPr>
            <p:ph type="ftr" sz="quarter" idx="11"/>
          </p:nvPr>
        </p:nvSpPr>
        <p:spPr/>
        <p:txBody>
          <a:bodyPr/>
          <a:lstStyle/>
          <a:p>
            <a:r>
              <a:rPr lang="fr-FR"/>
              <a:t>IEEE VIS 2019 CG&amp;A</a:t>
            </a:r>
            <a:endParaRPr lang="en-US"/>
          </a:p>
        </p:txBody>
      </p:sp>
      <p:sp>
        <p:nvSpPr>
          <p:cNvPr id="14" name="Slide Number Placeholder 13"/>
          <p:cNvSpPr>
            <a:spLocks noGrp="1"/>
          </p:cNvSpPr>
          <p:nvPr>
            <p:ph type="sldNum" sz="quarter" idx="12"/>
          </p:nvPr>
        </p:nvSpPr>
        <p:spPr/>
        <p:txBody>
          <a:bodyPr/>
          <a:lstStyle/>
          <a:p>
            <a:fld id="{5D7A53C9-0D9C-EE43-A4C3-052309C9116D}" type="slidenum">
              <a:rPr lang="en-US" smtClean="0"/>
              <a:t>22</a:t>
            </a:fld>
            <a:endParaRPr lang="en-US"/>
          </a:p>
        </p:txBody>
      </p:sp>
      <p:pic>
        <p:nvPicPr>
          <p:cNvPr id="34" name="Picture 33">
            <a:extLst>
              <a:ext uri="{FF2B5EF4-FFF2-40B4-BE49-F238E27FC236}">
                <a16:creationId xmlns:a16="http://schemas.microsoft.com/office/drawing/2014/main" id="{EB5C73AD-F9DC-41A7-9464-554CEC41C7B6}"/>
              </a:ext>
            </a:extLst>
          </p:cNvPr>
          <p:cNvPicPr>
            <a:picLocks noChangeAspect="1"/>
          </p:cNvPicPr>
          <p:nvPr/>
        </p:nvPicPr>
        <p:blipFill rotWithShape="1">
          <a:blip r:embed="rId17"/>
          <a:srcRect l="11536" r="11724"/>
          <a:stretch/>
        </p:blipFill>
        <p:spPr>
          <a:xfrm>
            <a:off x="2741941" y="1402384"/>
            <a:ext cx="7260927" cy="936196"/>
          </a:xfrm>
          <a:prstGeom prst="rect">
            <a:avLst/>
          </a:prstGeom>
        </p:spPr>
      </p:pic>
    </p:spTree>
    <p:extLst>
      <p:ext uri="{BB962C8B-B14F-4D97-AF65-F5344CB8AC3E}">
        <p14:creationId xmlns:p14="http://schemas.microsoft.com/office/powerpoint/2010/main" val="4018078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16129" y="2201334"/>
            <a:ext cx="3554762" cy="1569660"/>
          </a:xfrm>
          <a:prstGeom prst="rect">
            <a:avLst/>
          </a:prstGeom>
          <a:noFill/>
        </p:spPr>
        <p:txBody>
          <a:bodyPr wrap="square" rtlCol="0">
            <a:spAutoFit/>
          </a:bodyPr>
          <a:lstStyle/>
          <a:p>
            <a:r>
              <a:rPr lang="en-US" sz="3200" dirty="0"/>
              <a:t>Use Case #1:</a:t>
            </a:r>
          </a:p>
          <a:p>
            <a:r>
              <a:rPr lang="en-US" sz="3200" dirty="0"/>
              <a:t>Easily identify the </a:t>
            </a:r>
            <a:r>
              <a:rPr lang="en-US" sz="3200" i="1" dirty="0"/>
              <a:t>vanishing gradient</a:t>
            </a:r>
            <a:endParaRPr lang="en-US" sz="3200" dirty="0"/>
          </a:p>
        </p:txBody>
      </p:sp>
      <p:pic>
        <p:nvPicPr>
          <p:cNvPr id="14" name="Picture 13" descr="gradien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016815"/>
            <a:ext cx="2881328" cy="585131"/>
          </a:xfrm>
          <a:prstGeom prst="rect">
            <a:avLst/>
          </a:prstGeom>
        </p:spPr>
      </p:pic>
      <p:sp>
        <p:nvSpPr>
          <p:cNvPr id="2" name="Date Placeholder 1"/>
          <p:cNvSpPr>
            <a:spLocks noGrp="1"/>
          </p:cNvSpPr>
          <p:nvPr>
            <p:ph type="dt" sz="half" idx="10"/>
          </p:nvPr>
        </p:nvSpPr>
        <p:spPr/>
        <p:txBody>
          <a:bodyPr/>
          <a:lstStyle/>
          <a:p>
            <a:fld id="{807A594A-CD49-4818-AD3D-8E9B512403C6}"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23</a:t>
            </a:fld>
            <a:endParaRPr lang="en-US"/>
          </a:p>
        </p:txBody>
      </p:sp>
      <p:pic>
        <p:nvPicPr>
          <p:cNvPr id="7" name="Picture 6">
            <a:extLst>
              <a:ext uri="{FF2B5EF4-FFF2-40B4-BE49-F238E27FC236}">
                <a16:creationId xmlns:a16="http://schemas.microsoft.com/office/drawing/2014/main" id="{464CCCCC-F575-482B-A023-4791B7693E24}"/>
              </a:ext>
            </a:extLst>
          </p:cNvPr>
          <p:cNvPicPr>
            <a:picLocks noChangeAspect="1"/>
          </p:cNvPicPr>
          <p:nvPr/>
        </p:nvPicPr>
        <p:blipFill>
          <a:blip r:embed="rId3"/>
          <a:stretch>
            <a:fillRect/>
          </a:stretch>
        </p:blipFill>
        <p:spPr>
          <a:xfrm>
            <a:off x="5012240" y="601442"/>
            <a:ext cx="4286250" cy="4267200"/>
          </a:xfrm>
          <a:prstGeom prst="rect">
            <a:avLst/>
          </a:prstGeom>
        </p:spPr>
      </p:pic>
    </p:spTree>
    <p:extLst>
      <p:ext uri="{BB962C8B-B14F-4D97-AF65-F5344CB8AC3E}">
        <p14:creationId xmlns:p14="http://schemas.microsoft.com/office/powerpoint/2010/main" val="585157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514266" y="511925"/>
            <a:ext cx="3554762" cy="1200329"/>
          </a:xfrm>
          <a:prstGeom prst="rect">
            <a:avLst/>
          </a:prstGeom>
          <a:noFill/>
        </p:spPr>
        <p:txBody>
          <a:bodyPr wrap="square" rtlCol="0">
            <a:spAutoFit/>
          </a:bodyPr>
          <a:lstStyle/>
          <a:p>
            <a:r>
              <a:rPr lang="en-US" sz="2400" dirty="0"/>
              <a:t>Use Case #2:</a:t>
            </a:r>
          </a:p>
          <a:p>
            <a:r>
              <a:rPr lang="en-US" sz="2400" dirty="0"/>
              <a:t>Compare training profiles early vs. late in training</a:t>
            </a:r>
          </a:p>
        </p:txBody>
      </p:sp>
      <p:sp>
        <p:nvSpPr>
          <p:cNvPr id="2" name="Date Placeholder 1"/>
          <p:cNvSpPr>
            <a:spLocks noGrp="1"/>
          </p:cNvSpPr>
          <p:nvPr>
            <p:ph type="dt" sz="half" idx="10"/>
          </p:nvPr>
        </p:nvSpPr>
        <p:spPr/>
        <p:txBody>
          <a:bodyPr/>
          <a:lstStyle/>
          <a:p>
            <a:fld id="{807A594A-CD49-4818-AD3D-8E9B512403C6}"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24</a:t>
            </a:fld>
            <a:endParaRPr lang="en-US"/>
          </a:p>
        </p:txBody>
      </p:sp>
      <p:pic>
        <p:nvPicPr>
          <p:cNvPr id="6" name="Picture 5">
            <a:extLst>
              <a:ext uri="{FF2B5EF4-FFF2-40B4-BE49-F238E27FC236}">
                <a16:creationId xmlns:a16="http://schemas.microsoft.com/office/drawing/2014/main" id="{932AD4E2-068C-404D-8C17-00903BBBFB0C}"/>
              </a:ext>
            </a:extLst>
          </p:cNvPr>
          <p:cNvPicPr>
            <a:picLocks noChangeAspect="1"/>
          </p:cNvPicPr>
          <p:nvPr/>
        </p:nvPicPr>
        <p:blipFill>
          <a:blip r:embed="rId2"/>
          <a:stretch>
            <a:fillRect/>
          </a:stretch>
        </p:blipFill>
        <p:spPr>
          <a:xfrm>
            <a:off x="1172983" y="250902"/>
            <a:ext cx="2844478" cy="1409597"/>
          </a:xfrm>
          <a:prstGeom prst="rect">
            <a:avLst/>
          </a:prstGeom>
        </p:spPr>
      </p:pic>
      <p:pic>
        <p:nvPicPr>
          <p:cNvPr id="9" name="Picture 8">
            <a:extLst>
              <a:ext uri="{FF2B5EF4-FFF2-40B4-BE49-F238E27FC236}">
                <a16:creationId xmlns:a16="http://schemas.microsoft.com/office/drawing/2014/main" id="{3A43D440-DFAC-4DDC-AB25-71E9EB524A10}"/>
              </a:ext>
            </a:extLst>
          </p:cNvPr>
          <p:cNvPicPr>
            <a:picLocks noChangeAspect="1"/>
          </p:cNvPicPr>
          <p:nvPr/>
        </p:nvPicPr>
        <p:blipFill>
          <a:blip r:embed="rId3"/>
          <a:stretch>
            <a:fillRect/>
          </a:stretch>
        </p:blipFill>
        <p:spPr>
          <a:xfrm>
            <a:off x="3353149" y="1806497"/>
            <a:ext cx="2956238" cy="1409597"/>
          </a:xfrm>
          <a:prstGeom prst="rect">
            <a:avLst/>
          </a:prstGeom>
        </p:spPr>
      </p:pic>
      <p:cxnSp>
        <p:nvCxnSpPr>
          <p:cNvPr id="11" name="Straight Connector 10">
            <a:extLst>
              <a:ext uri="{FF2B5EF4-FFF2-40B4-BE49-F238E27FC236}">
                <a16:creationId xmlns:a16="http://schemas.microsoft.com/office/drawing/2014/main" id="{EF3E66AE-D9B2-4CD1-AAFD-FABE079932DE}"/>
              </a:ext>
            </a:extLst>
          </p:cNvPr>
          <p:cNvCxnSpPr/>
          <p:nvPr/>
        </p:nvCxnSpPr>
        <p:spPr>
          <a:xfrm>
            <a:off x="1131849" y="3601844"/>
            <a:ext cx="9489688"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4DE8C5F-C557-450D-8B30-A6F4C1FF74CE}"/>
              </a:ext>
            </a:extLst>
          </p:cNvPr>
          <p:cNvSpPr txBox="1"/>
          <p:nvPr/>
        </p:nvSpPr>
        <p:spPr>
          <a:xfrm>
            <a:off x="1116183" y="3900607"/>
            <a:ext cx="3554762" cy="1200329"/>
          </a:xfrm>
          <a:prstGeom prst="rect">
            <a:avLst/>
          </a:prstGeom>
          <a:noFill/>
        </p:spPr>
        <p:txBody>
          <a:bodyPr wrap="square" rtlCol="0">
            <a:spAutoFit/>
          </a:bodyPr>
          <a:lstStyle/>
          <a:p>
            <a:r>
              <a:rPr lang="en-US" sz="2400" dirty="0"/>
              <a:t>Use Case #3:</a:t>
            </a:r>
          </a:p>
          <a:p>
            <a:r>
              <a:rPr lang="en-US" sz="2400" dirty="0"/>
              <a:t>Identify maximal gradients in training set</a:t>
            </a:r>
          </a:p>
        </p:txBody>
      </p:sp>
      <p:pic>
        <p:nvPicPr>
          <p:cNvPr id="16" name="Picture 15">
            <a:extLst>
              <a:ext uri="{FF2B5EF4-FFF2-40B4-BE49-F238E27FC236}">
                <a16:creationId xmlns:a16="http://schemas.microsoft.com/office/drawing/2014/main" id="{9FE2228A-EFDD-4EB3-84B1-99CE632D9920}"/>
              </a:ext>
            </a:extLst>
          </p:cNvPr>
          <p:cNvPicPr>
            <a:picLocks noChangeAspect="1"/>
          </p:cNvPicPr>
          <p:nvPr/>
        </p:nvPicPr>
        <p:blipFill rotWithShape="1">
          <a:blip r:embed="rId4"/>
          <a:srcRect l="72998" t="12846" r="-482" b="61789"/>
          <a:stretch/>
        </p:blipFill>
        <p:spPr>
          <a:xfrm>
            <a:off x="4670945" y="3987595"/>
            <a:ext cx="2956238" cy="1739577"/>
          </a:xfrm>
          <a:prstGeom prst="rect">
            <a:avLst/>
          </a:prstGeom>
        </p:spPr>
      </p:pic>
      <p:pic>
        <p:nvPicPr>
          <p:cNvPr id="18" name="Picture 17">
            <a:extLst>
              <a:ext uri="{FF2B5EF4-FFF2-40B4-BE49-F238E27FC236}">
                <a16:creationId xmlns:a16="http://schemas.microsoft.com/office/drawing/2014/main" id="{2A9A3ACC-89BD-48FE-BB98-28AF25198695}"/>
              </a:ext>
            </a:extLst>
          </p:cNvPr>
          <p:cNvPicPr>
            <a:picLocks noChangeAspect="1"/>
          </p:cNvPicPr>
          <p:nvPr/>
        </p:nvPicPr>
        <p:blipFill>
          <a:blip r:embed="rId5"/>
          <a:stretch>
            <a:fillRect/>
          </a:stretch>
        </p:blipFill>
        <p:spPr>
          <a:xfrm>
            <a:off x="8712588" y="4311374"/>
            <a:ext cx="2956239" cy="1434547"/>
          </a:xfrm>
          <a:prstGeom prst="rect">
            <a:avLst/>
          </a:prstGeom>
        </p:spPr>
      </p:pic>
      <p:sp>
        <p:nvSpPr>
          <p:cNvPr id="21" name="Arrow: Right 20">
            <a:extLst>
              <a:ext uri="{FF2B5EF4-FFF2-40B4-BE49-F238E27FC236}">
                <a16:creationId xmlns:a16="http://schemas.microsoft.com/office/drawing/2014/main" id="{D52919B1-95CA-4DDC-A474-84AB382F099D}"/>
              </a:ext>
            </a:extLst>
          </p:cNvPr>
          <p:cNvSpPr/>
          <p:nvPr/>
        </p:nvSpPr>
        <p:spPr>
          <a:xfrm rot="2602532">
            <a:off x="3122342" y="1332587"/>
            <a:ext cx="875371" cy="713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onnector: Elbow 22">
            <a:extLst>
              <a:ext uri="{FF2B5EF4-FFF2-40B4-BE49-F238E27FC236}">
                <a16:creationId xmlns:a16="http://schemas.microsoft.com/office/drawing/2014/main" id="{6059086B-5244-4656-9296-12CA1E2CD462}"/>
              </a:ext>
            </a:extLst>
          </p:cNvPr>
          <p:cNvCxnSpPr>
            <a:endCxn id="18" idx="1"/>
          </p:cNvCxnSpPr>
          <p:nvPr/>
        </p:nvCxnSpPr>
        <p:spPr>
          <a:xfrm>
            <a:off x="7627183" y="4148254"/>
            <a:ext cx="1085405" cy="880394"/>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4E7D751-2806-442C-8960-0AF9FB04D801}"/>
              </a:ext>
            </a:extLst>
          </p:cNvPr>
          <p:cNvCxnSpPr/>
          <p:nvPr/>
        </p:nvCxnSpPr>
        <p:spPr>
          <a:xfrm>
            <a:off x="7514266" y="3987595"/>
            <a:ext cx="0" cy="17395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820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9068" y="5369460"/>
            <a:ext cx="7642168" cy="677108"/>
          </a:xfrm>
          <a:prstGeom prst="rect">
            <a:avLst/>
          </a:prstGeom>
          <a:noFill/>
        </p:spPr>
        <p:txBody>
          <a:bodyPr wrap="square" rtlCol="0">
            <a:spAutoFit/>
          </a:bodyPr>
          <a:lstStyle/>
          <a:p>
            <a:pPr algn="ctr"/>
            <a:r>
              <a:rPr lang="en-US" sz="2000" b="1"/>
              <a:t>RNNbow</a:t>
            </a:r>
            <a:endParaRPr lang="en-US" sz="2000"/>
          </a:p>
          <a:p>
            <a:r>
              <a:rPr lang="en-US"/>
              <a:t> A tool to </a:t>
            </a:r>
            <a:r>
              <a:rPr lang="en-US" b="1"/>
              <a:t>visualize the gradient </a:t>
            </a:r>
            <a:r>
              <a:rPr lang="en-US"/>
              <a:t>during training of a </a:t>
            </a:r>
            <a:r>
              <a:rPr lang="en-US" b="1"/>
              <a:t>Recurrent Neural Network</a:t>
            </a:r>
            <a:endParaRPr lang="en-US" b="1" dirty="0"/>
          </a:p>
        </p:txBody>
      </p:sp>
      <p:sp>
        <p:nvSpPr>
          <p:cNvPr id="2" name="Date Placeholder 1"/>
          <p:cNvSpPr>
            <a:spLocks noGrp="1"/>
          </p:cNvSpPr>
          <p:nvPr>
            <p:ph type="dt" sz="half" idx="10"/>
          </p:nvPr>
        </p:nvSpPr>
        <p:spPr>
          <a:xfrm>
            <a:off x="1390650" y="6453386"/>
            <a:ext cx="1204572" cy="404614"/>
          </a:xfrm>
        </p:spPr>
        <p:txBody>
          <a:bodyPr/>
          <a:lstStyle/>
          <a:p>
            <a:fld id="{F79E3B6E-0B69-43E0-933A-8E267D29AD47}" type="datetime1">
              <a:rPr lang="en-US" smtClean="0"/>
              <a:t>8/14/2019</a:t>
            </a:fld>
            <a:endParaRPr lang="en-US"/>
          </a:p>
        </p:txBody>
      </p:sp>
      <p:sp>
        <p:nvSpPr>
          <p:cNvPr id="3" name="Footer Placeholder 2"/>
          <p:cNvSpPr>
            <a:spLocks noGrp="1"/>
          </p:cNvSpPr>
          <p:nvPr>
            <p:ph type="ftr" sz="quarter" idx="11"/>
          </p:nvPr>
        </p:nvSpPr>
        <p:spPr>
          <a:xfrm>
            <a:off x="2893564" y="6453386"/>
            <a:ext cx="6280830" cy="404614"/>
          </a:xfrm>
        </p:spPr>
        <p:txBody>
          <a:bodyPr/>
          <a:lstStyle/>
          <a:p>
            <a:r>
              <a:rPr lang="fr-FR"/>
              <a:t>IEEE VIS 2019 CG&amp;A</a:t>
            </a:r>
            <a:endParaRPr lang="en-US"/>
          </a:p>
        </p:txBody>
      </p:sp>
      <p:sp>
        <p:nvSpPr>
          <p:cNvPr id="6" name="Slide Number Placeholder 5"/>
          <p:cNvSpPr>
            <a:spLocks noGrp="1"/>
          </p:cNvSpPr>
          <p:nvPr>
            <p:ph type="sldNum" sz="quarter" idx="12"/>
          </p:nvPr>
        </p:nvSpPr>
        <p:spPr>
          <a:xfrm>
            <a:off x="9472736" y="6453386"/>
            <a:ext cx="1596292" cy="404614"/>
          </a:xfrm>
        </p:spPr>
        <p:txBody>
          <a:bodyPr/>
          <a:lstStyle/>
          <a:p>
            <a:fld id="{5D7A53C9-0D9C-EE43-A4C3-052309C9116D}" type="slidenum">
              <a:rPr lang="en-US" smtClean="0"/>
              <a:t>25</a:t>
            </a:fld>
            <a:endParaRPr lang="en-US"/>
          </a:p>
        </p:txBody>
      </p:sp>
      <p:pic>
        <p:nvPicPr>
          <p:cNvPr id="7" name="Picture 6">
            <a:extLst>
              <a:ext uri="{FF2B5EF4-FFF2-40B4-BE49-F238E27FC236}">
                <a16:creationId xmlns:a16="http://schemas.microsoft.com/office/drawing/2014/main" id="{AB8DE620-A9FC-43F5-92AE-315EC470A8EC}"/>
              </a:ext>
            </a:extLst>
          </p:cNvPr>
          <p:cNvPicPr>
            <a:picLocks noChangeAspect="1"/>
          </p:cNvPicPr>
          <p:nvPr/>
        </p:nvPicPr>
        <p:blipFill rotWithShape="1">
          <a:blip r:embed="rId3"/>
          <a:srcRect l="731" t="12641" r="44058" b="23637"/>
          <a:stretch/>
        </p:blipFill>
        <p:spPr>
          <a:xfrm>
            <a:off x="2280764" y="229341"/>
            <a:ext cx="7917366" cy="5140119"/>
          </a:xfrm>
          <a:prstGeom prst="rect">
            <a:avLst/>
          </a:prstGeom>
        </p:spPr>
      </p:pic>
    </p:spTree>
    <p:extLst>
      <p:ext uri="{BB962C8B-B14F-4D97-AF65-F5344CB8AC3E}">
        <p14:creationId xmlns:p14="http://schemas.microsoft.com/office/powerpoint/2010/main" val="3073739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73EE5F0-041A-4E16-83DC-E9E69D2E05F2}"/>
              </a:ext>
            </a:extLst>
          </p:cNvPr>
          <p:cNvPicPr>
            <a:picLocks noChangeAspect="1"/>
          </p:cNvPicPr>
          <p:nvPr/>
        </p:nvPicPr>
        <p:blipFill rotWithShape="1">
          <a:blip r:embed="rId3">
            <a:alphaModFix amt="46000"/>
          </a:blip>
          <a:srcRect l="21193" t="20720" r="44058" b="23637"/>
          <a:stretch/>
        </p:blipFill>
        <p:spPr>
          <a:xfrm>
            <a:off x="6451601" y="196963"/>
            <a:ext cx="4983115" cy="4488462"/>
          </a:xfrm>
          <a:prstGeom prst="rect">
            <a:avLst/>
          </a:prstGeom>
        </p:spPr>
      </p:pic>
      <p:sp>
        <p:nvSpPr>
          <p:cNvPr id="6" name="TextBox 5"/>
          <p:cNvSpPr txBox="1"/>
          <p:nvPr/>
        </p:nvSpPr>
        <p:spPr>
          <a:xfrm>
            <a:off x="1845735" y="1040944"/>
            <a:ext cx="4605867" cy="1477327"/>
          </a:xfrm>
          <a:prstGeom prst="rect">
            <a:avLst/>
          </a:prstGeom>
          <a:solidFill>
            <a:schemeClr val="bg1">
              <a:lumMod val="95000"/>
            </a:schemeClr>
          </a:solidFill>
        </p:spPr>
        <p:txBody>
          <a:bodyPr wrap="square" rtlCol="0">
            <a:spAutoFit/>
          </a:bodyPr>
          <a:lstStyle/>
          <a:p>
            <a:r>
              <a:rPr lang="en-US" sz="2400" b="1" dirty="0" err="1"/>
              <a:t>RNNbow</a:t>
            </a:r>
            <a:r>
              <a:rPr lang="en-US" sz="2400" dirty="0"/>
              <a:t>: </a:t>
            </a:r>
            <a:r>
              <a:rPr lang="en-US" sz="2400" b="1" dirty="0"/>
              <a:t>Visualizing Learning via </a:t>
            </a:r>
            <a:r>
              <a:rPr lang="en-US" sz="2400" b="1" dirty="0" err="1"/>
              <a:t>Backpropagation</a:t>
            </a:r>
            <a:r>
              <a:rPr lang="en-US" sz="2400" b="1" dirty="0"/>
              <a:t> Gradients in Recurrent Neural Networks </a:t>
            </a:r>
            <a:endParaRPr lang="en-US" sz="2400" dirty="0"/>
          </a:p>
          <a:p>
            <a:endParaRPr lang="en-US" dirty="0"/>
          </a:p>
        </p:txBody>
      </p:sp>
      <p:sp>
        <p:nvSpPr>
          <p:cNvPr id="7" name="TextBox 6"/>
          <p:cNvSpPr txBox="1"/>
          <p:nvPr/>
        </p:nvSpPr>
        <p:spPr>
          <a:xfrm>
            <a:off x="1127382" y="5797638"/>
            <a:ext cx="1696281" cy="646331"/>
          </a:xfrm>
          <a:prstGeom prst="rect">
            <a:avLst/>
          </a:prstGeom>
          <a:noFill/>
        </p:spPr>
        <p:txBody>
          <a:bodyPr wrap="square" rtlCol="0">
            <a:spAutoFit/>
          </a:bodyPr>
          <a:lstStyle/>
          <a:p>
            <a:r>
              <a:rPr lang="en-US" dirty="0"/>
              <a:t>Dylan </a:t>
            </a:r>
          </a:p>
          <a:p>
            <a:r>
              <a:rPr lang="en-US" dirty="0"/>
              <a:t>Cashman</a:t>
            </a:r>
          </a:p>
        </p:txBody>
      </p:sp>
      <p:sp>
        <p:nvSpPr>
          <p:cNvPr id="8" name="TextBox 7"/>
          <p:cNvSpPr txBox="1"/>
          <p:nvPr/>
        </p:nvSpPr>
        <p:spPr>
          <a:xfrm>
            <a:off x="2452387" y="5818340"/>
            <a:ext cx="1696281" cy="646331"/>
          </a:xfrm>
          <a:prstGeom prst="rect">
            <a:avLst/>
          </a:prstGeom>
          <a:noFill/>
        </p:spPr>
        <p:txBody>
          <a:bodyPr wrap="square" rtlCol="0">
            <a:spAutoFit/>
          </a:bodyPr>
          <a:lstStyle/>
          <a:p>
            <a:r>
              <a:rPr lang="en-US" dirty="0"/>
              <a:t>Abigail </a:t>
            </a:r>
          </a:p>
          <a:p>
            <a:r>
              <a:rPr lang="en-US" dirty="0" err="1"/>
              <a:t>Mosca</a:t>
            </a:r>
            <a:endParaRPr lang="en-US" dirty="0"/>
          </a:p>
        </p:txBody>
      </p:sp>
      <p:sp>
        <p:nvSpPr>
          <p:cNvPr id="9" name="TextBox 8"/>
          <p:cNvSpPr txBox="1"/>
          <p:nvPr/>
        </p:nvSpPr>
        <p:spPr>
          <a:xfrm>
            <a:off x="6067332" y="5794535"/>
            <a:ext cx="1696281" cy="646331"/>
          </a:xfrm>
          <a:prstGeom prst="rect">
            <a:avLst/>
          </a:prstGeom>
          <a:noFill/>
        </p:spPr>
        <p:txBody>
          <a:bodyPr wrap="square" rtlCol="0">
            <a:spAutoFit/>
          </a:bodyPr>
          <a:lstStyle/>
          <a:p>
            <a:r>
              <a:rPr lang="en-US" dirty="0"/>
              <a:t>Remco </a:t>
            </a:r>
          </a:p>
          <a:p>
            <a:r>
              <a:rPr lang="en-US" dirty="0"/>
              <a:t>Chang</a:t>
            </a:r>
          </a:p>
        </p:txBody>
      </p:sp>
      <p:sp>
        <p:nvSpPr>
          <p:cNvPr id="10" name="TextBox 9"/>
          <p:cNvSpPr txBox="1"/>
          <p:nvPr/>
        </p:nvSpPr>
        <p:spPr>
          <a:xfrm>
            <a:off x="8033065" y="5808851"/>
            <a:ext cx="2215624" cy="369332"/>
          </a:xfrm>
          <a:prstGeom prst="rect">
            <a:avLst/>
          </a:prstGeom>
          <a:noFill/>
        </p:spPr>
        <p:txBody>
          <a:bodyPr wrap="square" rtlCol="0">
            <a:spAutoFit/>
          </a:bodyPr>
          <a:lstStyle/>
          <a:p>
            <a:r>
              <a:rPr lang="en-US" dirty="0"/>
              <a:t>Genevieve Patterson</a:t>
            </a:r>
          </a:p>
        </p:txBody>
      </p:sp>
      <p:sp>
        <p:nvSpPr>
          <p:cNvPr id="11" name="TextBox 10"/>
          <p:cNvSpPr txBox="1"/>
          <p:nvPr/>
        </p:nvSpPr>
        <p:spPr>
          <a:xfrm>
            <a:off x="3872912" y="4685425"/>
            <a:ext cx="1697901" cy="369332"/>
          </a:xfrm>
          <a:prstGeom prst="rect">
            <a:avLst/>
          </a:prstGeom>
          <a:noFill/>
          <a:ln>
            <a:noFill/>
          </a:ln>
        </p:spPr>
        <p:txBody>
          <a:bodyPr wrap="none" rtlCol="0">
            <a:spAutoFit/>
          </a:bodyPr>
          <a:lstStyle/>
          <a:p>
            <a:r>
              <a:rPr lang="en-US" b="1" dirty="0">
                <a:solidFill>
                  <a:schemeClr val="tx2">
                    <a:lumMod val="60000"/>
                    <a:lumOff val="40000"/>
                  </a:schemeClr>
                </a:solidFill>
              </a:rPr>
              <a:t>Tufts University</a:t>
            </a:r>
          </a:p>
        </p:txBody>
      </p:sp>
      <p:sp>
        <p:nvSpPr>
          <p:cNvPr id="12" name="TextBox 11"/>
          <p:cNvSpPr txBox="1"/>
          <p:nvPr/>
        </p:nvSpPr>
        <p:spPr>
          <a:xfrm>
            <a:off x="8077201" y="4673600"/>
            <a:ext cx="2031889" cy="369332"/>
          </a:xfrm>
          <a:prstGeom prst="rect">
            <a:avLst/>
          </a:prstGeom>
          <a:noFill/>
          <a:ln>
            <a:noFill/>
          </a:ln>
        </p:spPr>
        <p:txBody>
          <a:bodyPr wrap="none" rtlCol="0">
            <a:spAutoFit/>
          </a:bodyPr>
          <a:lstStyle/>
          <a:p>
            <a:r>
              <a:rPr lang="en-US" b="1" dirty="0">
                <a:solidFill>
                  <a:schemeClr val="tx2">
                    <a:lumMod val="60000"/>
                    <a:lumOff val="40000"/>
                  </a:schemeClr>
                </a:solidFill>
              </a:rPr>
              <a:t>Microsoft Research</a:t>
            </a:r>
          </a:p>
        </p:txBody>
      </p:sp>
      <p:sp>
        <p:nvSpPr>
          <p:cNvPr id="3" name="Content Placeholder 2"/>
          <p:cNvSpPr>
            <a:spLocks noGrp="1"/>
          </p:cNvSpPr>
          <p:nvPr>
            <p:ph idx="1"/>
          </p:nvPr>
        </p:nvSpPr>
        <p:spPr>
          <a:xfrm>
            <a:off x="1524000" y="2518270"/>
            <a:ext cx="5542410" cy="2155330"/>
          </a:xfrm>
          <a:solidFill>
            <a:schemeClr val="bg1">
              <a:lumMod val="95000"/>
            </a:schemeClr>
          </a:solidFill>
        </p:spPr>
        <p:txBody>
          <a:bodyPr>
            <a:noAutofit/>
          </a:bodyPr>
          <a:lstStyle/>
          <a:p>
            <a:r>
              <a:rPr lang="en-US" sz="2400" dirty="0"/>
              <a:t>Tool for </a:t>
            </a:r>
            <a:r>
              <a:rPr lang="en-US" sz="2400" i="1" dirty="0"/>
              <a:t>Model Debugging</a:t>
            </a:r>
            <a:r>
              <a:rPr lang="en-US" sz="2400" dirty="0"/>
              <a:t> for Recurrent Neural Networks</a:t>
            </a:r>
          </a:p>
          <a:p>
            <a:r>
              <a:rPr lang="en-US" sz="2400" dirty="0"/>
              <a:t>Visualizes gradient updates in training</a:t>
            </a:r>
          </a:p>
          <a:p>
            <a:r>
              <a:rPr lang="en-US" sz="2400" dirty="0"/>
              <a:t>Identifies if network is learning </a:t>
            </a:r>
            <a:r>
              <a:rPr lang="en-US" sz="2400" i="1" dirty="0"/>
              <a:t>long-term dependencies</a:t>
            </a:r>
            <a:endParaRPr lang="en-US" sz="2400" dirty="0"/>
          </a:p>
          <a:p>
            <a:endParaRPr lang="en-US" sz="2400" dirty="0"/>
          </a:p>
        </p:txBody>
      </p:sp>
      <p:sp>
        <p:nvSpPr>
          <p:cNvPr id="16" name="Date Placeholder 15"/>
          <p:cNvSpPr>
            <a:spLocks noGrp="1"/>
          </p:cNvSpPr>
          <p:nvPr>
            <p:ph type="dt" sz="half" idx="10"/>
          </p:nvPr>
        </p:nvSpPr>
        <p:spPr/>
        <p:txBody>
          <a:bodyPr/>
          <a:lstStyle/>
          <a:p>
            <a:fld id="{7203CFD6-1B52-4A57-997D-1384C7695C8E}" type="datetime1">
              <a:rPr lang="en-US" smtClean="0"/>
              <a:t>8/14/2019</a:t>
            </a:fld>
            <a:endParaRPr lang="en-US"/>
          </a:p>
        </p:txBody>
      </p:sp>
      <p:sp>
        <p:nvSpPr>
          <p:cNvPr id="17" name="Footer Placeholder 16"/>
          <p:cNvSpPr>
            <a:spLocks noGrp="1"/>
          </p:cNvSpPr>
          <p:nvPr>
            <p:ph type="ftr" sz="quarter" idx="11"/>
          </p:nvPr>
        </p:nvSpPr>
        <p:spPr/>
        <p:txBody>
          <a:bodyPr/>
          <a:lstStyle/>
          <a:p>
            <a:r>
              <a:rPr lang="fr-FR"/>
              <a:t>IEEE VIS 2019 CG&amp;A</a:t>
            </a:r>
            <a:endParaRPr lang="en-US"/>
          </a:p>
        </p:txBody>
      </p:sp>
      <p:sp>
        <p:nvSpPr>
          <p:cNvPr id="18" name="Slide Number Placeholder 17"/>
          <p:cNvSpPr>
            <a:spLocks noGrp="1"/>
          </p:cNvSpPr>
          <p:nvPr>
            <p:ph type="sldNum" sz="quarter" idx="12"/>
          </p:nvPr>
        </p:nvSpPr>
        <p:spPr/>
        <p:txBody>
          <a:bodyPr/>
          <a:lstStyle/>
          <a:p>
            <a:fld id="{5D7A53C9-0D9C-EE43-A4C3-052309C9116D}" type="slidenum">
              <a:rPr lang="en-US" smtClean="0"/>
              <a:t>26</a:t>
            </a:fld>
            <a:endParaRPr lang="en-US"/>
          </a:p>
        </p:txBody>
      </p:sp>
      <p:pic>
        <p:nvPicPr>
          <p:cNvPr id="4" name="Picture 3" descr="baby_remco.jpg"/>
          <p:cNvPicPr>
            <a:picLocks noChangeAspect="1"/>
          </p:cNvPicPr>
          <p:nvPr/>
        </p:nvPicPr>
        <p:blipFill rotWithShape="1">
          <a:blip r:embed="rId4">
            <a:extLst>
              <a:ext uri="{28A0092B-C50C-407E-A947-70E740481C1C}">
                <a14:useLocalDpi xmlns:a14="http://schemas.microsoft.com/office/drawing/2010/main" val="0"/>
              </a:ext>
            </a:extLst>
          </a:blip>
          <a:srcRect l="14078" t="3610" r="55633" b="33318"/>
          <a:stretch/>
        </p:blipFill>
        <p:spPr>
          <a:xfrm>
            <a:off x="6202198" y="5040250"/>
            <a:ext cx="664269" cy="778090"/>
          </a:xfrm>
          <a:prstGeom prst="rect">
            <a:avLst/>
          </a:prstGeom>
        </p:spPr>
      </p:pic>
      <p:pic>
        <p:nvPicPr>
          <p:cNvPr id="14" name="Picture 13" descr="genevieve-180x180.png"/>
          <p:cNvPicPr>
            <a:picLocks noChangeAspect="1"/>
          </p:cNvPicPr>
          <p:nvPr/>
        </p:nvPicPr>
        <p:blipFill rotWithShape="1">
          <a:blip r:embed="rId5">
            <a:extLst>
              <a:ext uri="{28A0092B-C50C-407E-A947-70E740481C1C}">
                <a14:useLocalDpi xmlns:a14="http://schemas.microsoft.com/office/drawing/2010/main" val="0"/>
              </a:ext>
            </a:extLst>
          </a:blip>
          <a:srcRect l="12971" t="2218" r="23431" b="24547"/>
          <a:stretch/>
        </p:blipFill>
        <p:spPr>
          <a:xfrm>
            <a:off x="8688224" y="5040250"/>
            <a:ext cx="685511" cy="789380"/>
          </a:xfrm>
          <a:prstGeom prst="rect">
            <a:avLst/>
          </a:prstGeom>
        </p:spPr>
      </p:pic>
      <p:pic>
        <p:nvPicPr>
          <p:cNvPr id="15" name="Picture 14" descr="small_headshot.jpg"/>
          <p:cNvPicPr>
            <a:picLocks noChangeAspect="1"/>
          </p:cNvPicPr>
          <p:nvPr/>
        </p:nvPicPr>
        <p:blipFill rotWithShape="1">
          <a:blip r:embed="rId6">
            <a:extLst>
              <a:ext uri="{28A0092B-C50C-407E-A947-70E740481C1C}">
                <a14:useLocalDpi xmlns:a14="http://schemas.microsoft.com/office/drawing/2010/main" val="0"/>
              </a:ext>
            </a:extLst>
          </a:blip>
          <a:srcRect l="18056" r="16666" b="13956"/>
          <a:stretch/>
        </p:blipFill>
        <p:spPr>
          <a:xfrm>
            <a:off x="1208579" y="4957789"/>
            <a:ext cx="637156" cy="839849"/>
          </a:xfrm>
          <a:prstGeom prst="rect">
            <a:avLst/>
          </a:prstGeom>
        </p:spPr>
      </p:pic>
      <p:pic>
        <p:nvPicPr>
          <p:cNvPr id="5" name="Picture 4">
            <a:extLst>
              <a:ext uri="{FF2B5EF4-FFF2-40B4-BE49-F238E27FC236}">
                <a16:creationId xmlns:a16="http://schemas.microsoft.com/office/drawing/2014/main" id="{A51BEC86-E780-48B9-9AFF-FB724EAE36FF}"/>
              </a:ext>
            </a:extLst>
          </p:cNvPr>
          <p:cNvPicPr>
            <a:picLocks noChangeAspect="1"/>
          </p:cNvPicPr>
          <p:nvPr/>
        </p:nvPicPr>
        <p:blipFill>
          <a:blip r:embed="rId7"/>
          <a:stretch>
            <a:fillRect/>
          </a:stretch>
        </p:blipFill>
        <p:spPr>
          <a:xfrm>
            <a:off x="2508980" y="4976491"/>
            <a:ext cx="650712" cy="811730"/>
          </a:xfrm>
          <a:prstGeom prst="rect">
            <a:avLst/>
          </a:prstGeom>
        </p:spPr>
      </p:pic>
      <p:sp>
        <p:nvSpPr>
          <p:cNvPr id="20" name="TextBox 19">
            <a:extLst>
              <a:ext uri="{FF2B5EF4-FFF2-40B4-BE49-F238E27FC236}">
                <a16:creationId xmlns:a16="http://schemas.microsoft.com/office/drawing/2014/main" id="{72FA538B-B39D-4061-A754-8B681AE6E87D}"/>
              </a:ext>
            </a:extLst>
          </p:cNvPr>
          <p:cNvSpPr txBox="1"/>
          <p:nvPr/>
        </p:nvSpPr>
        <p:spPr>
          <a:xfrm>
            <a:off x="3610791" y="5807055"/>
            <a:ext cx="1696281" cy="646331"/>
          </a:xfrm>
          <a:prstGeom prst="rect">
            <a:avLst/>
          </a:prstGeom>
          <a:noFill/>
        </p:spPr>
        <p:txBody>
          <a:bodyPr wrap="square" rtlCol="0">
            <a:spAutoFit/>
          </a:bodyPr>
          <a:lstStyle/>
          <a:p>
            <a:r>
              <a:rPr lang="en-US" dirty="0"/>
              <a:t>Nathan </a:t>
            </a:r>
          </a:p>
          <a:p>
            <a:r>
              <a:rPr lang="en-US" dirty="0"/>
              <a:t>Watts</a:t>
            </a:r>
          </a:p>
        </p:txBody>
      </p:sp>
      <p:sp>
        <p:nvSpPr>
          <p:cNvPr id="21" name="TextBox 20">
            <a:extLst>
              <a:ext uri="{FF2B5EF4-FFF2-40B4-BE49-F238E27FC236}">
                <a16:creationId xmlns:a16="http://schemas.microsoft.com/office/drawing/2014/main" id="{4612B99C-5643-49D6-A272-BD3949AC3FD0}"/>
              </a:ext>
            </a:extLst>
          </p:cNvPr>
          <p:cNvSpPr txBox="1"/>
          <p:nvPr/>
        </p:nvSpPr>
        <p:spPr>
          <a:xfrm>
            <a:off x="4689723" y="5790885"/>
            <a:ext cx="1696281" cy="646331"/>
          </a:xfrm>
          <a:prstGeom prst="rect">
            <a:avLst/>
          </a:prstGeom>
          <a:noFill/>
        </p:spPr>
        <p:txBody>
          <a:bodyPr wrap="square" rtlCol="0">
            <a:spAutoFit/>
          </a:bodyPr>
          <a:lstStyle/>
          <a:p>
            <a:r>
              <a:rPr lang="en-US" dirty="0"/>
              <a:t>Shannon</a:t>
            </a:r>
          </a:p>
          <a:p>
            <a:r>
              <a:rPr lang="en-US" dirty="0"/>
              <a:t>Robinson </a:t>
            </a:r>
          </a:p>
        </p:txBody>
      </p:sp>
      <p:pic>
        <p:nvPicPr>
          <p:cNvPr id="23" name="Picture 22">
            <a:extLst>
              <a:ext uri="{FF2B5EF4-FFF2-40B4-BE49-F238E27FC236}">
                <a16:creationId xmlns:a16="http://schemas.microsoft.com/office/drawing/2014/main" id="{0C523CDC-C3F2-4464-AD1F-3E6AA542D78F}"/>
              </a:ext>
            </a:extLst>
          </p:cNvPr>
          <p:cNvPicPr>
            <a:picLocks noChangeAspect="1"/>
          </p:cNvPicPr>
          <p:nvPr/>
        </p:nvPicPr>
        <p:blipFill rotWithShape="1">
          <a:blip r:embed="rId8"/>
          <a:srcRect l="25238" r="25179"/>
          <a:stretch/>
        </p:blipFill>
        <p:spPr>
          <a:xfrm>
            <a:off x="3690175" y="4997079"/>
            <a:ext cx="619216" cy="832551"/>
          </a:xfrm>
          <a:prstGeom prst="rect">
            <a:avLst/>
          </a:prstGeom>
        </p:spPr>
      </p:pic>
      <p:pic>
        <p:nvPicPr>
          <p:cNvPr id="25" name="Picture 24">
            <a:extLst>
              <a:ext uri="{FF2B5EF4-FFF2-40B4-BE49-F238E27FC236}">
                <a16:creationId xmlns:a16="http://schemas.microsoft.com/office/drawing/2014/main" id="{0FC9DAEA-3AF8-4F9E-ADE2-F852F0A49F8E}"/>
              </a:ext>
            </a:extLst>
          </p:cNvPr>
          <p:cNvPicPr>
            <a:picLocks noChangeAspect="1"/>
          </p:cNvPicPr>
          <p:nvPr/>
        </p:nvPicPr>
        <p:blipFill rotWithShape="1">
          <a:blip r:embed="rId9"/>
          <a:srcRect l="22432" t="14293" r="16438"/>
          <a:stretch/>
        </p:blipFill>
        <p:spPr>
          <a:xfrm>
            <a:off x="4895797" y="4996792"/>
            <a:ext cx="594012" cy="832837"/>
          </a:xfrm>
          <a:prstGeom prst="rect">
            <a:avLst/>
          </a:prstGeom>
        </p:spPr>
      </p:pic>
    </p:spTree>
    <p:extLst>
      <p:ext uri="{BB962C8B-B14F-4D97-AF65-F5344CB8AC3E}">
        <p14:creationId xmlns:p14="http://schemas.microsoft.com/office/powerpoint/2010/main" val="2156276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late_train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484" y="1716616"/>
            <a:ext cx="8044345" cy="3820584"/>
          </a:xfrm>
          <a:prstGeom prst="rect">
            <a:avLst/>
          </a:prstGeom>
        </p:spPr>
      </p:pic>
      <p:sp>
        <p:nvSpPr>
          <p:cNvPr id="5" name="Rectangle 4"/>
          <p:cNvSpPr/>
          <p:nvPr/>
        </p:nvSpPr>
        <p:spPr>
          <a:xfrm>
            <a:off x="5128683" y="2997201"/>
            <a:ext cx="560917" cy="2065867"/>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5873750" y="2997201"/>
            <a:ext cx="560917" cy="1947333"/>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Rectangle 9"/>
          <p:cNvSpPr/>
          <p:nvPr/>
        </p:nvSpPr>
        <p:spPr>
          <a:xfrm>
            <a:off x="6568017" y="3014133"/>
            <a:ext cx="560917" cy="1625600"/>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p:cNvSpPr/>
          <p:nvPr/>
        </p:nvSpPr>
        <p:spPr>
          <a:xfrm>
            <a:off x="7296150" y="2997201"/>
            <a:ext cx="560917" cy="1642533"/>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p:cNvSpPr/>
          <p:nvPr/>
        </p:nvSpPr>
        <p:spPr>
          <a:xfrm>
            <a:off x="8041217" y="2997200"/>
            <a:ext cx="560917" cy="2235200"/>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p:cNvSpPr/>
          <p:nvPr/>
        </p:nvSpPr>
        <p:spPr>
          <a:xfrm>
            <a:off x="8752416" y="3014133"/>
            <a:ext cx="560917" cy="1930400"/>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9480550" y="2997201"/>
            <a:ext cx="560917" cy="1642533"/>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250017" y="2997201"/>
            <a:ext cx="560917" cy="1642533"/>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p:cNvSpPr/>
          <p:nvPr/>
        </p:nvSpPr>
        <p:spPr>
          <a:xfrm>
            <a:off x="2963334" y="2997201"/>
            <a:ext cx="560917" cy="1794933"/>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689351" y="3014133"/>
            <a:ext cx="560917" cy="1778000"/>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4417483" y="2997200"/>
            <a:ext cx="560917" cy="2235200"/>
          </a:xfrm>
          <a:prstGeom prst="rect">
            <a:avLst/>
          </a:prstGeom>
          <a:solidFill>
            <a:srgbClr val="008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E4AAB65-8A5E-401C-8A2A-24C6263F7937}"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27</a:t>
            </a:fld>
            <a:endParaRPr lang="en-US"/>
          </a:p>
        </p:txBody>
      </p:sp>
    </p:spTree>
    <p:extLst>
      <p:ext uri="{BB962C8B-B14F-4D97-AF65-F5344CB8AC3E}">
        <p14:creationId xmlns:p14="http://schemas.microsoft.com/office/powerpoint/2010/main" val="1898064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late_train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484" y="1716616"/>
            <a:ext cx="8044345" cy="3820584"/>
          </a:xfrm>
          <a:prstGeom prst="rect">
            <a:avLst/>
          </a:prstGeom>
        </p:spPr>
      </p:pic>
      <p:sp>
        <p:nvSpPr>
          <p:cNvPr id="2" name="Date Placeholder 1"/>
          <p:cNvSpPr>
            <a:spLocks noGrp="1"/>
          </p:cNvSpPr>
          <p:nvPr>
            <p:ph type="dt" sz="half" idx="10"/>
          </p:nvPr>
        </p:nvSpPr>
        <p:spPr/>
        <p:txBody>
          <a:bodyPr/>
          <a:lstStyle/>
          <a:p>
            <a:fld id="{4D6C1465-B16D-4A98-9ACB-D312129E065F}"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5" name="Slide Number Placeholder 4"/>
          <p:cNvSpPr>
            <a:spLocks noGrp="1"/>
          </p:cNvSpPr>
          <p:nvPr>
            <p:ph type="sldNum" sz="quarter" idx="12"/>
          </p:nvPr>
        </p:nvSpPr>
        <p:spPr/>
        <p:txBody>
          <a:bodyPr/>
          <a:lstStyle/>
          <a:p>
            <a:fld id="{5D7A53C9-0D9C-EE43-A4C3-052309C9116D}" type="slidenum">
              <a:rPr lang="en-US" smtClean="0"/>
              <a:t>28</a:t>
            </a:fld>
            <a:endParaRPr lang="en-US"/>
          </a:p>
        </p:txBody>
      </p:sp>
    </p:spTree>
    <p:extLst>
      <p:ext uri="{BB962C8B-B14F-4D97-AF65-F5344CB8AC3E}">
        <p14:creationId xmlns:p14="http://schemas.microsoft.com/office/powerpoint/2010/main" val="1157909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descr="Screen Shot 2017-09-28 at 3.49.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832" y="2840975"/>
            <a:ext cx="7937969" cy="935158"/>
          </a:xfrm>
          <a:prstGeom prst="rect">
            <a:avLst/>
          </a:prstGeom>
        </p:spPr>
      </p:pic>
      <p:sp>
        <p:nvSpPr>
          <p:cNvPr id="2" name="Date Placeholder 1"/>
          <p:cNvSpPr>
            <a:spLocks noGrp="1"/>
          </p:cNvSpPr>
          <p:nvPr>
            <p:ph type="dt" sz="half" idx="10"/>
          </p:nvPr>
        </p:nvSpPr>
        <p:spPr/>
        <p:txBody>
          <a:bodyPr/>
          <a:lstStyle/>
          <a:p>
            <a:fld id="{BD09E453-7C71-40C2-9532-E2BCCAD5AB73}"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4" name="Slide Number Placeholder 3"/>
          <p:cNvSpPr>
            <a:spLocks noGrp="1"/>
          </p:cNvSpPr>
          <p:nvPr>
            <p:ph type="sldNum" sz="quarter" idx="12"/>
          </p:nvPr>
        </p:nvSpPr>
        <p:spPr/>
        <p:txBody>
          <a:bodyPr/>
          <a:lstStyle/>
          <a:p>
            <a:fld id="{5D7A53C9-0D9C-EE43-A4C3-052309C9116D}" type="slidenum">
              <a:rPr lang="en-US" smtClean="0"/>
              <a:t>29</a:t>
            </a:fld>
            <a:endParaRPr lang="en-US"/>
          </a:p>
        </p:txBody>
      </p:sp>
    </p:spTree>
    <p:extLst>
      <p:ext uri="{BB962C8B-B14F-4D97-AF65-F5344CB8AC3E}">
        <p14:creationId xmlns:p14="http://schemas.microsoft.com/office/powerpoint/2010/main" val="737311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710A-4220-44E9-A40B-1E52AB93F6F3}"/>
              </a:ext>
            </a:extLst>
          </p:cNvPr>
          <p:cNvSpPr>
            <a:spLocks noGrp="1"/>
          </p:cNvSpPr>
          <p:nvPr>
            <p:ph type="title"/>
          </p:nvPr>
        </p:nvSpPr>
        <p:spPr/>
        <p:txBody>
          <a:bodyPr/>
          <a:lstStyle/>
          <a:p>
            <a:r>
              <a:rPr lang="en-US" dirty="0"/>
              <a:t>Talk Overview</a:t>
            </a:r>
          </a:p>
        </p:txBody>
      </p:sp>
      <p:sp>
        <p:nvSpPr>
          <p:cNvPr id="3" name="Content Placeholder 2">
            <a:extLst>
              <a:ext uri="{FF2B5EF4-FFF2-40B4-BE49-F238E27FC236}">
                <a16:creationId xmlns:a16="http://schemas.microsoft.com/office/drawing/2014/main" id="{CEDB00A2-157A-4360-996C-FCEEDF718FC4}"/>
              </a:ext>
            </a:extLst>
          </p:cNvPr>
          <p:cNvSpPr>
            <a:spLocks noGrp="1"/>
          </p:cNvSpPr>
          <p:nvPr>
            <p:ph idx="1"/>
          </p:nvPr>
        </p:nvSpPr>
        <p:spPr>
          <a:xfrm>
            <a:off x="1371600" y="2286000"/>
            <a:ext cx="9601200" cy="775010"/>
          </a:xfrm>
        </p:spPr>
        <p:txBody>
          <a:bodyPr>
            <a:noAutofit/>
          </a:bodyPr>
          <a:lstStyle/>
          <a:p>
            <a:r>
              <a:rPr lang="en-US" sz="3600" b="1" dirty="0"/>
              <a:t>Background</a:t>
            </a:r>
          </a:p>
          <a:p>
            <a:r>
              <a:rPr lang="en-US" sz="3600" b="1" dirty="0"/>
              <a:t>Tool Description</a:t>
            </a:r>
          </a:p>
          <a:p>
            <a:r>
              <a:rPr lang="en-US" sz="3600" b="1" dirty="0"/>
              <a:t>Use Cases</a:t>
            </a:r>
            <a:endParaRPr lang="en-US" sz="3600" dirty="0"/>
          </a:p>
          <a:p>
            <a:pPr marL="0" indent="0">
              <a:buNone/>
            </a:pPr>
            <a:endParaRPr lang="en-US" sz="3600" b="1" dirty="0"/>
          </a:p>
          <a:p>
            <a:pPr marL="0" indent="0">
              <a:buNone/>
            </a:pPr>
            <a:endParaRPr lang="en-US" sz="3600" dirty="0"/>
          </a:p>
        </p:txBody>
      </p:sp>
      <p:sp>
        <p:nvSpPr>
          <p:cNvPr id="4" name="Date Placeholder 3">
            <a:extLst>
              <a:ext uri="{FF2B5EF4-FFF2-40B4-BE49-F238E27FC236}">
                <a16:creationId xmlns:a16="http://schemas.microsoft.com/office/drawing/2014/main" id="{504B3F5D-2DA2-4B2C-A696-A4DB9FAE2D6A}"/>
              </a:ext>
            </a:extLst>
          </p:cNvPr>
          <p:cNvSpPr>
            <a:spLocks noGrp="1"/>
          </p:cNvSpPr>
          <p:nvPr>
            <p:ph type="dt" sz="half" idx="10"/>
          </p:nvPr>
        </p:nvSpPr>
        <p:spPr/>
        <p:txBody>
          <a:bodyPr/>
          <a:lstStyle/>
          <a:p>
            <a:fld id="{4BD3414B-D0B8-4C12-A41E-521BAAC476C8}" type="datetime1">
              <a:rPr lang="en-US" smtClean="0"/>
              <a:t>8/14/2019</a:t>
            </a:fld>
            <a:endParaRPr lang="en-US"/>
          </a:p>
        </p:txBody>
      </p:sp>
      <p:sp>
        <p:nvSpPr>
          <p:cNvPr id="5" name="Footer Placeholder 4">
            <a:extLst>
              <a:ext uri="{FF2B5EF4-FFF2-40B4-BE49-F238E27FC236}">
                <a16:creationId xmlns:a16="http://schemas.microsoft.com/office/drawing/2014/main" id="{BE08DF72-8600-44F1-AD21-B6152000C9E8}"/>
              </a:ext>
            </a:extLst>
          </p:cNvPr>
          <p:cNvSpPr>
            <a:spLocks noGrp="1"/>
          </p:cNvSpPr>
          <p:nvPr>
            <p:ph type="ftr" sz="quarter" idx="11"/>
          </p:nvPr>
        </p:nvSpPr>
        <p:spPr/>
        <p:txBody>
          <a:bodyPr/>
          <a:lstStyle/>
          <a:p>
            <a:r>
              <a:rPr lang="en-US"/>
              <a:t>IEEE VIS 2019 CG&amp;A</a:t>
            </a:r>
            <a:endParaRPr lang="en-US" dirty="0"/>
          </a:p>
        </p:txBody>
      </p:sp>
      <p:sp>
        <p:nvSpPr>
          <p:cNvPr id="6" name="Slide Number Placeholder 5">
            <a:extLst>
              <a:ext uri="{FF2B5EF4-FFF2-40B4-BE49-F238E27FC236}">
                <a16:creationId xmlns:a16="http://schemas.microsoft.com/office/drawing/2014/main" id="{72536891-AC7D-4A83-81C3-9D5AEB472C34}"/>
              </a:ext>
            </a:extLst>
          </p:cNvPr>
          <p:cNvSpPr>
            <a:spLocks noGrp="1"/>
          </p:cNvSpPr>
          <p:nvPr>
            <p:ph type="sldNum" sz="quarter" idx="12"/>
          </p:nvPr>
        </p:nvSpPr>
        <p:spPr/>
        <p:txBody>
          <a:bodyPr/>
          <a:lstStyle/>
          <a:p>
            <a:fld id="{5D7A53C9-0D9C-EE43-A4C3-052309C9116D}" type="slidenum">
              <a:rPr lang="en-US" smtClean="0"/>
              <a:t>3</a:t>
            </a:fld>
            <a:endParaRPr lang="en-US"/>
          </a:p>
        </p:txBody>
      </p:sp>
    </p:spTree>
    <p:extLst>
      <p:ext uri="{BB962C8B-B14F-4D97-AF65-F5344CB8AC3E}">
        <p14:creationId xmlns:p14="http://schemas.microsoft.com/office/powerpoint/2010/main" val="3415814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r>
              <a:rPr lang="en-US" dirty="0"/>
              <a:t>Adjust to industry scale RNNs</a:t>
            </a:r>
          </a:p>
          <a:p>
            <a:pPr lvl="1"/>
            <a:r>
              <a:rPr lang="en-US" dirty="0"/>
              <a:t>Multiple architectures</a:t>
            </a:r>
          </a:p>
          <a:p>
            <a:pPr lvl="1"/>
            <a:r>
              <a:rPr lang="en-US" dirty="0"/>
              <a:t>Multiple Cell types</a:t>
            </a:r>
          </a:p>
        </p:txBody>
      </p:sp>
      <p:sp>
        <p:nvSpPr>
          <p:cNvPr id="4" name="Date Placeholder 3"/>
          <p:cNvSpPr>
            <a:spLocks noGrp="1"/>
          </p:cNvSpPr>
          <p:nvPr>
            <p:ph type="dt" sz="half" idx="10"/>
          </p:nvPr>
        </p:nvSpPr>
        <p:spPr/>
        <p:txBody>
          <a:bodyPr/>
          <a:lstStyle/>
          <a:p>
            <a:fld id="{59237AA0-8156-4676-907D-2EC70A89F541}" type="datetime1">
              <a:rPr lang="en-US" smtClean="0"/>
              <a:t>8/14/2019</a:t>
            </a:fld>
            <a:endParaRPr lang="en-US"/>
          </a:p>
        </p:txBody>
      </p:sp>
      <p:sp>
        <p:nvSpPr>
          <p:cNvPr id="5" name="Footer Placeholder 4"/>
          <p:cNvSpPr>
            <a:spLocks noGrp="1"/>
          </p:cNvSpPr>
          <p:nvPr>
            <p:ph type="ftr" sz="quarter" idx="11"/>
          </p:nvPr>
        </p:nvSpPr>
        <p:spPr/>
        <p:txBody>
          <a:bodyPr/>
          <a:lstStyle/>
          <a:p>
            <a:r>
              <a:rPr lang="fr-FR"/>
              <a:t>IEEE VIS 2019 CG&amp;A</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30</a:t>
            </a:fld>
            <a:endParaRPr lang="en-US"/>
          </a:p>
        </p:txBody>
      </p:sp>
    </p:spTree>
    <p:extLst>
      <p:ext uri="{BB962C8B-B14F-4D97-AF65-F5344CB8AC3E}">
        <p14:creationId xmlns:p14="http://schemas.microsoft.com/office/powerpoint/2010/main" val="3595188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We want RNNs that </a:t>
            </a:r>
            <a:r>
              <a:rPr lang="en-US" b="1" dirty="0"/>
              <a:t>learn long term dependencies</a:t>
            </a:r>
          </a:p>
          <a:p>
            <a:r>
              <a:rPr lang="en-US" dirty="0"/>
              <a:t>Designing a network is </a:t>
            </a:r>
            <a:r>
              <a:rPr lang="en-US" b="1" dirty="0"/>
              <a:t>hard</a:t>
            </a:r>
            <a:r>
              <a:rPr lang="en-US" dirty="0"/>
              <a:t>, so we want </a:t>
            </a:r>
            <a:r>
              <a:rPr lang="en-US" b="1" dirty="0"/>
              <a:t>feedback </a:t>
            </a:r>
            <a:r>
              <a:rPr lang="en-US" dirty="0"/>
              <a:t>on how our design is learning </a:t>
            </a:r>
          </a:p>
          <a:p>
            <a:r>
              <a:rPr lang="en-US" b="1" dirty="0"/>
              <a:t>We don’t want to wait </a:t>
            </a:r>
            <a:r>
              <a:rPr lang="en-US" dirty="0"/>
              <a:t>for the network to be fully trained</a:t>
            </a:r>
          </a:p>
        </p:txBody>
      </p:sp>
      <p:sp>
        <p:nvSpPr>
          <p:cNvPr id="2" name="Date Placeholder 1"/>
          <p:cNvSpPr>
            <a:spLocks noGrp="1"/>
          </p:cNvSpPr>
          <p:nvPr>
            <p:ph type="dt" sz="half" idx="10"/>
          </p:nvPr>
        </p:nvSpPr>
        <p:spPr/>
        <p:txBody>
          <a:bodyPr/>
          <a:lstStyle/>
          <a:p>
            <a:fld id="{F5929294-FD62-45B9-B0AC-209FED49E367}" type="datetime1">
              <a:rPr lang="en-US" smtClean="0"/>
              <a:t>8/14/2019</a:t>
            </a:fld>
            <a:endParaRPr lang="en-US"/>
          </a:p>
        </p:txBody>
      </p:sp>
      <p:sp>
        <p:nvSpPr>
          <p:cNvPr id="4" name="Footer Placeholder 3"/>
          <p:cNvSpPr>
            <a:spLocks noGrp="1"/>
          </p:cNvSpPr>
          <p:nvPr>
            <p:ph type="ftr" sz="quarter" idx="11"/>
          </p:nvPr>
        </p:nvSpPr>
        <p:spPr/>
        <p:txBody>
          <a:bodyPr/>
          <a:lstStyle/>
          <a:p>
            <a:r>
              <a:rPr lang="fr-FR"/>
              <a:t>IEEE VIS 2019 CG&amp;A</a:t>
            </a:r>
            <a:endParaRPr lang="en-US"/>
          </a:p>
        </p:txBody>
      </p:sp>
      <p:sp>
        <p:nvSpPr>
          <p:cNvPr id="5" name="Slide Number Placeholder 4"/>
          <p:cNvSpPr>
            <a:spLocks noGrp="1"/>
          </p:cNvSpPr>
          <p:nvPr>
            <p:ph type="sldNum" sz="quarter" idx="12"/>
          </p:nvPr>
        </p:nvSpPr>
        <p:spPr/>
        <p:txBody>
          <a:bodyPr/>
          <a:lstStyle/>
          <a:p>
            <a:fld id="{5D7A53C9-0D9C-EE43-A4C3-052309C9116D}" type="slidenum">
              <a:rPr lang="en-US" smtClean="0"/>
              <a:t>31</a:t>
            </a:fld>
            <a:endParaRPr lang="en-US"/>
          </a:p>
        </p:txBody>
      </p:sp>
    </p:spTree>
    <p:extLst>
      <p:ext uri="{BB962C8B-B14F-4D97-AF65-F5344CB8AC3E}">
        <p14:creationId xmlns:p14="http://schemas.microsoft.com/office/powerpoint/2010/main" val="4221997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difficulty_st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685" y="2488732"/>
            <a:ext cx="4297505" cy="1977515"/>
          </a:xfrm>
          <a:prstGeom prst="rect">
            <a:avLst/>
          </a:prstGeom>
        </p:spPr>
      </p:pic>
      <p:pic>
        <p:nvPicPr>
          <p:cNvPr id="5" name="Picture 4" descr="difficulty_traini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068" y="270719"/>
            <a:ext cx="5827591" cy="2009268"/>
          </a:xfrm>
          <a:prstGeom prst="rect">
            <a:avLst/>
          </a:prstGeom>
        </p:spPr>
      </p:pic>
      <p:pic>
        <p:nvPicPr>
          <p:cNvPr id="6" name="Picture 5" descr="learning_longterm_difficul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4933" y="4830683"/>
            <a:ext cx="6228888" cy="1730247"/>
          </a:xfrm>
          <a:prstGeom prst="rect">
            <a:avLst/>
          </a:prstGeom>
        </p:spPr>
      </p:pic>
      <p:sp>
        <p:nvSpPr>
          <p:cNvPr id="2" name="Date Placeholder 1"/>
          <p:cNvSpPr>
            <a:spLocks noGrp="1"/>
          </p:cNvSpPr>
          <p:nvPr>
            <p:ph type="dt" sz="half" idx="10"/>
          </p:nvPr>
        </p:nvSpPr>
        <p:spPr/>
        <p:txBody>
          <a:bodyPr/>
          <a:lstStyle/>
          <a:p>
            <a:fld id="{EBAD9A78-F8D5-4359-A78F-43F40B0B18CF}"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7" name="Slide Number Placeholder 6"/>
          <p:cNvSpPr>
            <a:spLocks noGrp="1"/>
          </p:cNvSpPr>
          <p:nvPr>
            <p:ph type="sldNum" sz="quarter" idx="12"/>
          </p:nvPr>
        </p:nvSpPr>
        <p:spPr/>
        <p:txBody>
          <a:bodyPr/>
          <a:lstStyle/>
          <a:p>
            <a:fld id="{5D7A53C9-0D9C-EE43-A4C3-052309C9116D}" type="slidenum">
              <a:rPr lang="en-US" smtClean="0"/>
              <a:t>32</a:t>
            </a:fld>
            <a:endParaRPr lang="en-US"/>
          </a:p>
        </p:txBody>
      </p:sp>
    </p:spTree>
    <p:extLst>
      <p:ext uri="{BB962C8B-B14F-4D97-AF65-F5344CB8AC3E}">
        <p14:creationId xmlns:p14="http://schemas.microsoft.com/office/powerpoint/2010/main" val="236319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5801" y="331897"/>
            <a:ext cx="4199493" cy="369332"/>
          </a:xfrm>
          <a:prstGeom prst="rect">
            <a:avLst/>
          </a:prstGeom>
          <a:noFill/>
        </p:spPr>
        <p:txBody>
          <a:bodyPr wrap="square" rtlCol="0">
            <a:spAutoFit/>
          </a:bodyPr>
          <a:lstStyle/>
          <a:p>
            <a:r>
              <a:rPr lang="en-US" dirty="0"/>
              <a:t>Fully Connected Neural Network, CNN</a:t>
            </a:r>
          </a:p>
        </p:txBody>
      </p:sp>
      <p:sp>
        <p:nvSpPr>
          <p:cNvPr id="6" name="TextBox 5"/>
          <p:cNvSpPr txBox="1"/>
          <p:nvPr/>
        </p:nvSpPr>
        <p:spPr>
          <a:xfrm>
            <a:off x="1985801" y="3180551"/>
            <a:ext cx="4199493" cy="369332"/>
          </a:xfrm>
          <a:prstGeom prst="rect">
            <a:avLst/>
          </a:prstGeom>
          <a:noFill/>
        </p:spPr>
        <p:txBody>
          <a:bodyPr wrap="square" rtlCol="0">
            <a:spAutoFit/>
          </a:bodyPr>
          <a:lstStyle/>
          <a:p>
            <a:r>
              <a:rPr lang="en-US" dirty="0"/>
              <a:t>Recurrent Neural Network</a:t>
            </a:r>
          </a:p>
        </p:txBody>
      </p:sp>
      <p:sp>
        <p:nvSpPr>
          <p:cNvPr id="5" name="Oval 4"/>
          <p:cNvSpPr/>
          <p:nvPr/>
        </p:nvSpPr>
        <p:spPr>
          <a:xfrm>
            <a:off x="4302260" y="2610892"/>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Oval 6"/>
          <p:cNvSpPr/>
          <p:nvPr/>
        </p:nvSpPr>
        <p:spPr>
          <a:xfrm>
            <a:off x="4933933" y="2610892"/>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Oval 7"/>
          <p:cNvSpPr/>
          <p:nvPr/>
        </p:nvSpPr>
        <p:spPr>
          <a:xfrm>
            <a:off x="5524864" y="2610892"/>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Oval 8"/>
          <p:cNvSpPr/>
          <p:nvPr/>
        </p:nvSpPr>
        <p:spPr>
          <a:xfrm>
            <a:off x="6170872" y="2610892"/>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Oval 9"/>
          <p:cNvSpPr/>
          <p:nvPr/>
        </p:nvSpPr>
        <p:spPr>
          <a:xfrm>
            <a:off x="6728753" y="2610892"/>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Oval 10"/>
          <p:cNvSpPr/>
          <p:nvPr/>
        </p:nvSpPr>
        <p:spPr>
          <a:xfrm>
            <a:off x="7286867" y="2610892"/>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Oval 11"/>
          <p:cNvSpPr/>
          <p:nvPr/>
        </p:nvSpPr>
        <p:spPr>
          <a:xfrm>
            <a:off x="6532487" y="1886134"/>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Oval 12"/>
          <p:cNvSpPr/>
          <p:nvPr/>
        </p:nvSpPr>
        <p:spPr>
          <a:xfrm>
            <a:off x="5817322" y="1886134"/>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Oval 13"/>
          <p:cNvSpPr/>
          <p:nvPr/>
        </p:nvSpPr>
        <p:spPr>
          <a:xfrm>
            <a:off x="5159893" y="1886134"/>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Oval 14"/>
          <p:cNvSpPr/>
          <p:nvPr/>
        </p:nvSpPr>
        <p:spPr>
          <a:xfrm>
            <a:off x="5814859" y="1105023"/>
            <a:ext cx="370434" cy="37046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7" name="Straight Arrow Connector 16"/>
          <p:cNvCxnSpPr>
            <a:stCxn id="5" idx="0"/>
            <a:endCxn id="14" idx="3"/>
          </p:cNvCxnSpPr>
          <p:nvPr/>
        </p:nvCxnSpPr>
        <p:spPr>
          <a:xfrm flipV="1">
            <a:off x="4487478" y="2202346"/>
            <a:ext cx="726665" cy="408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endCxn id="13" idx="3"/>
          </p:cNvCxnSpPr>
          <p:nvPr/>
        </p:nvCxnSpPr>
        <p:spPr>
          <a:xfrm flipV="1">
            <a:off x="4570601" y="2202346"/>
            <a:ext cx="1300971" cy="408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7" idx="7"/>
          </p:cNvCxnSpPr>
          <p:nvPr/>
        </p:nvCxnSpPr>
        <p:spPr>
          <a:xfrm flipV="1">
            <a:off x="5250118" y="2202345"/>
            <a:ext cx="1355220" cy="4628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0"/>
            <a:endCxn id="13" idx="3"/>
          </p:cNvCxnSpPr>
          <p:nvPr/>
        </p:nvCxnSpPr>
        <p:spPr>
          <a:xfrm flipV="1">
            <a:off x="5119151" y="2202346"/>
            <a:ext cx="752421" cy="408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12" idx="3"/>
          </p:cNvCxnSpPr>
          <p:nvPr/>
        </p:nvCxnSpPr>
        <p:spPr>
          <a:xfrm flipV="1">
            <a:off x="5743968" y="2202346"/>
            <a:ext cx="842769" cy="4275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endCxn id="12" idx="3"/>
          </p:cNvCxnSpPr>
          <p:nvPr/>
        </p:nvCxnSpPr>
        <p:spPr>
          <a:xfrm flipV="1">
            <a:off x="6356090" y="2202345"/>
            <a:ext cx="230647" cy="40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12" idx="4"/>
          </p:cNvCxnSpPr>
          <p:nvPr/>
        </p:nvCxnSpPr>
        <p:spPr>
          <a:xfrm flipH="1" flipV="1">
            <a:off x="6717704" y="2256599"/>
            <a:ext cx="185218" cy="3542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endCxn id="12" idx="5"/>
          </p:cNvCxnSpPr>
          <p:nvPr/>
        </p:nvCxnSpPr>
        <p:spPr>
          <a:xfrm flipH="1" flipV="1">
            <a:off x="6848672" y="2202345"/>
            <a:ext cx="530804" cy="445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stCxn id="9" idx="1"/>
          </p:cNvCxnSpPr>
          <p:nvPr/>
        </p:nvCxnSpPr>
        <p:spPr>
          <a:xfrm flipH="1" flipV="1">
            <a:off x="6010503" y="2219981"/>
            <a:ext cx="214619" cy="4451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8" idx="0"/>
          </p:cNvCxnSpPr>
          <p:nvPr/>
        </p:nvCxnSpPr>
        <p:spPr>
          <a:xfrm flipH="1" flipV="1">
            <a:off x="5304367" y="2202344"/>
            <a:ext cx="405714" cy="40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13" idx="4"/>
          </p:cNvCxnSpPr>
          <p:nvPr/>
        </p:nvCxnSpPr>
        <p:spPr>
          <a:xfrm flipH="1" flipV="1">
            <a:off x="6002539" y="2256599"/>
            <a:ext cx="876028" cy="3909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endCxn id="13" idx="4"/>
          </p:cNvCxnSpPr>
          <p:nvPr/>
        </p:nvCxnSpPr>
        <p:spPr>
          <a:xfrm flipH="1" flipV="1">
            <a:off x="6002539" y="2256598"/>
            <a:ext cx="1281742" cy="3542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flipV="1">
            <a:off x="6126773" y="1475487"/>
            <a:ext cx="405714" cy="408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a:endCxn id="15" idx="3"/>
          </p:cNvCxnSpPr>
          <p:nvPr/>
        </p:nvCxnSpPr>
        <p:spPr>
          <a:xfrm flipV="1">
            <a:off x="5452976" y="1421235"/>
            <a:ext cx="416133" cy="4109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13" idx="0"/>
            <a:endCxn id="15" idx="4"/>
          </p:cNvCxnSpPr>
          <p:nvPr/>
        </p:nvCxnSpPr>
        <p:spPr>
          <a:xfrm flipH="1" flipV="1">
            <a:off x="6000077" y="1475488"/>
            <a:ext cx="2463" cy="4106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fld id="{B17EAA7D-D4C3-444C-B35A-9FCF359F9079}"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16" name="Slide Number Placeholder 15"/>
          <p:cNvSpPr>
            <a:spLocks noGrp="1"/>
          </p:cNvSpPr>
          <p:nvPr>
            <p:ph type="sldNum" sz="quarter" idx="12"/>
          </p:nvPr>
        </p:nvSpPr>
        <p:spPr/>
        <p:txBody>
          <a:bodyPr/>
          <a:lstStyle/>
          <a:p>
            <a:fld id="{5D7A53C9-0D9C-EE43-A4C3-052309C9116D}" type="slidenum">
              <a:rPr lang="en-US" smtClean="0"/>
              <a:t>4</a:t>
            </a:fld>
            <a:endParaRPr lang="en-US"/>
          </a:p>
        </p:txBody>
      </p:sp>
      <p:cxnSp>
        <p:nvCxnSpPr>
          <p:cNvPr id="34" name="Straight Arrow Connector 33">
            <a:extLst>
              <a:ext uri="{FF2B5EF4-FFF2-40B4-BE49-F238E27FC236}">
                <a16:creationId xmlns:a16="http://schemas.microsoft.com/office/drawing/2014/main" id="{707329AA-EB73-45CB-91B8-32ED398977AB}"/>
              </a:ext>
            </a:extLst>
          </p:cNvPr>
          <p:cNvCxnSpPr>
            <a:cxnSpLocks/>
          </p:cNvCxnSpPr>
          <p:nvPr/>
        </p:nvCxnSpPr>
        <p:spPr>
          <a:xfrm flipV="1">
            <a:off x="4426012" y="5323587"/>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0DC6CA92-46B4-4A73-AD66-4BB840C97C20}"/>
              </a:ext>
            </a:extLst>
          </p:cNvPr>
          <p:cNvCxnSpPr>
            <a:cxnSpLocks/>
          </p:cNvCxnSpPr>
          <p:nvPr/>
        </p:nvCxnSpPr>
        <p:spPr>
          <a:xfrm>
            <a:off x="3650913" y="4925779"/>
            <a:ext cx="385731"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4977297B-9448-4324-B6D8-6737386B3090}"/>
              </a:ext>
            </a:extLst>
          </p:cNvPr>
          <p:cNvCxnSpPr>
            <a:cxnSpLocks/>
          </p:cNvCxnSpPr>
          <p:nvPr/>
        </p:nvCxnSpPr>
        <p:spPr>
          <a:xfrm>
            <a:off x="4808320" y="4920990"/>
            <a:ext cx="43281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6416A9D4-FEBB-475A-82E5-69FB42B91C56}"/>
              </a:ext>
            </a:extLst>
          </p:cNvPr>
          <p:cNvSpPr/>
          <p:nvPr/>
        </p:nvSpPr>
        <p:spPr>
          <a:xfrm>
            <a:off x="4036644" y="4452618"/>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42" name="TextBox 41">
            <a:extLst>
              <a:ext uri="{FF2B5EF4-FFF2-40B4-BE49-F238E27FC236}">
                <a16:creationId xmlns:a16="http://schemas.microsoft.com/office/drawing/2014/main" id="{CD128A70-8EF0-4768-8A36-257E62AB0F2B}"/>
              </a:ext>
            </a:extLst>
          </p:cNvPr>
          <p:cNvSpPr txBox="1"/>
          <p:nvPr/>
        </p:nvSpPr>
        <p:spPr>
          <a:xfrm>
            <a:off x="4200184" y="5629087"/>
            <a:ext cx="441162" cy="400095"/>
          </a:xfrm>
          <a:prstGeom prst="rect">
            <a:avLst/>
          </a:prstGeom>
          <a:noFill/>
        </p:spPr>
        <p:txBody>
          <a:bodyPr wrap="square" lIns="91427" tIns="45713" rIns="91427" bIns="45713" rtlCol="0">
            <a:spAutoFit/>
          </a:bodyPr>
          <a:lstStyle/>
          <a:p>
            <a:r>
              <a:rPr lang="en-US" sz="2000" b="1" dirty="0">
                <a:latin typeface="Courier"/>
                <a:cs typeface="Courier"/>
              </a:rPr>
              <a:t>x</a:t>
            </a:r>
            <a:r>
              <a:rPr lang="en-US" sz="2000" b="1" baseline="-25000" dirty="0">
                <a:latin typeface="Courier"/>
                <a:cs typeface="Courier"/>
              </a:rPr>
              <a:t>i</a:t>
            </a:r>
            <a:endParaRPr lang="en-US" sz="2000" b="1" dirty="0">
              <a:latin typeface="Courier"/>
              <a:cs typeface="Courier"/>
            </a:endParaRPr>
          </a:p>
        </p:txBody>
      </p:sp>
      <p:sp>
        <p:nvSpPr>
          <p:cNvPr id="45" name="TextBox 44">
            <a:extLst>
              <a:ext uri="{FF2B5EF4-FFF2-40B4-BE49-F238E27FC236}">
                <a16:creationId xmlns:a16="http://schemas.microsoft.com/office/drawing/2014/main" id="{AE65A419-F14D-48A1-B414-9FE2604F7FA1}"/>
              </a:ext>
            </a:extLst>
          </p:cNvPr>
          <p:cNvSpPr txBox="1"/>
          <p:nvPr/>
        </p:nvSpPr>
        <p:spPr>
          <a:xfrm>
            <a:off x="4799972" y="4452617"/>
            <a:ext cx="441162" cy="400095"/>
          </a:xfrm>
          <a:prstGeom prst="rect">
            <a:avLst/>
          </a:prstGeom>
          <a:noFill/>
        </p:spPr>
        <p:txBody>
          <a:bodyPr wrap="square" lIns="91427" tIns="45713" rIns="91427" bIns="45713" rtlCol="0">
            <a:spAutoFit/>
          </a:bodyPr>
          <a:lstStyle/>
          <a:p>
            <a:r>
              <a:rPr lang="en-US" sz="2000" b="1" dirty="0">
                <a:latin typeface="Courier"/>
                <a:cs typeface="Courier"/>
              </a:rPr>
              <a:t>h</a:t>
            </a:r>
            <a:r>
              <a:rPr lang="en-US" sz="2000" b="1" baseline="-25000" dirty="0">
                <a:latin typeface="Courier"/>
                <a:cs typeface="Courier"/>
              </a:rPr>
              <a:t>i</a:t>
            </a:r>
            <a:endParaRPr lang="en-US" sz="2000" b="1" dirty="0">
              <a:latin typeface="Courier"/>
              <a:cs typeface="Courier"/>
            </a:endParaRPr>
          </a:p>
        </p:txBody>
      </p:sp>
      <p:cxnSp>
        <p:nvCxnSpPr>
          <p:cNvPr id="47" name="Straight Arrow Connector 46">
            <a:extLst>
              <a:ext uri="{FF2B5EF4-FFF2-40B4-BE49-F238E27FC236}">
                <a16:creationId xmlns:a16="http://schemas.microsoft.com/office/drawing/2014/main" id="{ECE7A8EC-2BAD-470E-884D-C9F520F7A83A}"/>
              </a:ext>
            </a:extLst>
          </p:cNvPr>
          <p:cNvCxnSpPr>
            <a:cxnSpLocks/>
          </p:cNvCxnSpPr>
          <p:nvPr/>
        </p:nvCxnSpPr>
        <p:spPr>
          <a:xfrm flipV="1">
            <a:off x="4426012" y="3982663"/>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C6F7E2EC-7790-4AC0-B309-774D4C1C7CA9}"/>
              </a:ext>
            </a:extLst>
          </p:cNvPr>
          <p:cNvSpPr txBox="1"/>
          <p:nvPr/>
        </p:nvSpPr>
        <p:spPr>
          <a:xfrm>
            <a:off x="4203682" y="3578385"/>
            <a:ext cx="441162" cy="400095"/>
          </a:xfrm>
          <a:prstGeom prst="rect">
            <a:avLst/>
          </a:prstGeom>
          <a:noFill/>
        </p:spPr>
        <p:txBody>
          <a:bodyPr wrap="square" lIns="91427" tIns="45713" rIns="91427" bIns="45713" rtlCol="0">
            <a:spAutoFit/>
          </a:bodyPr>
          <a:lstStyle/>
          <a:p>
            <a:r>
              <a:rPr lang="en-US" sz="2000" b="1" dirty="0" err="1">
                <a:latin typeface="Courier"/>
                <a:cs typeface="Courier"/>
              </a:rPr>
              <a:t>y</a:t>
            </a:r>
            <a:r>
              <a:rPr lang="en-US" sz="2000" b="1" baseline="-25000" dirty="0" err="1">
                <a:latin typeface="Courier"/>
                <a:cs typeface="Courier"/>
              </a:rPr>
              <a:t>i</a:t>
            </a:r>
            <a:endParaRPr lang="en-US" sz="2000" b="1" dirty="0">
              <a:latin typeface="Courier"/>
              <a:cs typeface="Courier"/>
            </a:endParaRPr>
          </a:p>
        </p:txBody>
      </p:sp>
      <p:cxnSp>
        <p:nvCxnSpPr>
          <p:cNvPr id="50" name="Straight Arrow Connector 49">
            <a:extLst>
              <a:ext uri="{FF2B5EF4-FFF2-40B4-BE49-F238E27FC236}">
                <a16:creationId xmlns:a16="http://schemas.microsoft.com/office/drawing/2014/main" id="{59912EDC-2812-4C46-94C6-838984280F95}"/>
              </a:ext>
            </a:extLst>
          </p:cNvPr>
          <p:cNvCxnSpPr>
            <a:cxnSpLocks/>
          </p:cNvCxnSpPr>
          <p:nvPr/>
        </p:nvCxnSpPr>
        <p:spPr>
          <a:xfrm flipV="1">
            <a:off x="5697528" y="5326503"/>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1DBE5913-90E5-45C6-9B61-AF529ADFFC09}"/>
              </a:ext>
            </a:extLst>
          </p:cNvPr>
          <p:cNvCxnSpPr>
            <a:cxnSpLocks/>
          </p:cNvCxnSpPr>
          <p:nvPr/>
        </p:nvCxnSpPr>
        <p:spPr>
          <a:xfrm>
            <a:off x="6079836" y="4923906"/>
            <a:ext cx="43281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2" name="Rectangle 51">
            <a:extLst>
              <a:ext uri="{FF2B5EF4-FFF2-40B4-BE49-F238E27FC236}">
                <a16:creationId xmlns:a16="http://schemas.microsoft.com/office/drawing/2014/main" id="{A68649FF-FA23-4EC8-B39D-50D960038887}"/>
              </a:ext>
            </a:extLst>
          </p:cNvPr>
          <p:cNvSpPr/>
          <p:nvPr/>
        </p:nvSpPr>
        <p:spPr>
          <a:xfrm>
            <a:off x="5308160" y="4455534"/>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sp>
        <p:nvSpPr>
          <p:cNvPr id="53" name="TextBox 52">
            <a:extLst>
              <a:ext uri="{FF2B5EF4-FFF2-40B4-BE49-F238E27FC236}">
                <a16:creationId xmlns:a16="http://schemas.microsoft.com/office/drawing/2014/main" id="{6863DEBC-9E3C-4E47-8EE5-5ED0D178E031}"/>
              </a:ext>
            </a:extLst>
          </p:cNvPr>
          <p:cNvSpPr txBox="1"/>
          <p:nvPr/>
        </p:nvSpPr>
        <p:spPr>
          <a:xfrm>
            <a:off x="5471699" y="5632003"/>
            <a:ext cx="710175" cy="400095"/>
          </a:xfrm>
          <a:prstGeom prst="rect">
            <a:avLst/>
          </a:prstGeom>
          <a:noFill/>
        </p:spPr>
        <p:txBody>
          <a:bodyPr wrap="square" lIns="91427" tIns="45713" rIns="91427" bIns="45713" rtlCol="0">
            <a:spAutoFit/>
          </a:bodyPr>
          <a:lstStyle/>
          <a:p>
            <a:r>
              <a:rPr lang="en-US" sz="2000" b="1" dirty="0">
                <a:latin typeface="Courier"/>
                <a:cs typeface="Courier"/>
              </a:rPr>
              <a:t>x</a:t>
            </a:r>
            <a:r>
              <a:rPr lang="en-US" sz="2000" b="1" baseline="-25000" dirty="0">
                <a:latin typeface="Courier"/>
                <a:cs typeface="Courier"/>
              </a:rPr>
              <a:t>i+1</a:t>
            </a:r>
            <a:endParaRPr lang="en-US" sz="2000" b="1" dirty="0">
              <a:latin typeface="Courier"/>
              <a:cs typeface="Courier"/>
            </a:endParaRPr>
          </a:p>
        </p:txBody>
      </p:sp>
      <p:sp>
        <p:nvSpPr>
          <p:cNvPr id="54" name="TextBox 53">
            <a:extLst>
              <a:ext uri="{FF2B5EF4-FFF2-40B4-BE49-F238E27FC236}">
                <a16:creationId xmlns:a16="http://schemas.microsoft.com/office/drawing/2014/main" id="{44E84EE0-1C8A-49AA-8796-7D9B12DB6828}"/>
              </a:ext>
            </a:extLst>
          </p:cNvPr>
          <p:cNvSpPr txBox="1"/>
          <p:nvPr/>
        </p:nvSpPr>
        <p:spPr>
          <a:xfrm>
            <a:off x="6036131" y="4460925"/>
            <a:ext cx="642654" cy="400095"/>
          </a:xfrm>
          <a:prstGeom prst="rect">
            <a:avLst/>
          </a:prstGeom>
          <a:noFill/>
        </p:spPr>
        <p:txBody>
          <a:bodyPr wrap="square" lIns="91427" tIns="45713" rIns="91427" bIns="45713" rtlCol="0">
            <a:spAutoFit/>
          </a:bodyPr>
          <a:lstStyle/>
          <a:p>
            <a:r>
              <a:rPr lang="en-US" sz="2000" b="1" dirty="0">
                <a:latin typeface="Courier"/>
                <a:cs typeface="Courier"/>
              </a:rPr>
              <a:t>h</a:t>
            </a:r>
            <a:r>
              <a:rPr lang="en-US" sz="2000" b="1" baseline="-25000" dirty="0">
                <a:latin typeface="Courier"/>
                <a:cs typeface="Courier"/>
              </a:rPr>
              <a:t>i+1</a:t>
            </a:r>
            <a:endParaRPr lang="en-US" sz="2000" b="1" dirty="0">
              <a:latin typeface="Courier"/>
              <a:cs typeface="Courier"/>
            </a:endParaRPr>
          </a:p>
        </p:txBody>
      </p:sp>
      <p:cxnSp>
        <p:nvCxnSpPr>
          <p:cNvPr id="55" name="Straight Arrow Connector 54">
            <a:extLst>
              <a:ext uri="{FF2B5EF4-FFF2-40B4-BE49-F238E27FC236}">
                <a16:creationId xmlns:a16="http://schemas.microsoft.com/office/drawing/2014/main" id="{38C3EBE2-36EA-4053-B1C1-65E277915DFB}"/>
              </a:ext>
            </a:extLst>
          </p:cNvPr>
          <p:cNvCxnSpPr>
            <a:cxnSpLocks/>
          </p:cNvCxnSpPr>
          <p:nvPr/>
        </p:nvCxnSpPr>
        <p:spPr>
          <a:xfrm flipV="1">
            <a:off x="5697528" y="3985579"/>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DC1F41AB-000F-4C11-9F6E-2A7B1E13EFA1}"/>
              </a:ext>
            </a:extLst>
          </p:cNvPr>
          <p:cNvCxnSpPr>
            <a:cxnSpLocks/>
          </p:cNvCxnSpPr>
          <p:nvPr/>
        </p:nvCxnSpPr>
        <p:spPr>
          <a:xfrm flipV="1">
            <a:off x="6976105" y="5326504"/>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7C6FA939-0080-4915-BF14-D1FD745C78FE}"/>
              </a:ext>
            </a:extLst>
          </p:cNvPr>
          <p:cNvCxnSpPr>
            <a:cxnSpLocks/>
          </p:cNvCxnSpPr>
          <p:nvPr/>
        </p:nvCxnSpPr>
        <p:spPr>
          <a:xfrm>
            <a:off x="7358413" y="4923907"/>
            <a:ext cx="43281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58" name="Rectangle 57">
            <a:extLst>
              <a:ext uri="{FF2B5EF4-FFF2-40B4-BE49-F238E27FC236}">
                <a16:creationId xmlns:a16="http://schemas.microsoft.com/office/drawing/2014/main" id="{33821F8F-55C1-44AE-AC7B-B682F0EE8EFB}"/>
              </a:ext>
            </a:extLst>
          </p:cNvPr>
          <p:cNvSpPr/>
          <p:nvPr/>
        </p:nvSpPr>
        <p:spPr>
          <a:xfrm>
            <a:off x="6586737" y="4455535"/>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cxnSp>
        <p:nvCxnSpPr>
          <p:cNvPr id="59" name="Straight Arrow Connector 58">
            <a:extLst>
              <a:ext uri="{FF2B5EF4-FFF2-40B4-BE49-F238E27FC236}">
                <a16:creationId xmlns:a16="http://schemas.microsoft.com/office/drawing/2014/main" id="{3D71A087-1D32-4700-A436-3FCD1AC96627}"/>
              </a:ext>
            </a:extLst>
          </p:cNvPr>
          <p:cNvCxnSpPr>
            <a:cxnSpLocks/>
          </p:cNvCxnSpPr>
          <p:nvPr/>
        </p:nvCxnSpPr>
        <p:spPr>
          <a:xfrm flipV="1">
            <a:off x="6976105" y="3985580"/>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9A0B5D33-99F1-41AA-8DFF-9F7E3D3BB30B}"/>
              </a:ext>
            </a:extLst>
          </p:cNvPr>
          <p:cNvCxnSpPr>
            <a:cxnSpLocks/>
          </p:cNvCxnSpPr>
          <p:nvPr/>
        </p:nvCxnSpPr>
        <p:spPr>
          <a:xfrm flipV="1">
            <a:off x="8263557" y="5326502"/>
            <a:ext cx="0" cy="415573"/>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6276FC4E-173C-466A-9C37-1142F9E52D46}"/>
              </a:ext>
            </a:extLst>
          </p:cNvPr>
          <p:cNvCxnSpPr>
            <a:cxnSpLocks/>
          </p:cNvCxnSpPr>
          <p:nvPr/>
        </p:nvCxnSpPr>
        <p:spPr>
          <a:xfrm>
            <a:off x="8645865" y="4923905"/>
            <a:ext cx="43281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16DB2A87-8679-490A-A985-372D24923EC1}"/>
              </a:ext>
            </a:extLst>
          </p:cNvPr>
          <p:cNvSpPr/>
          <p:nvPr/>
        </p:nvSpPr>
        <p:spPr>
          <a:xfrm>
            <a:off x="7874189" y="4455533"/>
            <a:ext cx="771676" cy="870968"/>
          </a:xfrm>
          <a:prstGeom prst="rect">
            <a:avLst/>
          </a:prstGeom>
        </p:spPr>
        <p:style>
          <a:lnRef idx="2">
            <a:schemeClr val="dk1"/>
          </a:lnRef>
          <a:fillRef idx="1">
            <a:schemeClr val="lt1"/>
          </a:fillRef>
          <a:effectRef idx="0">
            <a:schemeClr val="dk1"/>
          </a:effectRef>
          <a:fontRef idx="minor">
            <a:schemeClr val="dk1"/>
          </a:fontRef>
        </p:style>
        <p:txBody>
          <a:bodyPr lIns="91427" tIns="45713" rIns="91427" bIns="45713" rtlCol="0" anchor="ctr"/>
          <a:lstStyle/>
          <a:p>
            <a:pPr algn="ctr"/>
            <a:endParaRPr lang="en-US"/>
          </a:p>
        </p:txBody>
      </p:sp>
      <p:cxnSp>
        <p:nvCxnSpPr>
          <p:cNvPr id="63" name="Straight Arrow Connector 62">
            <a:extLst>
              <a:ext uri="{FF2B5EF4-FFF2-40B4-BE49-F238E27FC236}">
                <a16:creationId xmlns:a16="http://schemas.microsoft.com/office/drawing/2014/main" id="{3F15BCC9-5707-41FE-9121-79E6738F116A}"/>
              </a:ext>
            </a:extLst>
          </p:cNvPr>
          <p:cNvCxnSpPr>
            <a:cxnSpLocks/>
          </p:cNvCxnSpPr>
          <p:nvPr/>
        </p:nvCxnSpPr>
        <p:spPr>
          <a:xfrm flipV="1">
            <a:off x="8263557" y="3985578"/>
            <a:ext cx="0" cy="469956"/>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TextBox 63">
            <a:extLst>
              <a:ext uri="{FF2B5EF4-FFF2-40B4-BE49-F238E27FC236}">
                <a16:creationId xmlns:a16="http://schemas.microsoft.com/office/drawing/2014/main" id="{C6042B32-94CC-4643-ABB1-CCF9A80C9272}"/>
              </a:ext>
            </a:extLst>
          </p:cNvPr>
          <p:cNvSpPr txBox="1"/>
          <p:nvPr/>
        </p:nvSpPr>
        <p:spPr>
          <a:xfrm>
            <a:off x="3383248" y="4460925"/>
            <a:ext cx="724171" cy="400095"/>
          </a:xfrm>
          <a:prstGeom prst="rect">
            <a:avLst/>
          </a:prstGeom>
          <a:noFill/>
        </p:spPr>
        <p:txBody>
          <a:bodyPr wrap="square" lIns="91427" tIns="45713" rIns="91427" bIns="45713" rtlCol="0">
            <a:spAutoFit/>
          </a:bodyPr>
          <a:lstStyle/>
          <a:p>
            <a:r>
              <a:rPr lang="en-US" sz="2000" b="1" dirty="0">
                <a:latin typeface="Courier"/>
                <a:cs typeface="Courier"/>
              </a:rPr>
              <a:t>h</a:t>
            </a:r>
            <a:r>
              <a:rPr lang="en-US" sz="2000" b="1" baseline="-25000" dirty="0">
                <a:latin typeface="Courier"/>
                <a:cs typeface="Courier"/>
              </a:rPr>
              <a:t>i-1</a:t>
            </a:r>
            <a:endParaRPr lang="en-US" sz="2000" b="1" dirty="0">
              <a:latin typeface="Courier"/>
              <a:cs typeface="Courier"/>
            </a:endParaRPr>
          </a:p>
        </p:txBody>
      </p:sp>
      <p:sp>
        <p:nvSpPr>
          <p:cNvPr id="65" name="TextBox 64">
            <a:extLst>
              <a:ext uri="{FF2B5EF4-FFF2-40B4-BE49-F238E27FC236}">
                <a16:creationId xmlns:a16="http://schemas.microsoft.com/office/drawing/2014/main" id="{5733DB97-E313-423D-9155-C47F4CCB239A}"/>
              </a:ext>
            </a:extLst>
          </p:cNvPr>
          <p:cNvSpPr txBox="1"/>
          <p:nvPr/>
        </p:nvSpPr>
        <p:spPr>
          <a:xfrm>
            <a:off x="7294974" y="4460924"/>
            <a:ext cx="642654" cy="400095"/>
          </a:xfrm>
          <a:prstGeom prst="rect">
            <a:avLst/>
          </a:prstGeom>
          <a:noFill/>
        </p:spPr>
        <p:txBody>
          <a:bodyPr wrap="square" lIns="91427" tIns="45713" rIns="91427" bIns="45713" rtlCol="0">
            <a:spAutoFit/>
          </a:bodyPr>
          <a:lstStyle/>
          <a:p>
            <a:r>
              <a:rPr lang="en-US" sz="2000" b="1" dirty="0">
                <a:latin typeface="Courier"/>
                <a:cs typeface="Courier"/>
              </a:rPr>
              <a:t>h</a:t>
            </a:r>
            <a:r>
              <a:rPr lang="en-US" sz="2000" b="1" baseline="-25000" dirty="0">
                <a:latin typeface="Courier"/>
                <a:cs typeface="Courier"/>
              </a:rPr>
              <a:t>i+2</a:t>
            </a:r>
            <a:endParaRPr lang="en-US" sz="2000" b="1" dirty="0">
              <a:latin typeface="Courier"/>
              <a:cs typeface="Courier"/>
            </a:endParaRPr>
          </a:p>
        </p:txBody>
      </p:sp>
      <p:sp>
        <p:nvSpPr>
          <p:cNvPr id="66" name="TextBox 65">
            <a:extLst>
              <a:ext uri="{FF2B5EF4-FFF2-40B4-BE49-F238E27FC236}">
                <a16:creationId xmlns:a16="http://schemas.microsoft.com/office/drawing/2014/main" id="{A580AE98-49AF-4AFF-B1E7-B0390BCE791B}"/>
              </a:ext>
            </a:extLst>
          </p:cNvPr>
          <p:cNvSpPr txBox="1"/>
          <p:nvPr/>
        </p:nvSpPr>
        <p:spPr>
          <a:xfrm>
            <a:off x="8609249" y="4452616"/>
            <a:ext cx="642654" cy="400095"/>
          </a:xfrm>
          <a:prstGeom prst="rect">
            <a:avLst/>
          </a:prstGeom>
          <a:noFill/>
        </p:spPr>
        <p:txBody>
          <a:bodyPr wrap="square" lIns="91427" tIns="45713" rIns="91427" bIns="45713" rtlCol="0">
            <a:spAutoFit/>
          </a:bodyPr>
          <a:lstStyle/>
          <a:p>
            <a:r>
              <a:rPr lang="en-US" sz="2000" b="1" dirty="0">
                <a:latin typeface="Courier"/>
                <a:cs typeface="Courier"/>
              </a:rPr>
              <a:t>h</a:t>
            </a:r>
            <a:r>
              <a:rPr lang="en-US" sz="2000" b="1" baseline="-25000" dirty="0">
                <a:latin typeface="Courier"/>
                <a:cs typeface="Courier"/>
              </a:rPr>
              <a:t>i+3</a:t>
            </a:r>
            <a:endParaRPr lang="en-US" sz="2000" b="1" dirty="0">
              <a:latin typeface="Courier"/>
              <a:cs typeface="Courier"/>
            </a:endParaRPr>
          </a:p>
        </p:txBody>
      </p:sp>
      <p:sp>
        <p:nvSpPr>
          <p:cNvPr id="67" name="TextBox 66">
            <a:extLst>
              <a:ext uri="{FF2B5EF4-FFF2-40B4-BE49-F238E27FC236}">
                <a16:creationId xmlns:a16="http://schemas.microsoft.com/office/drawing/2014/main" id="{BBE20CF8-E460-43B4-8400-C67C5913538E}"/>
              </a:ext>
            </a:extLst>
          </p:cNvPr>
          <p:cNvSpPr txBox="1"/>
          <p:nvPr/>
        </p:nvSpPr>
        <p:spPr>
          <a:xfrm>
            <a:off x="6743214" y="5632142"/>
            <a:ext cx="710175" cy="400095"/>
          </a:xfrm>
          <a:prstGeom prst="rect">
            <a:avLst/>
          </a:prstGeom>
          <a:noFill/>
        </p:spPr>
        <p:txBody>
          <a:bodyPr wrap="square" lIns="91427" tIns="45713" rIns="91427" bIns="45713" rtlCol="0">
            <a:spAutoFit/>
          </a:bodyPr>
          <a:lstStyle/>
          <a:p>
            <a:r>
              <a:rPr lang="en-US" sz="2000" dirty="0">
                <a:latin typeface="Courier"/>
                <a:cs typeface="Courier"/>
              </a:rPr>
              <a:t>x</a:t>
            </a:r>
            <a:r>
              <a:rPr lang="en-US" sz="2000" baseline="-25000" dirty="0">
                <a:latin typeface="Courier"/>
                <a:cs typeface="Courier"/>
              </a:rPr>
              <a:t>i+2</a:t>
            </a:r>
            <a:endParaRPr lang="en-US" sz="2000" dirty="0">
              <a:latin typeface="Courier"/>
              <a:cs typeface="Courier"/>
            </a:endParaRPr>
          </a:p>
        </p:txBody>
      </p:sp>
      <p:sp>
        <p:nvSpPr>
          <p:cNvPr id="68" name="TextBox 67">
            <a:extLst>
              <a:ext uri="{FF2B5EF4-FFF2-40B4-BE49-F238E27FC236}">
                <a16:creationId xmlns:a16="http://schemas.microsoft.com/office/drawing/2014/main" id="{1302A57A-1212-4248-BF98-5124F3AB48D0}"/>
              </a:ext>
            </a:extLst>
          </p:cNvPr>
          <p:cNvSpPr txBox="1"/>
          <p:nvPr/>
        </p:nvSpPr>
        <p:spPr>
          <a:xfrm>
            <a:off x="7994570" y="5632142"/>
            <a:ext cx="710175" cy="400095"/>
          </a:xfrm>
          <a:prstGeom prst="rect">
            <a:avLst/>
          </a:prstGeom>
          <a:noFill/>
        </p:spPr>
        <p:txBody>
          <a:bodyPr wrap="square" lIns="91427" tIns="45713" rIns="91427" bIns="45713" rtlCol="0">
            <a:spAutoFit/>
          </a:bodyPr>
          <a:lstStyle/>
          <a:p>
            <a:r>
              <a:rPr lang="en-US" sz="2000" b="1" dirty="0">
                <a:latin typeface="Courier"/>
                <a:cs typeface="Courier"/>
              </a:rPr>
              <a:t>x</a:t>
            </a:r>
            <a:r>
              <a:rPr lang="en-US" sz="2000" b="1" baseline="-25000" dirty="0">
                <a:latin typeface="Courier"/>
                <a:cs typeface="Courier"/>
              </a:rPr>
              <a:t>i+3</a:t>
            </a:r>
            <a:endParaRPr lang="en-US" sz="2000" b="1" dirty="0">
              <a:latin typeface="Courier"/>
              <a:cs typeface="Courier"/>
            </a:endParaRPr>
          </a:p>
        </p:txBody>
      </p:sp>
      <p:sp>
        <p:nvSpPr>
          <p:cNvPr id="69" name="TextBox 68">
            <a:extLst>
              <a:ext uri="{FF2B5EF4-FFF2-40B4-BE49-F238E27FC236}">
                <a16:creationId xmlns:a16="http://schemas.microsoft.com/office/drawing/2014/main" id="{F08C2828-2A6E-42A5-AE4F-1AE7B3A0747F}"/>
              </a:ext>
            </a:extLst>
          </p:cNvPr>
          <p:cNvSpPr txBox="1"/>
          <p:nvPr/>
        </p:nvSpPr>
        <p:spPr>
          <a:xfrm>
            <a:off x="5383303" y="3582568"/>
            <a:ext cx="710175" cy="400095"/>
          </a:xfrm>
          <a:prstGeom prst="rect">
            <a:avLst/>
          </a:prstGeom>
          <a:noFill/>
        </p:spPr>
        <p:txBody>
          <a:bodyPr wrap="square" lIns="91427" tIns="45713" rIns="91427" bIns="45713" rtlCol="0">
            <a:spAutoFit/>
          </a:bodyPr>
          <a:lstStyle/>
          <a:p>
            <a:r>
              <a:rPr lang="en-US" sz="2000" b="1" dirty="0">
                <a:latin typeface="Courier"/>
                <a:cs typeface="Courier"/>
              </a:rPr>
              <a:t>y</a:t>
            </a:r>
            <a:r>
              <a:rPr lang="en-US" sz="2000" b="1" baseline="-25000" dirty="0">
                <a:latin typeface="Courier"/>
                <a:cs typeface="Courier"/>
              </a:rPr>
              <a:t>i+1</a:t>
            </a:r>
            <a:endParaRPr lang="en-US" sz="2000" b="1" dirty="0">
              <a:latin typeface="Courier"/>
              <a:cs typeface="Courier"/>
            </a:endParaRPr>
          </a:p>
        </p:txBody>
      </p:sp>
      <p:sp>
        <p:nvSpPr>
          <p:cNvPr id="70" name="TextBox 69">
            <a:extLst>
              <a:ext uri="{FF2B5EF4-FFF2-40B4-BE49-F238E27FC236}">
                <a16:creationId xmlns:a16="http://schemas.microsoft.com/office/drawing/2014/main" id="{F1965295-0068-4190-A171-CF0EE62D4E6D}"/>
              </a:ext>
            </a:extLst>
          </p:cNvPr>
          <p:cNvSpPr txBox="1"/>
          <p:nvPr/>
        </p:nvSpPr>
        <p:spPr>
          <a:xfrm>
            <a:off x="6648238" y="3585483"/>
            <a:ext cx="710175" cy="400095"/>
          </a:xfrm>
          <a:prstGeom prst="rect">
            <a:avLst/>
          </a:prstGeom>
          <a:noFill/>
        </p:spPr>
        <p:txBody>
          <a:bodyPr wrap="square" lIns="91427" tIns="45713" rIns="91427" bIns="45713" rtlCol="0">
            <a:spAutoFit/>
          </a:bodyPr>
          <a:lstStyle/>
          <a:p>
            <a:r>
              <a:rPr lang="en-US" sz="2000" b="1" dirty="0">
                <a:latin typeface="Courier"/>
                <a:cs typeface="Courier"/>
              </a:rPr>
              <a:t>y</a:t>
            </a:r>
            <a:r>
              <a:rPr lang="en-US" sz="2000" b="1" baseline="-25000" dirty="0">
                <a:latin typeface="Courier"/>
                <a:cs typeface="Courier"/>
              </a:rPr>
              <a:t>i+2</a:t>
            </a:r>
            <a:endParaRPr lang="en-US" sz="2000" b="1" dirty="0">
              <a:latin typeface="Courier"/>
              <a:cs typeface="Courier"/>
            </a:endParaRPr>
          </a:p>
        </p:txBody>
      </p:sp>
      <p:sp>
        <p:nvSpPr>
          <p:cNvPr id="71" name="TextBox 70">
            <a:extLst>
              <a:ext uri="{FF2B5EF4-FFF2-40B4-BE49-F238E27FC236}">
                <a16:creationId xmlns:a16="http://schemas.microsoft.com/office/drawing/2014/main" id="{A9C22D6C-DDA9-4F44-A880-B557E53EC8F4}"/>
              </a:ext>
            </a:extLst>
          </p:cNvPr>
          <p:cNvSpPr txBox="1"/>
          <p:nvPr/>
        </p:nvSpPr>
        <p:spPr>
          <a:xfrm>
            <a:off x="7921683" y="3585482"/>
            <a:ext cx="710175" cy="400095"/>
          </a:xfrm>
          <a:prstGeom prst="rect">
            <a:avLst/>
          </a:prstGeom>
          <a:noFill/>
        </p:spPr>
        <p:txBody>
          <a:bodyPr wrap="square" lIns="91427" tIns="45713" rIns="91427" bIns="45713" rtlCol="0">
            <a:spAutoFit/>
          </a:bodyPr>
          <a:lstStyle/>
          <a:p>
            <a:r>
              <a:rPr lang="en-US" sz="2000" b="1" dirty="0">
                <a:latin typeface="Courier"/>
                <a:cs typeface="Courier"/>
              </a:rPr>
              <a:t>y</a:t>
            </a:r>
            <a:r>
              <a:rPr lang="en-US" sz="2000" b="1" baseline="-25000" dirty="0">
                <a:latin typeface="Courier"/>
                <a:cs typeface="Courier"/>
              </a:rPr>
              <a:t>i+3</a:t>
            </a:r>
            <a:endParaRPr lang="en-US" sz="2000" b="1" dirty="0">
              <a:latin typeface="Courier"/>
              <a:cs typeface="Courier"/>
            </a:endParaRPr>
          </a:p>
        </p:txBody>
      </p:sp>
    </p:spTree>
    <p:extLst>
      <p:ext uri="{BB962C8B-B14F-4D97-AF65-F5344CB8AC3E}">
        <p14:creationId xmlns:p14="http://schemas.microsoft.com/office/powerpoint/2010/main" val="991047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oogle_transla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134" y="920782"/>
            <a:ext cx="7827099" cy="5144517"/>
          </a:xfrm>
          <a:prstGeom prst="rect">
            <a:avLst/>
          </a:prstGeom>
        </p:spPr>
      </p:pic>
      <p:sp>
        <p:nvSpPr>
          <p:cNvPr id="5" name="TextBox 4"/>
          <p:cNvSpPr txBox="1"/>
          <p:nvPr/>
        </p:nvSpPr>
        <p:spPr>
          <a:xfrm>
            <a:off x="4826290" y="411833"/>
            <a:ext cx="2717511" cy="369332"/>
          </a:xfrm>
          <a:prstGeom prst="rect">
            <a:avLst/>
          </a:prstGeom>
          <a:noFill/>
        </p:spPr>
        <p:txBody>
          <a:bodyPr wrap="none" rtlCol="0">
            <a:spAutoFit/>
          </a:bodyPr>
          <a:lstStyle/>
          <a:p>
            <a:r>
              <a:rPr lang="en-US" dirty="0"/>
              <a:t>Google Translate with RNN</a:t>
            </a:r>
          </a:p>
        </p:txBody>
      </p:sp>
      <p:sp>
        <p:nvSpPr>
          <p:cNvPr id="2" name="Date Placeholder 1"/>
          <p:cNvSpPr>
            <a:spLocks noGrp="1"/>
          </p:cNvSpPr>
          <p:nvPr>
            <p:ph type="dt" sz="half" idx="10"/>
          </p:nvPr>
        </p:nvSpPr>
        <p:spPr/>
        <p:txBody>
          <a:bodyPr/>
          <a:lstStyle/>
          <a:p>
            <a:fld id="{945AB1B1-EA0F-401D-A3BD-89D8EB938639}"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5</a:t>
            </a:fld>
            <a:endParaRPr lang="en-US"/>
          </a:p>
        </p:txBody>
      </p:sp>
      <p:sp>
        <p:nvSpPr>
          <p:cNvPr id="7" name="TextBox 6">
            <a:extLst>
              <a:ext uri="{FF2B5EF4-FFF2-40B4-BE49-F238E27FC236}">
                <a16:creationId xmlns:a16="http://schemas.microsoft.com/office/drawing/2014/main" id="{6B87E648-DA86-4250-BE09-8A98B3767A7E}"/>
              </a:ext>
            </a:extLst>
          </p:cNvPr>
          <p:cNvSpPr txBox="1"/>
          <p:nvPr/>
        </p:nvSpPr>
        <p:spPr>
          <a:xfrm>
            <a:off x="2057400" y="6065299"/>
            <a:ext cx="5436220" cy="461665"/>
          </a:xfrm>
          <a:prstGeom prst="rect">
            <a:avLst/>
          </a:prstGeom>
          <a:noFill/>
        </p:spPr>
        <p:txBody>
          <a:bodyPr wrap="square" rtlCol="0">
            <a:spAutoFit/>
          </a:bodyPr>
          <a:lstStyle/>
          <a:p>
            <a:r>
              <a:rPr lang="en-US" sz="1200" dirty="0"/>
              <a:t>“A Neural Network for Machine Translation, at Production Scale”, Quoc V. Le &amp; Mike Schuster, 2016-09-27, Google AI Blog.</a:t>
            </a:r>
          </a:p>
        </p:txBody>
      </p:sp>
    </p:spTree>
    <p:extLst>
      <p:ext uri="{BB962C8B-B14F-4D97-AF65-F5344CB8AC3E}">
        <p14:creationId xmlns:p14="http://schemas.microsoft.com/office/powerpoint/2010/main" val="1940215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cap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714" y="1472277"/>
            <a:ext cx="7315200" cy="4381500"/>
          </a:xfrm>
          <a:prstGeom prst="rect">
            <a:avLst/>
          </a:prstGeom>
        </p:spPr>
      </p:pic>
      <p:sp>
        <p:nvSpPr>
          <p:cNvPr id="5" name="TextBox 4"/>
          <p:cNvSpPr txBox="1"/>
          <p:nvPr/>
        </p:nvSpPr>
        <p:spPr>
          <a:xfrm>
            <a:off x="4829109" y="765166"/>
            <a:ext cx="2713566" cy="369332"/>
          </a:xfrm>
          <a:prstGeom prst="rect">
            <a:avLst/>
          </a:prstGeom>
          <a:noFill/>
        </p:spPr>
        <p:txBody>
          <a:bodyPr wrap="none" rtlCol="0">
            <a:spAutoFit/>
          </a:bodyPr>
          <a:lstStyle/>
          <a:p>
            <a:r>
              <a:rPr lang="en-US" dirty="0"/>
              <a:t>RNNs for Image Captioning</a:t>
            </a:r>
          </a:p>
        </p:txBody>
      </p:sp>
      <p:sp>
        <p:nvSpPr>
          <p:cNvPr id="2" name="Date Placeholder 1"/>
          <p:cNvSpPr>
            <a:spLocks noGrp="1"/>
          </p:cNvSpPr>
          <p:nvPr>
            <p:ph type="dt" sz="half" idx="10"/>
          </p:nvPr>
        </p:nvSpPr>
        <p:spPr/>
        <p:txBody>
          <a:bodyPr/>
          <a:lstStyle/>
          <a:p>
            <a:fld id="{71ABAA3A-19AC-4089-A733-3814F46EBA9F}"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6</a:t>
            </a:fld>
            <a:endParaRPr lang="en-US"/>
          </a:p>
        </p:txBody>
      </p:sp>
    </p:spTree>
    <p:extLst>
      <p:ext uri="{BB962C8B-B14F-4D97-AF65-F5344CB8AC3E}">
        <p14:creationId xmlns:p14="http://schemas.microsoft.com/office/powerpoint/2010/main" val="1224880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umbo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0992" cy="6858000"/>
          </a:xfrm>
          <a:prstGeom prst="rect">
            <a:avLst/>
          </a:prstGeom>
        </p:spPr>
      </p:pic>
      <p:sp>
        <p:nvSpPr>
          <p:cNvPr id="2" name="Date Placeholder 1"/>
          <p:cNvSpPr>
            <a:spLocks noGrp="1"/>
          </p:cNvSpPr>
          <p:nvPr>
            <p:ph type="dt" sz="half" idx="10"/>
          </p:nvPr>
        </p:nvSpPr>
        <p:spPr/>
        <p:txBody>
          <a:bodyPr/>
          <a:lstStyle/>
          <a:p>
            <a:fld id="{6A8E0768-8820-4B48-B7D2-8642CB632458}" type="datetime1">
              <a:rPr lang="en-US" smtClean="0"/>
              <a:t>8/14/2019</a:t>
            </a:fld>
            <a:endParaRPr lang="en-US"/>
          </a:p>
        </p:txBody>
      </p:sp>
      <p:sp>
        <p:nvSpPr>
          <p:cNvPr id="3" name="Footer Placeholder 2"/>
          <p:cNvSpPr>
            <a:spLocks noGrp="1"/>
          </p:cNvSpPr>
          <p:nvPr>
            <p:ph type="ftr" sz="quarter" idx="11"/>
          </p:nvPr>
        </p:nvSpPr>
        <p:spPr/>
        <p:txBody>
          <a:bodyPr/>
          <a:lstStyle/>
          <a:p>
            <a:r>
              <a:rPr lang="fr-FR"/>
              <a:t>IEEE VIS 2019 CG&amp;A</a:t>
            </a:r>
            <a:endParaRPr lang="en-US"/>
          </a:p>
        </p:txBody>
      </p:sp>
      <p:sp>
        <p:nvSpPr>
          <p:cNvPr id="5" name="Slide Number Placeholder 4"/>
          <p:cNvSpPr>
            <a:spLocks noGrp="1"/>
          </p:cNvSpPr>
          <p:nvPr>
            <p:ph type="sldNum" sz="quarter" idx="12"/>
          </p:nvPr>
        </p:nvSpPr>
        <p:spPr/>
        <p:txBody>
          <a:bodyPr/>
          <a:lstStyle/>
          <a:p>
            <a:fld id="{5D7A53C9-0D9C-EE43-A4C3-052309C9116D}" type="slidenum">
              <a:rPr lang="en-US" smtClean="0"/>
              <a:t>7</a:t>
            </a:fld>
            <a:endParaRPr lang="en-US"/>
          </a:p>
        </p:txBody>
      </p:sp>
    </p:spTree>
    <p:extLst>
      <p:ext uri="{BB962C8B-B14F-4D97-AF65-F5344CB8AC3E}">
        <p14:creationId xmlns:p14="http://schemas.microsoft.com/office/powerpoint/2010/main" val="1172544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Language Model</a:t>
            </a:r>
          </a:p>
        </p:txBody>
      </p:sp>
      <p:sp>
        <p:nvSpPr>
          <p:cNvPr id="3" name="Date Placeholder 2"/>
          <p:cNvSpPr>
            <a:spLocks noGrp="1"/>
          </p:cNvSpPr>
          <p:nvPr>
            <p:ph type="dt" sz="half" idx="10"/>
          </p:nvPr>
        </p:nvSpPr>
        <p:spPr/>
        <p:txBody>
          <a:bodyPr/>
          <a:lstStyle/>
          <a:p>
            <a:fld id="{36A73878-A7AC-48C9-A104-4A26EDC7F9C3}" type="datetime1">
              <a:rPr lang="en-US" smtClean="0"/>
              <a:t>8/14/2019</a:t>
            </a:fld>
            <a:endParaRPr lang="en-US"/>
          </a:p>
        </p:txBody>
      </p:sp>
      <p:sp>
        <p:nvSpPr>
          <p:cNvPr id="4" name="Footer Placeholder 3"/>
          <p:cNvSpPr>
            <a:spLocks noGrp="1"/>
          </p:cNvSpPr>
          <p:nvPr>
            <p:ph type="ftr" sz="quarter" idx="11"/>
          </p:nvPr>
        </p:nvSpPr>
        <p:spPr/>
        <p:txBody>
          <a:bodyPr/>
          <a:lstStyle/>
          <a:p>
            <a:r>
              <a:rPr lang="fr-FR"/>
              <a:t>IEEE VIS 2019 CG&amp;A</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8</a:t>
            </a:fld>
            <a:endParaRPr lang="en-US"/>
          </a:p>
        </p:txBody>
      </p:sp>
      <p:pic>
        <p:nvPicPr>
          <p:cNvPr id="7" name="Picture 6">
            <a:extLst>
              <a:ext uri="{FF2B5EF4-FFF2-40B4-BE49-F238E27FC236}">
                <a16:creationId xmlns:a16="http://schemas.microsoft.com/office/drawing/2014/main" id="{13E511CF-37D2-4225-A810-421DCD3541BF}"/>
              </a:ext>
            </a:extLst>
          </p:cNvPr>
          <p:cNvPicPr>
            <a:picLocks noChangeAspect="1"/>
          </p:cNvPicPr>
          <p:nvPr/>
        </p:nvPicPr>
        <p:blipFill rotWithShape="1">
          <a:blip r:embed="rId3"/>
          <a:srcRect r="23495"/>
          <a:stretch/>
        </p:blipFill>
        <p:spPr>
          <a:xfrm>
            <a:off x="1766094" y="3195077"/>
            <a:ext cx="6625199" cy="936196"/>
          </a:xfrm>
          <a:prstGeom prst="rect">
            <a:avLst/>
          </a:prstGeom>
        </p:spPr>
      </p:pic>
    </p:spTree>
    <p:extLst>
      <p:ext uri="{BB962C8B-B14F-4D97-AF65-F5344CB8AC3E}">
        <p14:creationId xmlns:p14="http://schemas.microsoft.com/office/powerpoint/2010/main" val="206769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Sequential Language Model</a:t>
            </a:r>
          </a:p>
        </p:txBody>
      </p:sp>
      <p:sp>
        <p:nvSpPr>
          <p:cNvPr id="3" name="Date Placeholder 2"/>
          <p:cNvSpPr>
            <a:spLocks noGrp="1"/>
          </p:cNvSpPr>
          <p:nvPr>
            <p:ph type="dt" sz="half" idx="10"/>
          </p:nvPr>
        </p:nvSpPr>
        <p:spPr/>
        <p:txBody>
          <a:bodyPr/>
          <a:lstStyle/>
          <a:p>
            <a:fld id="{36A73878-A7AC-48C9-A104-4A26EDC7F9C3}" type="datetime1">
              <a:rPr lang="en-US" smtClean="0"/>
              <a:t>8/14/2019</a:t>
            </a:fld>
            <a:endParaRPr lang="en-US"/>
          </a:p>
        </p:txBody>
      </p:sp>
      <p:sp>
        <p:nvSpPr>
          <p:cNvPr id="4" name="Footer Placeholder 3"/>
          <p:cNvSpPr>
            <a:spLocks noGrp="1"/>
          </p:cNvSpPr>
          <p:nvPr>
            <p:ph type="ftr" sz="quarter" idx="11"/>
          </p:nvPr>
        </p:nvSpPr>
        <p:spPr/>
        <p:txBody>
          <a:bodyPr/>
          <a:lstStyle/>
          <a:p>
            <a:r>
              <a:rPr lang="fr-FR"/>
              <a:t>IEEE VIS 2019 CG&amp;A</a:t>
            </a:r>
            <a:endParaRPr lang="en-US"/>
          </a:p>
        </p:txBody>
      </p:sp>
      <p:sp>
        <p:nvSpPr>
          <p:cNvPr id="6" name="Slide Number Placeholder 5"/>
          <p:cNvSpPr>
            <a:spLocks noGrp="1"/>
          </p:cNvSpPr>
          <p:nvPr>
            <p:ph type="sldNum" sz="quarter" idx="12"/>
          </p:nvPr>
        </p:nvSpPr>
        <p:spPr/>
        <p:txBody>
          <a:bodyPr/>
          <a:lstStyle/>
          <a:p>
            <a:fld id="{5D7A53C9-0D9C-EE43-A4C3-052309C9116D}" type="slidenum">
              <a:rPr lang="en-US" smtClean="0"/>
              <a:t>9</a:t>
            </a:fld>
            <a:endParaRPr lang="en-US"/>
          </a:p>
        </p:txBody>
      </p:sp>
      <p:pic>
        <p:nvPicPr>
          <p:cNvPr id="7" name="Picture 6">
            <a:extLst>
              <a:ext uri="{FF2B5EF4-FFF2-40B4-BE49-F238E27FC236}">
                <a16:creationId xmlns:a16="http://schemas.microsoft.com/office/drawing/2014/main" id="{13E511CF-37D2-4225-A810-421DCD3541BF}"/>
              </a:ext>
            </a:extLst>
          </p:cNvPr>
          <p:cNvPicPr>
            <a:picLocks noChangeAspect="1"/>
          </p:cNvPicPr>
          <p:nvPr/>
        </p:nvPicPr>
        <p:blipFill>
          <a:blip r:embed="rId3"/>
          <a:stretch>
            <a:fillRect/>
          </a:stretch>
        </p:blipFill>
        <p:spPr>
          <a:xfrm>
            <a:off x="1766094" y="3195077"/>
            <a:ext cx="8659812" cy="936196"/>
          </a:xfrm>
          <a:prstGeom prst="rect">
            <a:avLst/>
          </a:prstGeom>
        </p:spPr>
      </p:pic>
      <p:sp>
        <p:nvSpPr>
          <p:cNvPr id="5" name="TextBox 4">
            <a:extLst>
              <a:ext uri="{FF2B5EF4-FFF2-40B4-BE49-F238E27FC236}">
                <a16:creationId xmlns:a16="http://schemas.microsoft.com/office/drawing/2014/main" id="{C9B62648-DA76-4A24-8B80-24A6001AAFD8}"/>
              </a:ext>
            </a:extLst>
          </p:cNvPr>
          <p:cNvSpPr txBox="1"/>
          <p:nvPr/>
        </p:nvSpPr>
        <p:spPr>
          <a:xfrm>
            <a:off x="1650380" y="5273385"/>
            <a:ext cx="9071518" cy="523220"/>
          </a:xfrm>
          <a:prstGeom prst="rect">
            <a:avLst/>
          </a:prstGeom>
          <a:noFill/>
        </p:spPr>
        <p:txBody>
          <a:bodyPr wrap="square" rtlCol="0">
            <a:spAutoFit/>
          </a:bodyPr>
          <a:lstStyle/>
          <a:p>
            <a:r>
              <a:rPr lang="en-US" sz="2800" dirty="0"/>
              <a:t>A sequential model needs to be able to remember context!</a:t>
            </a:r>
          </a:p>
        </p:txBody>
      </p:sp>
    </p:spTree>
    <p:extLst>
      <p:ext uri="{BB962C8B-B14F-4D97-AF65-F5344CB8AC3E}">
        <p14:creationId xmlns:p14="http://schemas.microsoft.com/office/powerpoint/2010/main" val="94075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TM10001105[[fn=Crop]]</Template>
  <TotalTime>6184</TotalTime>
  <Words>2219</Words>
  <Application>Microsoft Office PowerPoint</Application>
  <PresentationFormat>Widescreen</PresentationFormat>
  <Paragraphs>338</Paragraphs>
  <Slides>32</Slides>
  <Notes>14</Notes>
  <HiddenSlides>6</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7" baseType="lpstr">
      <vt:lpstr>Calibri</vt:lpstr>
      <vt:lpstr>Courier</vt:lpstr>
      <vt:lpstr>Franklin Gothic Book</vt:lpstr>
      <vt:lpstr>Crop</vt:lpstr>
      <vt:lpstr>Equation</vt:lpstr>
      <vt:lpstr>PowerPoint Presentation</vt:lpstr>
      <vt:lpstr>PowerPoint Presentation</vt:lpstr>
      <vt:lpstr>Talk Overview</vt:lpstr>
      <vt:lpstr>PowerPoint Presentation</vt:lpstr>
      <vt:lpstr>PowerPoint Presentation</vt:lpstr>
      <vt:lpstr>PowerPoint Presentation</vt:lpstr>
      <vt:lpstr>PowerPoint Presentation</vt:lpstr>
      <vt:lpstr>Sequential Language Model</vt:lpstr>
      <vt:lpstr>Sequential Language Model</vt:lpstr>
      <vt:lpstr>PowerPoint Presentation</vt:lpstr>
      <vt:lpstr>PowerPoint Presentation</vt:lpstr>
      <vt:lpstr>PowerPoint Presentation</vt:lpstr>
      <vt:lpstr>Key Insight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vector>
  </TitlesOfParts>
  <Company>Tufts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RNNBow: Visualizing Learning via Backpropagation Gradients in Recurrent Neural Networks</dc:title>
  <dc:creator>Dylan Cashman</dc:creator>
  <cp:lastModifiedBy>Dylan Cashman</cp:lastModifiedBy>
  <cp:revision>105</cp:revision>
  <dcterms:created xsi:type="dcterms:W3CDTF">2017-09-19T12:23:25Z</dcterms:created>
  <dcterms:modified xsi:type="dcterms:W3CDTF">2019-08-14T20:50:15Z</dcterms:modified>
</cp:coreProperties>
</file>