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30" r:id="rId3"/>
    <p:sldId id="263" r:id="rId4"/>
    <p:sldId id="265" r:id="rId5"/>
    <p:sldId id="266" r:id="rId6"/>
    <p:sldId id="267" r:id="rId7"/>
    <p:sldId id="269" r:id="rId8"/>
    <p:sldId id="264" r:id="rId9"/>
    <p:sldId id="278" r:id="rId10"/>
    <p:sldId id="288" r:id="rId11"/>
    <p:sldId id="291" r:id="rId12"/>
    <p:sldId id="327" r:id="rId13"/>
    <p:sldId id="284" r:id="rId14"/>
    <p:sldId id="279" r:id="rId15"/>
    <p:sldId id="332" r:id="rId16"/>
    <p:sldId id="301" r:id="rId17"/>
    <p:sldId id="303" r:id="rId18"/>
    <p:sldId id="302" r:id="rId19"/>
    <p:sldId id="304" r:id="rId20"/>
    <p:sldId id="305" r:id="rId21"/>
    <p:sldId id="310" r:id="rId22"/>
    <p:sldId id="312" r:id="rId23"/>
    <p:sldId id="259" r:id="rId24"/>
    <p:sldId id="315" r:id="rId25"/>
    <p:sldId id="321" r:id="rId26"/>
    <p:sldId id="316" r:id="rId27"/>
    <p:sldId id="328" r:id="rId28"/>
    <p:sldId id="317" r:id="rId29"/>
    <p:sldId id="329" r:id="rId30"/>
    <p:sldId id="318" r:id="rId31"/>
    <p:sldId id="323" r:id="rId32"/>
    <p:sldId id="324" r:id="rId33"/>
    <p:sldId id="286" r:id="rId34"/>
    <p:sldId id="276" r:id="rId35"/>
    <p:sldId id="331" r:id="rId36"/>
    <p:sldId id="325" r:id="rId37"/>
    <p:sldId id="277" r:id="rId38"/>
    <p:sldId id="287" r:id="rId39"/>
    <p:sldId id="257" r:id="rId40"/>
    <p:sldId id="283" r:id="rId41"/>
    <p:sldId id="280" r:id="rId42"/>
    <p:sldId id="281" r:id="rId43"/>
    <p:sldId id="271" r:id="rId44"/>
    <p:sldId id="272" r:id="rId45"/>
    <p:sldId id="273" r:id="rId46"/>
    <p:sldId id="274" r:id="rId47"/>
    <p:sldId id="306" r:id="rId48"/>
    <p:sldId id="307" r:id="rId49"/>
    <p:sldId id="308" r:id="rId50"/>
    <p:sldId id="320" r:id="rId51"/>
    <p:sldId id="290" r:id="rId52"/>
    <p:sldId id="326" r:id="rId53"/>
    <p:sldId id="285" r:id="rId54"/>
    <p:sldId id="322" r:id="rId55"/>
    <p:sldId id="314" r:id="rId56"/>
    <p:sldId id="311" r:id="rId57"/>
    <p:sldId id="309" r:id="rId58"/>
    <p:sldId id="319" r:id="rId59"/>
    <p:sldId id="299" r:id="rId60"/>
    <p:sldId id="300" r:id="rId61"/>
    <p:sldId id="292" r:id="rId62"/>
    <p:sldId id="295" r:id="rId63"/>
    <p:sldId id="296" r:id="rId64"/>
    <p:sldId id="297" r:id="rId65"/>
    <p:sldId id="298" r:id="rId66"/>
    <p:sldId id="27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E5DEAA-E5DC-4D77-9FF7-916117861C94}">
          <p14:sldIdLst>
            <p14:sldId id="256"/>
            <p14:sldId id="330"/>
            <p14:sldId id="263"/>
            <p14:sldId id="265"/>
            <p14:sldId id="266"/>
            <p14:sldId id="267"/>
            <p14:sldId id="269"/>
            <p14:sldId id="264"/>
            <p14:sldId id="278"/>
            <p14:sldId id="288"/>
            <p14:sldId id="291"/>
          </p14:sldIdLst>
        </p14:section>
        <p14:section name="Untitled Section" id="{286E3FCC-7942-4FD9-9F1E-1E7C6B4176A3}">
          <p14:sldIdLst>
            <p14:sldId id="327"/>
            <p14:sldId id="284"/>
            <p14:sldId id="279"/>
            <p14:sldId id="332"/>
            <p14:sldId id="301"/>
            <p14:sldId id="303"/>
            <p14:sldId id="302"/>
            <p14:sldId id="304"/>
            <p14:sldId id="305"/>
            <p14:sldId id="310"/>
            <p14:sldId id="312"/>
            <p14:sldId id="259"/>
            <p14:sldId id="315"/>
            <p14:sldId id="321"/>
            <p14:sldId id="316"/>
            <p14:sldId id="328"/>
            <p14:sldId id="317"/>
            <p14:sldId id="329"/>
            <p14:sldId id="318"/>
            <p14:sldId id="323"/>
            <p14:sldId id="324"/>
            <p14:sldId id="286"/>
            <p14:sldId id="276"/>
            <p14:sldId id="331"/>
            <p14:sldId id="325"/>
            <p14:sldId id="277"/>
            <p14:sldId id="287"/>
            <p14:sldId id="257"/>
            <p14:sldId id="283"/>
            <p14:sldId id="280"/>
            <p14:sldId id="281"/>
            <p14:sldId id="271"/>
            <p14:sldId id="272"/>
            <p14:sldId id="273"/>
            <p14:sldId id="274"/>
            <p14:sldId id="306"/>
            <p14:sldId id="307"/>
            <p14:sldId id="308"/>
            <p14:sldId id="320"/>
            <p14:sldId id="290"/>
            <p14:sldId id="326"/>
            <p14:sldId id="285"/>
            <p14:sldId id="322"/>
            <p14:sldId id="314"/>
            <p14:sldId id="311"/>
            <p14:sldId id="309"/>
            <p14:sldId id="319"/>
            <p14:sldId id="299"/>
            <p14:sldId id="300"/>
            <p14:sldId id="292"/>
            <p14:sldId id="295"/>
            <p14:sldId id="296"/>
            <p14:sldId id="297"/>
            <p14:sldId id="298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8B32"/>
    <a:srgbClr val="98A4AE"/>
    <a:srgbClr val="213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41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583" y="45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/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/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/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/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/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/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6C82AC-0D82-434F-A310-5AE4E6DE697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D8640-62E0-4D1B-AE48-57C2123962FB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Question ML Experts, Data Scientists</a:t>
          </a:r>
        </a:p>
      </dgm:t>
    </dgm:pt>
    <dgm:pt modelId="{5BCF9038-E7C5-4DA9-A3D0-0E9AF8C3D519}" type="parTrans" cxnId="{792B3AE9-7A0B-490A-8425-FB5CD1E11615}">
      <dgm:prSet/>
      <dgm:spPr/>
      <dgm:t>
        <a:bodyPr/>
        <a:lstStyle/>
        <a:p>
          <a:endParaRPr lang="en-US"/>
        </a:p>
      </dgm:t>
    </dgm:pt>
    <dgm:pt modelId="{50EBA70F-BF9B-43F4-A42F-AC2D94C96817}" type="sibTrans" cxnId="{792B3AE9-7A0B-490A-8425-FB5CD1E11615}">
      <dgm:prSet/>
      <dgm:spPr/>
      <dgm:t>
        <a:bodyPr/>
        <a:lstStyle/>
        <a:p>
          <a:endParaRPr lang="en-US"/>
        </a:p>
      </dgm:t>
    </dgm:pt>
    <dgm:pt modelId="{4DBEF10B-A91E-44C6-B802-59BF90E62C3D}">
      <dgm:prSet phldrT="[Text]"/>
      <dgm:spPr>
        <a:ln w="76200">
          <a:noFill/>
        </a:ln>
      </dgm:spPr>
      <dgm:t>
        <a:bodyPr/>
        <a:lstStyle/>
        <a:p>
          <a:r>
            <a:rPr lang="en-US" dirty="0"/>
            <a:t>Pilot Study With Users</a:t>
          </a:r>
        </a:p>
      </dgm:t>
    </dgm:pt>
    <dgm:pt modelId="{BA283B79-A548-4F52-9EE4-FF90BB24ECBE}" type="parTrans" cxnId="{B151277B-3F4C-48E1-85DB-73FB3211B2C6}">
      <dgm:prSet/>
      <dgm:spPr/>
      <dgm:t>
        <a:bodyPr/>
        <a:lstStyle/>
        <a:p>
          <a:endParaRPr lang="en-US"/>
        </a:p>
      </dgm:t>
    </dgm:pt>
    <dgm:pt modelId="{AAE83142-BCCF-41AB-9EA8-4762AEAEAAE8}" type="sibTrans" cxnId="{B151277B-3F4C-48E1-85DB-73FB3211B2C6}">
      <dgm:prSet/>
      <dgm:spPr/>
      <dgm:t>
        <a:bodyPr/>
        <a:lstStyle/>
        <a:p>
          <a:endParaRPr lang="en-US"/>
        </a:p>
      </dgm:t>
    </dgm:pt>
    <dgm:pt modelId="{B96CD6B2-E4A9-4C05-826E-2E329739E882}">
      <dgm:prSet phldrT="[Text]"/>
      <dgm:spPr>
        <a:ln w="762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Derive System Goals</a:t>
          </a:r>
        </a:p>
      </dgm:t>
    </dgm:pt>
    <dgm:pt modelId="{43BE20C4-B704-4A62-A1CD-3BFF8D6D9FB3}" type="parTrans" cxnId="{A9838BBD-E076-4E19-9982-C7B84B3DF398}">
      <dgm:prSet/>
      <dgm:spPr/>
      <dgm:t>
        <a:bodyPr/>
        <a:lstStyle/>
        <a:p>
          <a:endParaRPr lang="en-US"/>
        </a:p>
      </dgm:t>
    </dgm:pt>
    <dgm:pt modelId="{A0522669-6346-4475-9C45-9D1194E35FEB}" type="sibTrans" cxnId="{A9838BBD-E076-4E19-9982-C7B84B3DF398}">
      <dgm:prSet/>
      <dgm:spPr/>
      <dgm:t>
        <a:bodyPr/>
        <a:lstStyle/>
        <a:p>
          <a:endParaRPr lang="en-US"/>
        </a:p>
      </dgm:t>
    </dgm:pt>
    <dgm:pt modelId="{A5AA2B9D-45FF-4426-B18F-89821DC7F0C2}" type="pres">
      <dgm:prSet presAssocID="{036C82AC-0D82-434F-A310-5AE4E6DE6974}" presName="outerComposite" presStyleCnt="0">
        <dgm:presLayoutVars>
          <dgm:chMax val="5"/>
          <dgm:dir/>
          <dgm:resizeHandles val="exact"/>
        </dgm:presLayoutVars>
      </dgm:prSet>
      <dgm:spPr/>
    </dgm:pt>
    <dgm:pt modelId="{298A23FC-124F-47A3-BC87-89B8F80902EB}" type="pres">
      <dgm:prSet presAssocID="{036C82AC-0D82-434F-A310-5AE4E6DE6974}" presName="dummyMaxCanvas" presStyleCnt="0">
        <dgm:presLayoutVars/>
      </dgm:prSet>
      <dgm:spPr/>
    </dgm:pt>
    <dgm:pt modelId="{4BC2F7A9-3C46-47FA-9098-1A5DC8891E85}" type="pres">
      <dgm:prSet presAssocID="{036C82AC-0D82-434F-A310-5AE4E6DE6974}" presName="ThreeNodes_1" presStyleLbl="node1" presStyleIdx="0" presStyleCnt="3">
        <dgm:presLayoutVars>
          <dgm:bulletEnabled val="1"/>
        </dgm:presLayoutVars>
      </dgm:prSet>
      <dgm:spPr/>
    </dgm:pt>
    <dgm:pt modelId="{FE66B989-E54A-42A2-9390-C39E2885FD66}" type="pres">
      <dgm:prSet presAssocID="{036C82AC-0D82-434F-A310-5AE4E6DE6974}" presName="ThreeNodes_2" presStyleLbl="node1" presStyleIdx="1" presStyleCnt="3">
        <dgm:presLayoutVars>
          <dgm:bulletEnabled val="1"/>
        </dgm:presLayoutVars>
      </dgm:prSet>
      <dgm:spPr/>
    </dgm:pt>
    <dgm:pt modelId="{60BF4419-CF95-42A9-ABE2-C443790557E6}" type="pres">
      <dgm:prSet presAssocID="{036C82AC-0D82-434F-A310-5AE4E6DE6974}" presName="ThreeNodes_3" presStyleLbl="node1" presStyleIdx="2" presStyleCnt="3">
        <dgm:presLayoutVars>
          <dgm:bulletEnabled val="1"/>
        </dgm:presLayoutVars>
      </dgm:prSet>
      <dgm:spPr/>
    </dgm:pt>
    <dgm:pt modelId="{4DA3596C-1A41-4379-989F-38F1D12788CA}" type="pres">
      <dgm:prSet presAssocID="{036C82AC-0D82-434F-A310-5AE4E6DE6974}" presName="ThreeConn_1-2" presStyleLbl="fgAccFollowNode1" presStyleIdx="0" presStyleCnt="2">
        <dgm:presLayoutVars>
          <dgm:bulletEnabled val="1"/>
        </dgm:presLayoutVars>
      </dgm:prSet>
      <dgm:spPr/>
    </dgm:pt>
    <dgm:pt modelId="{52924E5A-8BE9-4A3D-A2CA-47375F4C02BC}" type="pres">
      <dgm:prSet presAssocID="{036C82AC-0D82-434F-A310-5AE4E6DE6974}" presName="ThreeConn_2-3" presStyleLbl="fgAccFollowNode1" presStyleIdx="1" presStyleCnt="2">
        <dgm:presLayoutVars>
          <dgm:bulletEnabled val="1"/>
        </dgm:presLayoutVars>
      </dgm:prSet>
      <dgm:spPr/>
    </dgm:pt>
    <dgm:pt modelId="{FDF957F4-134E-4A32-9570-234A22B00F05}" type="pres">
      <dgm:prSet presAssocID="{036C82AC-0D82-434F-A310-5AE4E6DE6974}" presName="ThreeNodes_1_text" presStyleLbl="node1" presStyleIdx="2" presStyleCnt="3">
        <dgm:presLayoutVars>
          <dgm:bulletEnabled val="1"/>
        </dgm:presLayoutVars>
      </dgm:prSet>
      <dgm:spPr/>
    </dgm:pt>
    <dgm:pt modelId="{EFB28BC6-9372-4117-AE6A-5FCEFF9BD544}" type="pres">
      <dgm:prSet presAssocID="{036C82AC-0D82-434F-A310-5AE4E6DE6974}" presName="ThreeNodes_2_text" presStyleLbl="node1" presStyleIdx="2" presStyleCnt="3">
        <dgm:presLayoutVars>
          <dgm:bulletEnabled val="1"/>
        </dgm:presLayoutVars>
      </dgm:prSet>
      <dgm:spPr/>
    </dgm:pt>
    <dgm:pt modelId="{35E6525D-B588-4BBA-91B4-B2D5EFDD372A}" type="pres">
      <dgm:prSet presAssocID="{036C82AC-0D82-434F-A310-5AE4E6DE697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0B50A-67C6-4838-83A5-1FF840DF8FBB}" type="presOf" srcId="{D82D8640-62E0-4D1B-AE48-57C2123962FB}" destId="{FDF957F4-134E-4A32-9570-234A22B00F05}" srcOrd="1" destOrd="0" presId="urn:microsoft.com/office/officeart/2005/8/layout/vProcess5"/>
    <dgm:cxn modelId="{E4DC3226-0B5F-4D1D-B166-3ACE40B17B05}" type="presOf" srcId="{B96CD6B2-E4A9-4C05-826E-2E329739E882}" destId="{35E6525D-B588-4BBA-91B4-B2D5EFDD372A}" srcOrd="1" destOrd="0" presId="urn:microsoft.com/office/officeart/2005/8/layout/vProcess5"/>
    <dgm:cxn modelId="{C03B1760-9AB7-4F18-B574-D7EDCB19EE63}" type="presOf" srcId="{50EBA70F-BF9B-43F4-A42F-AC2D94C96817}" destId="{4DA3596C-1A41-4379-989F-38F1D12788CA}" srcOrd="0" destOrd="0" presId="urn:microsoft.com/office/officeart/2005/8/layout/vProcess5"/>
    <dgm:cxn modelId="{B83A7942-736A-4980-A4F6-A7A0F2EC4069}" type="presOf" srcId="{4DBEF10B-A91E-44C6-B802-59BF90E62C3D}" destId="{EFB28BC6-9372-4117-AE6A-5FCEFF9BD544}" srcOrd="1" destOrd="0" presId="urn:microsoft.com/office/officeart/2005/8/layout/vProcess5"/>
    <dgm:cxn modelId="{B151277B-3F4C-48E1-85DB-73FB3211B2C6}" srcId="{036C82AC-0D82-434F-A310-5AE4E6DE6974}" destId="{4DBEF10B-A91E-44C6-B802-59BF90E62C3D}" srcOrd="1" destOrd="0" parTransId="{BA283B79-A548-4F52-9EE4-FF90BB24ECBE}" sibTransId="{AAE83142-BCCF-41AB-9EA8-4762AEAEAAE8}"/>
    <dgm:cxn modelId="{F65EF291-6DA2-4627-BE10-04F8770B6C76}" type="presOf" srcId="{AAE83142-BCCF-41AB-9EA8-4762AEAEAAE8}" destId="{52924E5A-8BE9-4A3D-A2CA-47375F4C02BC}" srcOrd="0" destOrd="0" presId="urn:microsoft.com/office/officeart/2005/8/layout/vProcess5"/>
    <dgm:cxn modelId="{7B4238A6-1E03-44D0-92E1-265D8FE41271}" type="presOf" srcId="{036C82AC-0D82-434F-A310-5AE4E6DE6974}" destId="{A5AA2B9D-45FF-4426-B18F-89821DC7F0C2}" srcOrd="0" destOrd="0" presId="urn:microsoft.com/office/officeart/2005/8/layout/vProcess5"/>
    <dgm:cxn modelId="{A9838BBD-E076-4E19-9982-C7B84B3DF398}" srcId="{036C82AC-0D82-434F-A310-5AE4E6DE6974}" destId="{B96CD6B2-E4A9-4C05-826E-2E329739E882}" srcOrd="2" destOrd="0" parTransId="{43BE20C4-B704-4A62-A1CD-3BFF8D6D9FB3}" sibTransId="{A0522669-6346-4475-9C45-9D1194E35FEB}"/>
    <dgm:cxn modelId="{A4CE3EC5-6D24-4013-B921-0F15FABE14D8}" type="presOf" srcId="{4DBEF10B-A91E-44C6-B802-59BF90E62C3D}" destId="{FE66B989-E54A-42A2-9390-C39E2885FD66}" srcOrd="0" destOrd="0" presId="urn:microsoft.com/office/officeart/2005/8/layout/vProcess5"/>
    <dgm:cxn modelId="{792B3AE9-7A0B-490A-8425-FB5CD1E11615}" srcId="{036C82AC-0D82-434F-A310-5AE4E6DE6974}" destId="{D82D8640-62E0-4D1B-AE48-57C2123962FB}" srcOrd="0" destOrd="0" parTransId="{5BCF9038-E7C5-4DA9-A3D0-0E9AF8C3D519}" sibTransId="{50EBA70F-BF9B-43F4-A42F-AC2D94C96817}"/>
    <dgm:cxn modelId="{8B26D9EC-E8D0-47C1-BF77-AB44E2C13FE6}" type="presOf" srcId="{B96CD6B2-E4A9-4C05-826E-2E329739E882}" destId="{60BF4419-CF95-42A9-ABE2-C443790557E6}" srcOrd="0" destOrd="0" presId="urn:microsoft.com/office/officeart/2005/8/layout/vProcess5"/>
    <dgm:cxn modelId="{0A7395FA-78DF-48A1-AC2E-0D5BFDB9F329}" type="presOf" srcId="{D82D8640-62E0-4D1B-AE48-57C2123962FB}" destId="{4BC2F7A9-3C46-47FA-9098-1A5DC8891E85}" srcOrd="0" destOrd="0" presId="urn:microsoft.com/office/officeart/2005/8/layout/vProcess5"/>
    <dgm:cxn modelId="{F5B6AC66-2840-4935-A8F5-B2D5A7FC2255}" type="presParOf" srcId="{A5AA2B9D-45FF-4426-B18F-89821DC7F0C2}" destId="{298A23FC-124F-47A3-BC87-89B8F80902EB}" srcOrd="0" destOrd="0" presId="urn:microsoft.com/office/officeart/2005/8/layout/vProcess5"/>
    <dgm:cxn modelId="{1A496D0E-F770-4779-9180-6DD8E1F33998}" type="presParOf" srcId="{A5AA2B9D-45FF-4426-B18F-89821DC7F0C2}" destId="{4BC2F7A9-3C46-47FA-9098-1A5DC8891E85}" srcOrd="1" destOrd="0" presId="urn:microsoft.com/office/officeart/2005/8/layout/vProcess5"/>
    <dgm:cxn modelId="{AFCB2281-2ABA-45F1-AEFF-40C8E373CBA5}" type="presParOf" srcId="{A5AA2B9D-45FF-4426-B18F-89821DC7F0C2}" destId="{FE66B989-E54A-42A2-9390-C39E2885FD66}" srcOrd="2" destOrd="0" presId="urn:microsoft.com/office/officeart/2005/8/layout/vProcess5"/>
    <dgm:cxn modelId="{09C3861E-E9F9-4D10-A492-B23D4D999C9C}" type="presParOf" srcId="{A5AA2B9D-45FF-4426-B18F-89821DC7F0C2}" destId="{60BF4419-CF95-42A9-ABE2-C443790557E6}" srcOrd="3" destOrd="0" presId="urn:microsoft.com/office/officeart/2005/8/layout/vProcess5"/>
    <dgm:cxn modelId="{6E8FCA55-4C8E-4FC8-B8FF-1B21461D49F1}" type="presParOf" srcId="{A5AA2B9D-45FF-4426-B18F-89821DC7F0C2}" destId="{4DA3596C-1A41-4379-989F-38F1D12788CA}" srcOrd="4" destOrd="0" presId="urn:microsoft.com/office/officeart/2005/8/layout/vProcess5"/>
    <dgm:cxn modelId="{9F0ECE8B-AB05-408E-B65A-251BF48478B5}" type="presParOf" srcId="{A5AA2B9D-45FF-4426-B18F-89821DC7F0C2}" destId="{52924E5A-8BE9-4A3D-A2CA-47375F4C02BC}" srcOrd="5" destOrd="0" presId="urn:microsoft.com/office/officeart/2005/8/layout/vProcess5"/>
    <dgm:cxn modelId="{191D1983-3902-4A20-82F2-628B0CD9C925}" type="presParOf" srcId="{A5AA2B9D-45FF-4426-B18F-89821DC7F0C2}" destId="{FDF957F4-134E-4A32-9570-234A22B00F05}" srcOrd="6" destOrd="0" presId="urn:microsoft.com/office/officeart/2005/8/layout/vProcess5"/>
    <dgm:cxn modelId="{B67C1558-6A61-4140-81A1-78E65C3EB95F}" type="presParOf" srcId="{A5AA2B9D-45FF-4426-B18F-89821DC7F0C2}" destId="{EFB28BC6-9372-4117-AE6A-5FCEFF9BD544}" srcOrd="7" destOrd="0" presId="urn:microsoft.com/office/officeart/2005/8/layout/vProcess5"/>
    <dgm:cxn modelId="{1313AB8D-A701-4B6B-A4E5-8FF96A2589F3}" type="presParOf" srcId="{A5AA2B9D-45FF-4426-B18F-89821DC7F0C2}" destId="{35E6525D-B588-4BBA-91B4-B2D5EFDD372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F7A9-3C46-47FA-9098-1A5DC8891E85}">
      <dsp:nvSpPr>
        <dsp:cNvPr id="0" name=""/>
        <dsp:cNvSpPr/>
      </dsp:nvSpPr>
      <dsp:spPr>
        <a:xfrm>
          <a:off x="0" y="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Question ML Experts, Data Scientists</a:t>
          </a:r>
        </a:p>
      </dsp:txBody>
      <dsp:txXfrm>
        <a:off x="26268" y="26268"/>
        <a:ext cx="2913109" cy="844318"/>
      </dsp:txXfrm>
    </dsp:sp>
    <dsp:sp modelId="{FE66B989-E54A-42A2-9390-C39E2885FD66}">
      <dsp:nvSpPr>
        <dsp:cNvPr id="0" name=""/>
        <dsp:cNvSpPr/>
      </dsp:nvSpPr>
      <dsp:spPr>
        <a:xfrm>
          <a:off x="342431" y="104633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Pilot Study With Users</a:t>
          </a:r>
        </a:p>
      </dsp:txBody>
      <dsp:txXfrm>
        <a:off x="368699" y="1072598"/>
        <a:ext cx="2902963" cy="844318"/>
      </dsp:txXfrm>
    </dsp:sp>
    <dsp:sp modelId="{60BF4419-CF95-42A9-ABE2-C443790557E6}">
      <dsp:nvSpPr>
        <dsp:cNvPr id="0" name=""/>
        <dsp:cNvSpPr/>
      </dsp:nvSpPr>
      <dsp:spPr>
        <a:xfrm>
          <a:off x="684862" y="2092660"/>
          <a:ext cx="3880885" cy="89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Derive System Goals</a:t>
          </a:r>
        </a:p>
      </dsp:txBody>
      <dsp:txXfrm>
        <a:off x="711130" y="2118928"/>
        <a:ext cx="2902963" cy="844318"/>
      </dsp:txXfrm>
    </dsp:sp>
    <dsp:sp modelId="{4DA3596C-1A41-4379-989F-38F1D12788CA}">
      <dsp:nvSpPr>
        <dsp:cNvPr id="0" name=""/>
        <dsp:cNvSpPr/>
      </dsp:nvSpPr>
      <dsp:spPr>
        <a:xfrm>
          <a:off x="3297930" y="680114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9095" y="680114"/>
        <a:ext cx="320625" cy="438674"/>
      </dsp:txXfrm>
    </dsp:sp>
    <dsp:sp modelId="{52924E5A-8BE9-4A3D-A2CA-47375F4C02BC}">
      <dsp:nvSpPr>
        <dsp:cNvPr id="0" name=""/>
        <dsp:cNvSpPr/>
      </dsp:nvSpPr>
      <dsp:spPr>
        <a:xfrm>
          <a:off x="3640361" y="1720465"/>
          <a:ext cx="582955" cy="58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526" y="1720465"/>
        <a:ext cx="320625" cy="438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DF2FD-F741-4E80-96EB-199ECD2B9C4B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D1322-A870-4F89-A9E0-A76190D6A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1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02FEE5-F7F2-D44E-99DE-450E2E6A0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0373" y="5095875"/>
            <a:ext cx="5021627" cy="176212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705853" y="3525038"/>
            <a:ext cx="10780295" cy="0"/>
          </a:xfrm>
          <a:prstGeom prst="line">
            <a:avLst/>
          </a:prstGeom>
          <a:ln>
            <a:solidFill>
              <a:srgbClr val="D28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Eurovis 2019">
            <a:extLst>
              <a:ext uri="{FF2B5EF4-FFF2-40B4-BE49-F238E27FC236}">
                <a16:creationId xmlns:a16="http://schemas.microsoft.com/office/drawing/2014/main" id="{24A88107-4289-8B49-8AC4-F8BFB3444EC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" y="79846"/>
            <a:ext cx="4955922" cy="19607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2F31A-0608-8241-85B9-2C5D558AB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4D410-5B66-EB44-950E-B95420456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460DD-5B3C-4070-9B61-D5B8BE8BB3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647" y="5953125"/>
            <a:ext cx="15240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EBC2E-3C82-493A-8F5C-C0B507884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5259" b="23724"/>
          <a:stretch/>
        </p:blipFill>
        <p:spPr>
          <a:xfrm>
            <a:off x="1658539" y="5830860"/>
            <a:ext cx="2688648" cy="822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B8688-2F50-40DB-A740-F199D90895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33274" y="5830860"/>
            <a:ext cx="1920767" cy="81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3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6295-4EA3-C945-8567-9417AC34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DCD76-6664-DB40-ABA4-0F02FD27F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D28B32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D28B3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D28B3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D28B32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D28B3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D7EAD-98D1-4B3B-8FF9-EEF7E6E52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948" y="6355813"/>
            <a:ext cx="934519" cy="373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CC5D9-606C-4410-AAC0-EC8CC7BF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5259" b="23724"/>
          <a:stretch/>
        </p:blipFill>
        <p:spPr>
          <a:xfrm>
            <a:off x="1237837" y="6290397"/>
            <a:ext cx="1648683" cy="50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83039-5E40-4EF7-A79C-3F1E94302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7375" y="6318735"/>
            <a:ext cx="1177817" cy="49801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9D70BE8-7F65-405B-BC01-B80762064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3937" y="6331767"/>
            <a:ext cx="41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CFC9B-4AA2-45AA-895B-7AFF0E6C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08E7C-5BCF-BF42-947F-F09F730E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9976A-895F-0349-915D-4FDC849BC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98A4A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04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7D2A-2EB5-9A4D-BDE8-568D43B9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89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D188-276F-194C-9695-905E6BFE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51A1E-FC47-E647-81C9-11F3FD573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1BEEC-375C-2A4D-85A8-E595A81D1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98A4A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92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B5D88-2231-F84B-B6D2-62971D7C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D3867-ACD0-0541-B799-25D5825A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FEE5-F7F2-D44E-99DE-450E2E6A0B8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98405" y="5695950"/>
            <a:ext cx="3293595" cy="1155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735" y="6023197"/>
            <a:ext cx="982265" cy="9822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04BE-F4E5-43A2-81AE-18ED5FF13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3937" y="6331767"/>
            <a:ext cx="41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CFC9B-4AA2-45AA-895B-7AFF0E6C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395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28B32"/>
        </a:buClr>
        <a:buFont typeface="Wingdings" panose="05000000000000000000" pitchFamily="2" charset="2"/>
        <a:buChar char="§"/>
        <a:defRPr sz="2800" kern="1200">
          <a:solidFill>
            <a:srgbClr val="21395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8B32"/>
        </a:buClr>
        <a:buFont typeface="Wingdings" panose="05000000000000000000" pitchFamily="2" charset="2"/>
        <a:buChar char="§"/>
        <a:defRPr sz="2400" kern="1200">
          <a:solidFill>
            <a:srgbClr val="21395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8B32"/>
        </a:buClr>
        <a:buFont typeface="Wingdings" panose="05000000000000000000" pitchFamily="2" charset="2"/>
        <a:buChar char="§"/>
        <a:defRPr sz="2000" kern="1200">
          <a:solidFill>
            <a:srgbClr val="21395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8B32"/>
        </a:buClr>
        <a:buFont typeface="Wingdings" panose="05000000000000000000" pitchFamily="2" charset="2"/>
        <a:buChar char="§"/>
        <a:defRPr sz="1800" kern="1200">
          <a:solidFill>
            <a:srgbClr val="21395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8B32"/>
        </a:buClr>
        <a:buFont typeface="Wingdings" panose="05000000000000000000" pitchFamily="2" charset="2"/>
        <a:buChar char="§"/>
        <a:defRPr sz="1800" kern="1200">
          <a:solidFill>
            <a:srgbClr val="21395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7925-C91B-174F-9231-4F21BCAD8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758" y="1857675"/>
            <a:ext cx="10942269" cy="165228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21395C"/>
                </a:solidFill>
                <a:latin typeface="Arial Narrow" panose="020B0606020202030204" pitchFamily="34" charset="0"/>
              </a:rPr>
              <a:t>A User-based Visual Analytics Workflow for Exploratory Model Analysis</a:t>
            </a:r>
            <a:endParaRPr lang="en-US" dirty="0">
              <a:solidFill>
                <a:srgbClr val="21395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8DC89-1061-A945-A1A7-93FD215B4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3320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Dylan Cashman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*, Shah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Rukh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Humayoun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*, Florian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Heimerl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**, Kendall Park**,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Subhajit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 Das***, John Thompson***,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Bahador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Saket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***, Abigail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Mosca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*, John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Stasko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***, Alex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Endert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***, Michael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Gleicher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**, </a:t>
            </a:r>
            <a:r>
              <a:rPr lang="en-US" dirty="0" err="1">
                <a:solidFill>
                  <a:srgbClr val="21395C"/>
                </a:solidFill>
                <a:latin typeface="Arial Narrow" panose="020B0606020202030204" pitchFamily="34" charset="0"/>
              </a:rPr>
              <a:t>Remco</a:t>
            </a:r>
            <a:r>
              <a:rPr lang="en-US" dirty="0">
                <a:solidFill>
                  <a:srgbClr val="21395C"/>
                </a:solidFill>
                <a:latin typeface="Arial Narrow" panose="020B0606020202030204" pitchFamily="34" charset="0"/>
              </a:rPr>
              <a:t> Chang*</a:t>
            </a:r>
          </a:p>
          <a:p>
            <a:r>
              <a:rPr lang="en-US" sz="1800" dirty="0">
                <a:solidFill>
                  <a:srgbClr val="21395C"/>
                </a:solidFill>
                <a:latin typeface="Arial Narrow" panose="020B0606020202030204" pitchFamily="34" charset="0"/>
              </a:rPr>
              <a:t>* Tufts University, USA</a:t>
            </a:r>
          </a:p>
          <a:p>
            <a:r>
              <a:rPr lang="en-US" sz="1800" dirty="0">
                <a:solidFill>
                  <a:srgbClr val="21395C"/>
                </a:solidFill>
                <a:latin typeface="Arial Narrow" panose="020B0606020202030204" pitchFamily="34" charset="0"/>
              </a:rPr>
              <a:t>** University of Wisconsin, USA</a:t>
            </a:r>
          </a:p>
          <a:p>
            <a:r>
              <a:rPr lang="en-US" sz="1800" dirty="0"/>
              <a:t>*** Georgia Tech, USA</a:t>
            </a:r>
            <a:endParaRPr lang="en-US" sz="1800" dirty="0">
              <a:solidFill>
                <a:srgbClr val="21395C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99064-2264-4DC1-B359-B3B79915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359" y="187054"/>
            <a:ext cx="2817668" cy="950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3200A-FC90-44C6-B0D0-C7E96E46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362" y="187054"/>
            <a:ext cx="998807" cy="9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Related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Related Work – Systems and Frameworks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94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Construction and Steering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Regression (</a:t>
            </a:r>
            <a:r>
              <a:rPr lang="en-US" sz="2000" dirty="0" err="1"/>
              <a:t>Muhlbacher</a:t>
            </a:r>
            <a:r>
              <a:rPr lang="en-US" sz="2000" dirty="0"/>
              <a:t> 2013, Das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Clustering (Nam 2007, Kwon 2018, Sacha 2018, Cavallo 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Classification (Choo 2010, Kapoor 2010, van den </a:t>
            </a:r>
            <a:r>
              <a:rPr lang="en-US" sz="2000" dirty="0" err="1"/>
              <a:t>Elzen</a:t>
            </a:r>
            <a:r>
              <a:rPr lang="en-US" sz="2000" dirty="0"/>
              <a:t> 2011, </a:t>
            </a:r>
            <a:r>
              <a:rPr lang="en-US" sz="2000" dirty="0" err="1"/>
              <a:t>Heimerl</a:t>
            </a:r>
            <a:r>
              <a:rPr lang="en-US" sz="2000" dirty="0"/>
              <a:t> 2012)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Dimensionality Reduction (</a:t>
            </a:r>
            <a:r>
              <a:rPr lang="en-US" sz="2000" dirty="0" err="1"/>
              <a:t>Jeong</a:t>
            </a:r>
            <a:r>
              <a:rPr lang="en-US" sz="2000" dirty="0"/>
              <a:t> 2009, Anand 2012, Brown 2012, Choo 2013, Nam 2013, Liu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Explanation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Regression (</a:t>
            </a:r>
            <a:r>
              <a:rPr lang="en-US" sz="2000" dirty="0" err="1"/>
              <a:t>Muhlbacher</a:t>
            </a:r>
            <a:r>
              <a:rPr lang="en-US" sz="2000" dirty="0"/>
              <a:t> 2013, Das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Deep Learning (Liu 2017, Liu 2018, </a:t>
            </a:r>
            <a:r>
              <a:rPr lang="en-US" sz="2000" dirty="0" err="1"/>
              <a:t>Strobelt</a:t>
            </a:r>
            <a:r>
              <a:rPr lang="en-US" sz="2000" dirty="0"/>
              <a:t> 2018, </a:t>
            </a:r>
            <a:r>
              <a:rPr lang="en-US" sz="2000" dirty="0" err="1"/>
              <a:t>Yosinski</a:t>
            </a:r>
            <a:r>
              <a:rPr lang="en-US" sz="2000" dirty="0"/>
              <a:t> 2015, Bilal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Classification (Krause 2017, Patel 2010, Ribeiro 2016, </a:t>
            </a:r>
            <a:r>
              <a:rPr lang="en-US" sz="2000" dirty="0" err="1"/>
              <a:t>Amershi</a:t>
            </a:r>
            <a:r>
              <a:rPr lang="en-US" sz="2000" dirty="0"/>
              <a:t> 2015, Ren 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NLP (</a:t>
            </a:r>
            <a:r>
              <a:rPr lang="en-US" sz="2000" dirty="0" err="1"/>
              <a:t>Heimerl</a:t>
            </a:r>
            <a:r>
              <a:rPr lang="en-US" sz="2000" dirty="0"/>
              <a:t> 2018, Wei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Debugging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Allsallakh</a:t>
            </a:r>
            <a:r>
              <a:rPr lang="en-US" sz="2000" dirty="0"/>
              <a:t> 2014, Cashman 2017, </a:t>
            </a:r>
            <a:r>
              <a:rPr lang="en-US" sz="2000" dirty="0" err="1"/>
              <a:t>Strobelt</a:t>
            </a:r>
            <a:r>
              <a:rPr lang="en-US" sz="2000" dirty="0"/>
              <a:t> 2018, </a:t>
            </a:r>
            <a:r>
              <a:rPr lang="en-US" sz="2000" dirty="0" err="1"/>
              <a:t>Kumpf</a:t>
            </a:r>
            <a:r>
              <a:rPr lang="en-US" sz="2000" dirty="0"/>
              <a:t>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Zhang 2018, </a:t>
            </a:r>
            <a:r>
              <a:rPr lang="en-US" sz="2000" dirty="0" err="1"/>
              <a:t>Muhlbacher</a:t>
            </a:r>
            <a:r>
              <a:rPr lang="en-US" sz="2000" dirty="0"/>
              <a:t> 2013, </a:t>
            </a:r>
            <a:r>
              <a:rPr lang="en-US" sz="2000" dirty="0" err="1"/>
              <a:t>Muhlbacher</a:t>
            </a:r>
            <a:r>
              <a:rPr lang="en-US" sz="2000" dirty="0"/>
              <a:t>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5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6AD8-2433-4AF4-9D07-8DDE9857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Takeaway from Related Work (Systems)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41003-1C5E-4CD4-B6CF-C1A22C8E1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VA systems are designed for one type of model, and can make use of properties of that model</a:t>
            </a:r>
          </a:p>
          <a:p>
            <a:pPr lvl="1"/>
            <a:r>
              <a:rPr lang="en-US" b="1" dirty="0"/>
              <a:t>What properties do machine learning models have in common?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66EB-A3C4-4F6A-8392-5880E3C3A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5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4372" cy="4351338"/>
          </a:xfrm>
        </p:spPr>
        <p:txBody>
          <a:bodyPr/>
          <a:lstStyle/>
          <a:p>
            <a:r>
              <a:rPr lang="en-US" dirty="0" err="1"/>
              <a:t>Infovis</a:t>
            </a:r>
            <a:r>
              <a:rPr lang="en-US" dirty="0"/>
              <a:t>: Visual mappings and interactions</a:t>
            </a:r>
          </a:p>
          <a:p>
            <a:pPr lvl="1"/>
            <a:r>
              <a:rPr lang="en-US" dirty="0"/>
              <a:t>Chi &amp; </a:t>
            </a:r>
            <a:r>
              <a:rPr lang="en-US" dirty="0" err="1"/>
              <a:t>Riedl</a:t>
            </a:r>
            <a:r>
              <a:rPr lang="en-US" dirty="0"/>
              <a:t> 1998, Card 1999, van </a:t>
            </a:r>
            <a:r>
              <a:rPr lang="en-US" dirty="0" err="1"/>
              <a:t>Wijk</a:t>
            </a:r>
            <a:r>
              <a:rPr lang="en-US" dirty="0"/>
              <a:t> 2005</a:t>
            </a:r>
          </a:p>
          <a:p>
            <a:r>
              <a:rPr lang="en-US" dirty="0"/>
              <a:t>Visual Analytics: Modelling for Knowledge Generation</a:t>
            </a:r>
          </a:p>
          <a:p>
            <a:pPr lvl="1"/>
            <a:r>
              <a:rPr lang="en-US" dirty="0" err="1"/>
              <a:t>Keim</a:t>
            </a:r>
            <a:r>
              <a:rPr lang="en-US" dirty="0"/>
              <a:t> 2010, Wang 2016, Sacha 2016</a:t>
            </a:r>
          </a:p>
          <a:p>
            <a:r>
              <a:rPr lang="en-US" dirty="0"/>
              <a:t>Model Externalization: </a:t>
            </a:r>
          </a:p>
          <a:p>
            <a:pPr lvl="1"/>
            <a:r>
              <a:rPr lang="en-US" dirty="0"/>
              <a:t>Chen &amp; Golan 2016, </a:t>
            </a:r>
            <a:r>
              <a:rPr lang="en-US" dirty="0" err="1"/>
              <a:t>Andrienko</a:t>
            </a:r>
            <a:r>
              <a:rPr lang="en-US" dirty="0"/>
              <a:t>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BAD85-2918-4E79-8CF4-6916D763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6AD8-2433-4AF4-9D07-8DDE9857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Takeaway from Related Work (Frameworks)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41003-1C5E-4CD4-B6CF-C1A22C8E1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 + ML frameworks assume goal of knowledge generation, or a tight integration between user and model</a:t>
            </a:r>
          </a:p>
          <a:p>
            <a:pPr lvl="1"/>
            <a:r>
              <a:rPr lang="en-US" b="1" dirty="0"/>
              <a:t>How can the user select from many types of predictive models?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66EB-A3C4-4F6A-8392-5880E3C3A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2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Related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Instantiated 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7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867577"/>
              </p:ext>
            </p:extLst>
          </p:nvPr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417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770"/>
              </p:ext>
            </p:extLst>
          </p:nvPr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732AE7E-DDE5-4C29-BF18-6346014C4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3487" y="3056855"/>
            <a:ext cx="2817668" cy="950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311706" y="3929567"/>
            <a:ext cx="463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Discussions with ML experts in DARPA Program </a:t>
            </a:r>
            <a:r>
              <a:rPr lang="en-US" i="1" dirty="0"/>
              <a:t>Data Driven Discovery of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Interviews with Client Facing Data Scientists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6DA8B-AEFD-4289-B3BA-F99FE44D7701}"/>
              </a:ext>
            </a:extLst>
          </p:cNvPr>
          <p:cNvSpPr txBox="1"/>
          <p:nvPr/>
        </p:nvSpPr>
        <p:spPr>
          <a:xfrm>
            <a:off x="6328115" y="1186394"/>
            <a:ext cx="4759570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are common properties among many model types that can help exploration?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input may the user have in the process?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4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20708"/>
              </p:ext>
            </p:extLst>
          </p:nvPr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328115" y="3697440"/>
            <a:ext cx="4632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 simple prototype for 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participants attempted to choose best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Collected think-aloud, usability feedback, and qualitative feedback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500BC-893E-4EE8-9CF6-C72431F2A386}"/>
              </a:ext>
            </a:extLst>
          </p:cNvPr>
          <p:cNvSpPr txBox="1"/>
          <p:nvPr/>
        </p:nvSpPr>
        <p:spPr>
          <a:xfrm>
            <a:off x="6328115" y="1186394"/>
            <a:ext cx="4759570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 users expect different system behavior for different model types?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is sufficient to explore and select models?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1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7251-5E55-481F-969E-73C2FAE2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332" y="2822282"/>
            <a:ext cx="10515600" cy="1325563"/>
          </a:xfrm>
        </p:spPr>
        <p:txBody>
          <a:bodyPr/>
          <a:lstStyle/>
          <a:p>
            <a:r>
              <a:rPr lang="en-US" dirty="0"/>
              <a:t>What is Exploratory Model Analysis?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B532C-F4FA-4EFF-ADE1-8594F21FE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00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569949"/>
              </p:ext>
            </p:extLst>
          </p:nvPr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0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G5:</a:t>
            </a:r>
            <a:r>
              <a:rPr lang="en-US" sz="2200" dirty="0">
                <a:highlight>
                  <a:srgbClr val="FFFF00"/>
                </a:highlight>
              </a:rPr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186635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Related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Instantiated 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6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Exploratory Model Analysis (EMA)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1784817"/>
            <a:ext cx="9499556" cy="4486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F5FF3-D57A-4323-913F-AB7278BCB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Exploratory Model Analysis (EMA)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1784817"/>
            <a:ext cx="9499556" cy="4486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F5FF3-D57A-4323-913F-AB7278BCB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2D072-60E1-4C18-9E01-20800563C4EC}"/>
              </a:ext>
            </a:extLst>
          </p:cNvPr>
          <p:cNvSpPr/>
          <p:nvPr/>
        </p:nvSpPr>
        <p:spPr>
          <a:xfrm>
            <a:off x="1608406" y="1690688"/>
            <a:ext cx="4698265" cy="237487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55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0A4D-079B-4AF1-BFBB-2434AAEA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25</a:t>
            </a:fld>
            <a:endParaRPr lang="en-US"/>
          </a:p>
        </p:txBody>
      </p:sp>
      <p:sp>
        <p:nvSpPr>
          <p:cNvPr id="25" name="Rounded Rectangle 79">
            <a:extLst>
              <a:ext uri="{FF2B5EF4-FFF2-40B4-BE49-F238E27FC236}">
                <a16:creationId xmlns:a16="http://schemas.microsoft.com/office/drawing/2014/main" id="{21BDAACE-BD9F-4BEB-8E76-BA5E43C08740}"/>
              </a:ext>
            </a:extLst>
          </p:cNvPr>
          <p:cNvSpPr/>
          <p:nvPr/>
        </p:nvSpPr>
        <p:spPr>
          <a:xfrm>
            <a:off x="920918" y="641980"/>
            <a:ext cx="10591143" cy="4952272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6CC9EF-00AC-4C4B-86E2-FF09C957FAD3}"/>
              </a:ext>
            </a:extLst>
          </p:cNvPr>
          <p:cNvGrpSpPr/>
          <p:nvPr/>
        </p:nvGrpSpPr>
        <p:grpSpPr>
          <a:xfrm>
            <a:off x="6392091" y="1263748"/>
            <a:ext cx="4660125" cy="3603568"/>
            <a:chOff x="4541007" y="409731"/>
            <a:chExt cx="3565374" cy="30160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53B7B5-F74A-4978-A7B7-F7C35A995B79}"/>
                </a:ext>
              </a:extLst>
            </p:cNvPr>
            <p:cNvSpPr/>
            <p:nvPr/>
          </p:nvSpPr>
          <p:spPr>
            <a:xfrm>
              <a:off x="4749383" y="409731"/>
              <a:ext cx="3179665" cy="30160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777E5B-FE1A-4DF1-B5DF-F56DECB93028}"/>
                </a:ext>
              </a:extLst>
            </p:cNvPr>
            <p:cNvSpPr txBox="1"/>
            <p:nvPr/>
          </p:nvSpPr>
          <p:spPr>
            <a:xfrm>
              <a:off x="5275543" y="3033658"/>
              <a:ext cx="2138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Problem Exploration</a:t>
              </a:r>
            </a:p>
          </p:txBody>
        </p:sp>
        <p:pic>
          <p:nvPicPr>
            <p:cNvPr id="29" name="Picture 2" descr="mage result for human icon">
              <a:extLst>
                <a:ext uri="{FF2B5EF4-FFF2-40B4-BE49-F238E27FC236}">
                  <a16:creationId xmlns:a16="http://schemas.microsoft.com/office/drawing/2014/main" id="{D756B99E-5827-46F8-A000-0B2EAE7E6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007" y="463649"/>
              <a:ext cx="849086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70295CF-F9B3-41C5-9BEB-10590FB23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4813" y="1376191"/>
              <a:ext cx="2512497" cy="162068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309E06-17FC-43C4-B2E0-842456035A85}"/>
                </a:ext>
              </a:extLst>
            </p:cNvPr>
            <p:cNvSpPr txBox="1"/>
            <p:nvPr/>
          </p:nvSpPr>
          <p:spPr>
            <a:xfrm>
              <a:off x="4994703" y="495777"/>
              <a:ext cx="31116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</a:rPr>
                <a:t>Understanding what are the possible problem types by exploring system generated problem set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3C0DE9-686E-4370-AC0D-11AC88FDEA23}"/>
              </a:ext>
            </a:extLst>
          </p:cNvPr>
          <p:cNvCxnSpPr>
            <a:cxnSpLocks/>
          </p:cNvCxnSpPr>
          <p:nvPr/>
        </p:nvCxnSpPr>
        <p:spPr>
          <a:xfrm>
            <a:off x="5070155" y="2951238"/>
            <a:ext cx="6352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5C47EA-8B68-4B23-AE14-DC0FEB26A064}"/>
              </a:ext>
            </a:extLst>
          </p:cNvPr>
          <p:cNvGrpSpPr/>
          <p:nvPr/>
        </p:nvGrpSpPr>
        <p:grpSpPr>
          <a:xfrm>
            <a:off x="1166239" y="1256421"/>
            <a:ext cx="5151167" cy="3971192"/>
            <a:chOff x="245320" y="502027"/>
            <a:chExt cx="3941061" cy="33237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0C4DCB-75D0-495A-9F60-11B7FD3BF0A7}"/>
                </a:ext>
              </a:extLst>
            </p:cNvPr>
            <p:cNvSpPr/>
            <p:nvPr/>
          </p:nvSpPr>
          <p:spPr>
            <a:xfrm>
              <a:off x="245320" y="502027"/>
              <a:ext cx="3793722" cy="332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2" descr="mage result for human icon">
              <a:extLst>
                <a:ext uri="{FF2B5EF4-FFF2-40B4-BE49-F238E27FC236}">
                  <a16:creationId xmlns:a16="http://schemas.microsoft.com/office/drawing/2014/main" id="{0A38864B-009C-4A68-9075-EAAF4DBE3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66" y="502027"/>
              <a:ext cx="712635" cy="71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A03D19-DD3C-47A9-A9B9-35F1B85E117D}"/>
                </a:ext>
              </a:extLst>
            </p:cNvPr>
            <p:cNvSpPr txBox="1"/>
            <p:nvPr/>
          </p:nvSpPr>
          <p:spPr>
            <a:xfrm>
              <a:off x="460246" y="3463345"/>
              <a:ext cx="1604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Data Exploration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7211C00-85A7-434E-BA1B-D41E074B3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450" y="1205987"/>
              <a:ext cx="1799772" cy="99085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2511B9-ED89-40B8-9397-4CEBDA61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8966" y="1168978"/>
              <a:ext cx="1721948" cy="101117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3A71902-568C-400B-AA23-09D3D8925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610" y="2248774"/>
              <a:ext cx="1731549" cy="117699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781AF5B-26D5-4C00-AEC4-684892AD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0334" y="2235715"/>
              <a:ext cx="1682887" cy="144078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643F2F0-EC6C-4B12-9E38-4BAE49A15DBB}"/>
                </a:ext>
              </a:extLst>
            </p:cNvPr>
            <p:cNvSpPr txBox="1"/>
            <p:nvPr/>
          </p:nvSpPr>
          <p:spPr>
            <a:xfrm>
              <a:off x="691686" y="573414"/>
              <a:ext cx="34946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+mj-lt"/>
                </a:rPr>
                <a:t>Understanding the data attributes and relationships between these attributes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2890FA6-564F-452E-AFA8-B3B442E82A65}"/>
              </a:ext>
            </a:extLst>
          </p:cNvPr>
          <p:cNvSpPr txBox="1"/>
          <p:nvPr/>
        </p:nvSpPr>
        <p:spPr>
          <a:xfrm>
            <a:off x="4697447" y="692530"/>
            <a:ext cx="4836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and Problem Exploration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F9DB1C5-41F1-4578-9B93-8A3016A8235C}"/>
              </a:ext>
            </a:extLst>
          </p:cNvPr>
          <p:cNvSpPr/>
          <p:nvPr/>
        </p:nvSpPr>
        <p:spPr>
          <a:xfrm>
            <a:off x="1157791" y="1304527"/>
            <a:ext cx="418020" cy="4263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86B4141-AFE9-4C85-B7C2-4C1F10B7DFD3}"/>
              </a:ext>
            </a:extLst>
          </p:cNvPr>
          <p:cNvSpPr/>
          <p:nvPr/>
        </p:nvSpPr>
        <p:spPr>
          <a:xfrm>
            <a:off x="6406752" y="1060537"/>
            <a:ext cx="418020" cy="42634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9043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Exploratory Model Analysis (EMA)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1784817"/>
            <a:ext cx="9499556" cy="4486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F5FF3-D57A-4323-913F-AB7278BCB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484AB-4378-4764-B60F-7D5E576059A1}"/>
              </a:ext>
            </a:extLst>
          </p:cNvPr>
          <p:cNvSpPr/>
          <p:nvPr/>
        </p:nvSpPr>
        <p:spPr>
          <a:xfrm>
            <a:off x="6423351" y="1778003"/>
            <a:ext cx="3977364" cy="225473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70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366D2C0-AB54-4FDB-A714-FAFA364C79F7}"/>
              </a:ext>
            </a:extLst>
          </p:cNvPr>
          <p:cNvGrpSpPr/>
          <p:nvPr/>
        </p:nvGrpSpPr>
        <p:grpSpPr>
          <a:xfrm>
            <a:off x="7525227" y="1287550"/>
            <a:ext cx="3234329" cy="2625757"/>
            <a:chOff x="12779596" y="894190"/>
            <a:chExt cx="2043039" cy="211402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CCDF94-70A7-4AC0-9227-56D6CD025BB3}"/>
                </a:ext>
              </a:extLst>
            </p:cNvPr>
            <p:cNvGrpSpPr/>
            <p:nvPr/>
          </p:nvGrpSpPr>
          <p:grpSpPr>
            <a:xfrm>
              <a:off x="12890421" y="1070553"/>
              <a:ext cx="1932214" cy="1937661"/>
              <a:chOff x="9638950" y="4562084"/>
              <a:chExt cx="1932214" cy="1937661"/>
            </a:xfrm>
            <a:solidFill>
              <a:schemeClr val="bg1">
                <a:lumMod val="85000"/>
              </a:schemeClr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7AFBBF1-841D-4B6E-B79E-D5ADF3EBEBE3}"/>
                  </a:ext>
                </a:extLst>
              </p:cNvPr>
              <p:cNvSpPr/>
              <p:nvPr/>
            </p:nvSpPr>
            <p:spPr>
              <a:xfrm>
                <a:off x="9638950" y="4562084"/>
                <a:ext cx="1932214" cy="1937661"/>
              </a:xfrm>
              <a:prstGeom prst="rect">
                <a:avLst/>
              </a:prstGeom>
              <a:grp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>
                    <a:solidFill>
                      <a:schemeClr val="tx1"/>
                    </a:solidFill>
                  </a:rPr>
                  <a:t>Model Training</a:t>
                </a: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700" b="1" dirty="0">
                    <a:solidFill>
                      <a:schemeClr val="tx1"/>
                    </a:solidFill>
                  </a:rPr>
                  <a:t>Model Generation</a:t>
                </a:r>
              </a:p>
            </p:txBody>
          </p:sp>
          <p:sp>
            <p:nvSpPr>
              <p:cNvPr id="32" name="Down Arrow 74">
                <a:extLst>
                  <a:ext uri="{FF2B5EF4-FFF2-40B4-BE49-F238E27FC236}">
                    <a16:creationId xmlns:a16="http://schemas.microsoft.com/office/drawing/2014/main" id="{81A7903A-21BD-425C-9B51-EA20453CBF30}"/>
                  </a:ext>
                </a:extLst>
              </p:cNvPr>
              <p:cNvSpPr/>
              <p:nvPr/>
            </p:nvSpPr>
            <p:spPr>
              <a:xfrm>
                <a:off x="10344607" y="5190368"/>
                <a:ext cx="511405" cy="611765"/>
              </a:xfrm>
              <a:prstGeom prst="down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ED0203-3A9D-472A-BF54-F8C3D1FAA329}"/>
                </a:ext>
              </a:extLst>
            </p:cNvPr>
            <p:cNvSpPr/>
            <p:nvPr/>
          </p:nvSpPr>
          <p:spPr>
            <a:xfrm>
              <a:off x="12779596" y="894190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94DCC-2066-4E54-B4FC-7C95DEDFA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27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790285-3334-4A85-9973-E06E9E1F7713}"/>
              </a:ext>
            </a:extLst>
          </p:cNvPr>
          <p:cNvGrpSpPr/>
          <p:nvPr/>
        </p:nvGrpSpPr>
        <p:grpSpPr>
          <a:xfrm>
            <a:off x="956088" y="1034666"/>
            <a:ext cx="5747716" cy="3864869"/>
            <a:chOff x="8651156" y="428353"/>
            <a:chExt cx="3630678" cy="311164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83CAE2-0627-460D-B903-AE27042F4320}"/>
                </a:ext>
              </a:extLst>
            </p:cNvPr>
            <p:cNvSpPr/>
            <p:nvPr/>
          </p:nvSpPr>
          <p:spPr>
            <a:xfrm>
              <a:off x="8651156" y="428353"/>
              <a:ext cx="3556501" cy="311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B1C64A-D43E-4F94-BC75-EB4AE55E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3168" y="1498186"/>
              <a:ext cx="1708030" cy="12681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5A57CF-F467-496F-98CB-1877E0D22544}"/>
                </a:ext>
              </a:extLst>
            </p:cNvPr>
            <p:cNvSpPr txBox="1"/>
            <p:nvPr/>
          </p:nvSpPr>
          <p:spPr>
            <a:xfrm>
              <a:off x="9159176" y="2848411"/>
              <a:ext cx="2410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Problem Specification </a:t>
              </a:r>
              <a:br>
                <a:rPr lang="en-US" b="1" dirty="0"/>
              </a:br>
              <a:r>
                <a:rPr lang="en-US" b="1" dirty="0"/>
                <a:t>Generation</a:t>
              </a:r>
            </a:p>
          </p:txBody>
        </p:sp>
        <p:pic>
          <p:nvPicPr>
            <p:cNvPr id="25" name="Picture 2" descr="mage result for human icon">
              <a:extLst>
                <a:ext uri="{FF2B5EF4-FFF2-40B4-BE49-F238E27FC236}">
                  <a16:creationId xmlns:a16="http://schemas.microsoft.com/office/drawing/2014/main" id="{235AB0D6-39F8-46BC-87DB-03D2EF242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1635" y="627478"/>
              <a:ext cx="849086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378EDF0-8ADE-47C2-9542-84FCD805B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3210" y="1424487"/>
              <a:ext cx="1423432" cy="13830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700F11-6ABD-42DA-9FDD-DE9C2ADBEBB3}"/>
                </a:ext>
              </a:extLst>
            </p:cNvPr>
            <p:cNvSpPr txBox="1"/>
            <p:nvPr/>
          </p:nvSpPr>
          <p:spPr>
            <a:xfrm>
              <a:off x="9247578" y="735164"/>
              <a:ext cx="3034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Final problem specification set to </a:t>
              </a:r>
              <a:br>
                <a:rPr lang="en-US" sz="1500" dirty="0"/>
              </a:br>
              <a:r>
                <a:rPr lang="en-US" sz="1500" dirty="0"/>
                <a:t>be used for models generation</a:t>
              </a:r>
            </a:p>
          </p:txBody>
        </p:sp>
      </p:grpSp>
      <p:sp>
        <p:nvSpPr>
          <p:cNvPr id="33" name="Rounded Rectangle 89">
            <a:extLst>
              <a:ext uri="{FF2B5EF4-FFF2-40B4-BE49-F238E27FC236}">
                <a16:creationId xmlns:a16="http://schemas.microsoft.com/office/drawing/2014/main" id="{2F2FB39B-54AF-420A-B7AE-55CA1B8A32E5}"/>
              </a:ext>
            </a:extLst>
          </p:cNvPr>
          <p:cNvSpPr/>
          <p:nvPr/>
        </p:nvSpPr>
        <p:spPr>
          <a:xfrm>
            <a:off x="618877" y="285586"/>
            <a:ext cx="10621209" cy="5144543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574275-06B7-4246-9533-AC64A80BAF33}"/>
              </a:ext>
            </a:extLst>
          </p:cNvPr>
          <p:cNvSpPr txBox="1"/>
          <p:nvPr/>
        </p:nvSpPr>
        <p:spPr>
          <a:xfrm>
            <a:off x="4785895" y="400458"/>
            <a:ext cx="3684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Model Generation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2B8284-1EB7-4889-863A-5A39A38022CC}"/>
              </a:ext>
            </a:extLst>
          </p:cNvPr>
          <p:cNvCxnSpPr>
            <a:cxnSpLocks/>
          </p:cNvCxnSpPr>
          <p:nvPr/>
        </p:nvCxnSpPr>
        <p:spPr>
          <a:xfrm>
            <a:off x="6755850" y="2555016"/>
            <a:ext cx="76937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15CF2EA-0A51-406D-B6A4-4F214C3C6D98}"/>
              </a:ext>
            </a:extLst>
          </p:cNvPr>
          <p:cNvSpPr/>
          <p:nvPr/>
        </p:nvSpPr>
        <p:spPr>
          <a:xfrm>
            <a:off x="845953" y="898319"/>
            <a:ext cx="661766" cy="5295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6044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Exploratory Model Analysis (EMA)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1784817"/>
            <a:ext cx="9499556" cy="4486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F5FF3-D57A-4323-913F-AB7278BCB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BE4D8-1B3A-4664-9C6E-CBC97470039B}"/>
              </a:ext>
            </a:extLst>
          </p:cNvPr>
          <p:cNvSpPr/>
          <p:nvPr/>
        </p:nvSpPr>
        <p:spPr>
          <a:xfrm>
            <a:off x="3645682" y="4082195"/>
            <a:ext cx="5221654" cy="2188711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1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4CECDC-B393-4B8E-8DF3-0B330AD7E3BF}"/>
              </a:ext>
            </a:extLst>
          </p:cNvPr>
          <p:cNvGrpSpPr/>
          <p:nvPr/>
        </p:nvGrpSpPr>
        <p:grpSpPr>
          <a:xfrm>
            <a:off x="703563" y="813467"/>
            <a:ext cx="6760295" cy="4131843"/>
            <a:chOff x="2592218" y="5040945"/>
            <a:chExt cx="5271783" cy="32553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C60DFE-B25C-4B78-8DB8-87F1374750DD}"/>
                </a:ext>
              </a:extLst>
            </p:cNvPr>
            <p:cNvGrpSpPr/>
            <p:nvPr/>
          </p:nvGrpSpPr>
          <p:grpSpPr>
            <a:xfrm>
              <a:off x="2592218" y="5108457"/>
              <a:ext cx="5271783" cy="3187851"/>
              <a:chOff x="3652015" y="4290635"/>
              <a:chExt cx="5271783" cy="31878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AA0617E-7AC9-431E-9C17-191F2605C81A}"/>
                  </a:ext>
                </a:extLst>
              </p:cNvPr>
              <p:cNvSpPr/>
              <p:nvPr/>
            </p:nvSpPr>
            <p:spPr>
              <a:xfrm>
                <a:off x="3652015" y="4290635"/>
                <a:ext cx="5271783" cy="31878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4F45CAC-98BC-40CA-8F37-3D3EE1AD0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4537" y="5136309"/>
                <a:ext cx="3096015" cy="183736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0707D7-4B53-49F9-9C7F-8F1C6F46823E}"/>
                  </a:ext>
                </a:extLst>
              </p:cNvPr>
              <p:cNvSpPr txBox="1"/>
              <p:nvPr/>
            </p:nvSpPr>
            <p:spPr>
              <a:xfrm>
                <a:off x="5266889" y="6984088"/>
                <a:ext cx="2042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Models Exploration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F057DAF-7253-4DD3-BD80-06F7473AF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2973" y="5161944"/>
                <a:ext cx="1871962" cy="1816469"/>
              </a:xfrm>
              <a:prstGeom prst="rect">
                <a:avLst/>
              </a:prstGeom>
            </p:spPr>
          </p:pic>
          <p:pic>
            <p:nvPicPr>
              <p:cNvPr id="13" name="Picture 2" descr="mage result for human icon">
                <a:extLst>
                  <a:ext uri="{FF2B5EF4-FFF2-40B4-BE49-F238E27FC236}">
                    <a16:creationId xmlns:a16="http://schemas.microsoft.com/office/drawing/2014/main" id="{C1C0685D-8A67-4098-A87F-049EC2647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576" y="4417306"/>
                <a:ext cx="712635" cy="71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756E6-0519-4F30-9C0D-B8DA8B3C01F1}"/>
                  </a:ext>
                </a:extLst>
              </p:cNvPr>
              <p:cNvSpPr txBox="1"/>
              <p:nvPr/>
            </p:nvSpPr>
            <p:spPr>
              <a:xfrm>
                <a:off x="5349191" y="4461961"/>
                <a:ext cx="254280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Exploring and comparing prediction models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327586-7DEA-4AC5-A6F5-550C077AD928}"/>
                </a:ext>
              </a:extLst>
            </p:cNvPr>
            <p:cNvSpPr/>
            <p:nvPr/>
          </p:nvSpPr>
          <p:spPr>
            <a:xfrm>
              <a:off x="2609370" y="5040945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AAD91-EE42-4FD6-ADEB-3323FC4DC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29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6E8C47-1D5F-4DDB-BF02-050A1A14FDEF}"/>
              </a:ext>
            </a:extLst>
          </p:cNvPr>
          <p:cNvCxnSpPr>
            <a:cxnSpLocks/>
          </p:cNvCxnSpPr>
          <p:nvPr/>
        </p:nvCxnSpPr>
        <p:spPr>
          <a:xfrm>
            <a:off x="7752196" y="2505702"/>
            <a:ext cx="4023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6A841D-FC58-45FF-959B-706C652F2B45}"/>
              </a:ext>
            </a:extLst>
          </p:cNvPr>
          <p:cNvGrpSpPr/>
          <p:nvPr/>
        </p:nvGrpSpPr>
        <p:grpSpPr>
          <a:xfrm>
            <a:off x="8311286" y="899156"/>
            <a:ext cx="3102490" cy="4056558"/>
            <a:chOff x="-385811" y="4689994"/>
            <a:chExt cx="2419370" cy="31960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D088A0-1CB8-4788-903D-E1E8F043CCCF}"/>
                </a:ext>
              </a:extLst>
            </p:cNvPr>
            <p:cNvGrpSpPr/>
            <p:nvPr/>
          </p:nvGrpSpPr>
          <p:grpSpPr>
            <a:xfrm>
              <a:off x="-385811" y="4698191"/>
              <a:ext cx="2419370" cy="3187851"/>
              <a:chOff x="797220" y="4259146"/>
              <a:chExt cx="2419370" cy="318785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74A40EB-5F78-437C-ACAF-E217DFB264B9}"/>
                  </a:ext>
                </a:extLst>
              </p:cNvPr>
              <p:cNvGrpSpPr/>
              <p:nvPr/>
            </p:nvGrpSpPr>
            <p:grpSpPr>
              <a:xfrm>
                <a:off x="897624" y="4259146"/>
                <a:ext cx="2223198" cy="3187851"/>
                <a:chOff x="897624" y="4259146"/>
                <a:chExt cx="2223198" cy="3187851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05F4565-1CF7-4713-8719-8C01E228D189}"/>
                    </a:ext>
                  </a:extLst>
                </p:cNvPr>
                <p:cNvSpPr/>
                <p:nvPr/>
              </p:nvSpPr>
              <p:spPr>
                <a:xfrm>
                  <a:off x="897624" y="4259146"/>
                  <a:ext cx="2223198" cy="318785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9F7966C-0C5B-41D4-83C4-5B70E1A38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1496" y="4939131"/>
                  <a:ext cx="1425471" cy="201285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A359491-B938-46DC-9858-05CBC8211B77}"/>
                    </a:ext>
                  </a:extLst>
                </p:cNvPr>
                <p:cNvSpPr txBox="1"/>
                <p:nvPr/>
              </p:nvSpPr>
              <p:spPr>
                <a:xfrm>
                  <a:off x="897625" y="7015133"/>
                  <a:ext cx="21592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/>
                    <a:t>Models Selection</a:t>
                  </a:r>
                  <a:endParaRPr lang="en-US" b="1" dirty="0"/>
                </a:p>
              </p:txBody>
            </p:sp>
          </p:grpSp>
          <p:pic>
            <p:nvPicPr>
              <p:cNvPr id="19" name="Picture 2" descr="mage result for human icon">
                <a:extLst>
                  <a:ext uri="{FF2B5EF4-FFF2-40B4-BE49-F238E27FC236}">
                    <a16:creationId xmlns:a16="http://schemas.microsoft.com/office/drawing/2014/main" id="{80D4CBCA-9913-4DBF-912B-7FBF7BB25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220" y="4767460"/>
                <a:ext cx="712635" cy="71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97F70-6931-4558-99DF-7988FB677BCA}"/>
                  </a:ext>
                </a:extLst>
              </p:cNvPr>
              <p:cNvSpPr txBox="1"/>
              <p:nvPr/>
            </p:nvSpPr>
            <p:spPr>
              <a:xfrm>
                <a:off x="1296303" y="4342279"/>
                <a:ext cx="1920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Preferable models set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2368ECD-BB90-4A84-8E0B-C4597DF7F178}"/>
                </a:ext>
              </a:extLst>
            </p:cNvPr>
            <p:cNvSpPr/>
            <p:nvPr/>
          </p:nvSpPr>
          <p:spPr>
            <a:xfrm>
              <a:off x="-304749" y="4689994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sp>
        <p:nvSpPr>
          <p:cNvPr id="24" name="Rounded Rectangle 93">
            <a:extLst>
              <a:ext uri="{FF2B5EF4-FFF2-40B4-BE49-F238E27FC236}">
                <a16:creationId xmlns:a16="http://schemas.microsoft.com/office/drawing/2014/main" id="{3EC57C47-1C92-4BDE-B724-51FD14B4EC62}"/>
              </a:ext>
            </a:extLst>
          </p:cNvPr>
          <p:cNvSpPr/>
          <p:nvPr/>
        </p:nvSpPr>
        <p:spPr>
          <a:xfrm>
            <a:off x="330944" y="422433"/>
            <a:ext cx="11298347" cy="4913912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C7B980-4951-4C15-8384-3D844753B0F5}"/>
              </a:ext>
            </a:extLst>
          </p:cNvPr>
          <p:cNvSpPr txBox="1"/>
          <p:nvPr/>
        </p:nvSpPr>
        <p:spPr>
          <a:xfrm>
            <a:off x="4213819" y="475619"/>
            <a:ext cx="5124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Exploration and Selection</a:t>
            </a:r>
          </a:p>
        </p:txBody>
      </p:sp>
    </p:spTree>
    <p:extLst>
      <p:ext uri="{BB962C8B-B14F-4D97-AF65-F5344CB8AC3E}">
        <p14:creationId xmlns:p14="http://schemas.microsoft.com/office/powerpoint/2010/main" val="365080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1E5A-F865-454A-9D9C-4158ED14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</a:t>
            </a:r>
          </a:p>
        </p:txBody>
      </p:sp>
      <p:pic>
        <p:nvPicPr>
          <p:cNvPr id="5" name="Graphic 4" descr="Table">
            <a:extLst>
              <a:ext uri="{FF2B5EF4-FFF2-40B4-BE49-F238E27FC236}">
                <a16:creationId xmlns:a16="http://schemas.microsoft.com/office/drawing/2014/main" id="{0512C9DA-AAF1-4BCD-9F5A-1C3653854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481" y="2752737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Graphic 8" descr="Bar chart">
            <a:extLst>
              <a:ext uri="{FF2B5EF4-FFF2-40B4-BE49-F238E27FC236}">
                <a16:creationId xmlns:a16="http://schemas.microsoft.com/office/drawing/2014/main" id="{B90E3294-8BDC-4F7B-9278-41827896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5394" y="3667137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phic 10" descr="Pie chart">
            <a:extLst>
              <a:ext uri="{FF2B5EF4-FFF2-40B4-BE49-F238E27FC236}">
                <a16:creationId xmlns:a16="http://schemas.microsoft.com/office/drawing/2014/main" id="{42384EF6-E2CE-48A3-9901-AA0CF97B7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5394" y="2807486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Graphic 12" descr="Bar graph with upward trend">
            <a:extLst>
              <a:ext uri="{FF2B5EF4-FFF2-40B4-BE49-F238E27FC236}">
                <a16:creationId xmlns:a16="http://schemas.microsoft.com/office/drawing/2014/main" id="{B88CF89B-EAF2-48C5-A7C6-EDDB5CCB7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91320" y="2807486"/>
            <a:ext cx="914400" cy="914400"/>
          </a:xfrm>
          <a:prstGeom prst="rect">
            <a:avLst/>
          </a:prstGeom>
        </p:spPr>
      </p:pic>
      <p:pic>
        <p:nvPicPr>
          <p:cNvPr id="15" name="Graphic 14" descr="Downward trend">
            <a:extLst>
              <a:ext uri="{FF2B5EF4-FFF2-40B4-BE49-F238E27FC236}">
                <a16:creationId xmlns:a16="http://schemas.microsoft.com/office/drawing/2014/main" id="{0C38EA0D-F181-487D-9F17-5014A1FB9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1320" y="3729010"/>
            <a:ext cx="914400" cy="914400"/>
          </a:xfrm>
          <a:prstGeom prst="rect">
            <a:avLst/>
          </a:prstGeom>
        </p:spPr>
      </p:pic>
      <p:pic>
        <p:nvPicPr>
          <p:cNvPr id="17" name="Graphic 16" descr="Database">
            <a:extLst>
              <a:ext uri="{FF2B5EF4-FFF2-40B4-BE49-F238E27FC236}">
                <a16:creationId xmlns:a16="http://schemas.microsoft.com/office/drawing/2014/main" id="{9A7900E6-37C9-4002-8E5E-C44347087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9481" y="3587300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aphic 18" descr="Filter">
            <a:extLst>
              <a:ext uri="{FF2B5EF4-FFF2-40B4-BE49-F238E27FC236}">
                <a16:creationId xmlns:a16="http://schemas.microsoft.com/office/drawing/2014/main" id="{1F45AF74-C646-4055-9F93-35591077A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67656" y="3728094"/>
            <a:ext cx="914400" cy="914400"/>
          </a:xfrm>
          <a:prstGeom prst="rect">
            <a:avLst/>
          </a:prstGeom>
        </p:spPr>
      </p:pic>
      <p:pic>
        <p:nvPicPr>
          <p:cNvPr id="21" name="Graphic 20" descr="Bullseye">
            <a:extLst>
              <a:ext uri="{FF2B5EF4-FFF2-40B4-BE49-F238E27FC236}">
                <a16:creationId xmlns:a16="http://schemas.microsoft.com/office/drawing/2014/main" id="{1D2A55F8-E690-4E09-9DA6-9BC85CC26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7656" y="2813694"/>
            <a:ext cx="914400" cy="91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2B6F0-892E-4336-B1AB-20522640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for Exploratory Model Analysis (EMA)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1784817"/>
            <a:ext cx="9499556" cy="4486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F5FF3-D57A-4323-913F-AB7278BCB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30</a:t>
            </a:fld>
            <a:endParaRPr lang="en-US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48F608A0-3540-42C1-9C7A-87F01A22D74A}"/>
              </a:ext>
            </a:extLst>
          </p:cNvPr>
          <p:cNvSpPr/>
          <p:nvPr/>
        </p:nvSpPr>
        <p:spPr>
          <a:xfrm rot="12056582">
            <a:off x="3684696" y="3809891"/>
            <a:ext cx="1925921" cy="266700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2DF129EB-14E8-40C7-98E0-4CE43D435101}"/>
              </a:ext>
            </a:extLst>
          </p:cNvPr>
          <p:cNvSpPr/>
          <p:nvPr/>
        </p:nvSpPr>
        <p:spPr>
          <a:xfrm rot="17931054">
            <a:off x="5318344" y="3218277"/>
            <a:ext cx="1925921" cy="266700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8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Related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79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44E8D-D32F-47B4-9DE4-9C2DA0E79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32</a:t>
            </a:fld>
            <a:endParaRPr lang="en-US"/>
          </a:p>
        </p:txBody>
      </p:sp>
      <p:pic>
        <p:nvPicPr>
          <p:cNvPr id="27" name="eurovis_slides_vid">
            <a:hlinkClick r:id="" action="ppaction://media"/>
            <a:extLst>
              <a:ext uri="{FF2B5EF4-FFF2-40B4-BE49-F238E27FC236}">
                <a16:creationId xmlns:a16="http://schemas.microsoft.com/office/drawing/2014/main" id="{EDD10BB8-0B7E-47BA-9482-B06EC40A14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038" y="165797"/>
            <a:ext cx="9389924" cy="5281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32FE-4759-49C6-8C9B-7BB45783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D9CEF-DFEB-428E-9203-4D3B4E96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31723"/>
            <a:ext cx="10515600" cy="1745240"/>
          </a:xfrm>
        </p:spPr>
        <p:txBody>
          <a:bodyPr>
            <a:normAutofit/>
          </a:bodyPr>
          <a:lstStyle/>
          <a:p>
            <a:r>
              <a:rPr lang="en-US" dirty="0"/>
              <a:t>Two rounds of evaluation with 9 domain scientists</a:t>
            </a:r>
          </a:p>
          <a:p>
            <a:r>
              <a:rPr lang="en-US" dirty="0"/>
              <a:t>24 hour period to generate model on NIST-provided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DA103-8808-46CD-94A7-09226B32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73" y="681037"/>
            <a:ext cx="6322868" cy="3259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F376B-F698-46AF-B29A-93B12DCBF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23" y="2067202"/>
            <a:ext cx="3357412" cy="149686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19A51-7427-44C7-A1DD-CD740E5ED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88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5D8D7D4-9CB3-47A5-BB91-E69FC0F69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12759"/>
              </p:ext>
            </p:extLst>
          </p:nvPr>
        </p:nvGraphicFramePr>
        <p:xfrm>
          <a:off x="2258958" y="4058547"/>
          <a:ext cx="76740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521">
                  <a:extLst>
                    <a:ext uri="{9D8B030D-6E8A-4147-A177-3AD203B41FA5}">
                      <a16:colId xmlns:a16="http://schemas.microsoft.com/office/drawing/2014/main" val="2968671475"/>
                    </a:ext>
                  </a:extLst>
                </a:gridCol>
                <a:gridCol w="1918521">
                  <a:extLst>
                    <a:ext uri="{9D8B030D-6E8A-4147-A177-3AD203B41FA5}">
                      <a16:colId xmlns:a16="http://schemas.microsoft.com/office/drawing/2014/main" val="2049047770"/>
                    </a:ext>
                  </a:extLst>
                </a:gridCol>
                <a:gridCol w="1918521">
                  <a:extLst>
                    <a:ext uri="{9D8B030D-6E8A-4147-A177-3AD203B41FA5}">
                      <a16:colId xmlns:a16="http://schemas.microsoft.com/office/drawing/2014/main" val="3102982096"/>
                    </a:ext>
                  </a:extLst>
                </a:gridCol>
                <a:gridCol w="1918521">
                  <a:extLst>
                    <a:ext uri="{9D8B030D-6E8A-4147-A177-3AD203B41FA5}">
                      <a16:colId xmlns:a16="http://schemas.microsoft.com/office/drawing/2014/main" val="30486241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Problem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autoML</a:t>
                      </a:r>
                      <a:r>
                        <a:rPr lang="en-US" dirty="0"/>
                        <a:t>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EMA Score (Ours)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2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News&amp;Events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0.89707928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0.90472879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54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Sensor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19.8853693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9.440946857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3628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2730B86-CB50-4AFD-A2C3-45543AA7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CC84EF9-DB34-41EE-A3D2-45482F1AC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34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EF58FB5-723D-401D-95D0-44F790AA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039"/>
            <a:ext cx="10515600" cy="2205126"/>
          </a:xfrm>
        </p:spPr>
        <p:txBody>
          <a:bodyPr>
            <a:normAutofit/>
          </a:bodyPr>
          <a:lstStyle/>
          <a:p>
            <a:r>
              <a:rPr lang="en-US" dirty="0"/>
              <a:t>Compared handcrafted baseline model, model selected by </a:t>
            </a:r>
            <a:r>
              <a:rPr lang="en-US" dirty="0" err="1"/>
              <a:t>autoML</a:t>
            </a:r>
            <a:r>
              <a:rPr lang="en-US" dirty="0"/>
              <a:t>, and model selected by user</a:t>
            </a:r>
          </a:p>
          <a:p>
            <a:r>
              <a:rPr lang="en-US" dirty="0" err="1"/>
              <a:t>autoML</a:t>
            </a:r>
            <a:r>
              <a:rPr lang="en-US" dirty="0"/>
              <a:t> &gt; handcrafted model</a:t>
            </a:r>
          </a:p>
          <a:p>
            <a:r>
              <a:rPr lang="en-US" b="1" dirty="0"/>
              <a:t>EMA (human + machine) &gt; </a:t>
            </a:r>
            <a:r>
              <a:rPr lang="en-US" b="1" dirty="0" err="1"/>
              <a:t>autoML</a:t>
            </a:r>
            <a:r>
              <a:rPr lang="en-US" b="1" dirty="0"/>
              <a:t> (machine only)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E78274-DD5F-4386-859F-608214961A37}"/>
              </a:ext>
            </a:extLst>
          </p:cNvPr>
          <p:cNvSpPr/>
          <p:nvPr/>
        </p:nvSpPr>
        <p:spPr>
          <a:xfrm>
            <a:off x="6096000" y="4412566"/>
            <a:ext cx="3837042" cy="365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247EA8-26CF-4A5D-BB14-6AC2C99ABFD1}"/>
              </a:ext>
            </a:extLst>
          </p:cNvPr>
          <p:cNvSpPr/>
          <p:nvPr/>
        </p:nvSpPr>
        <p:spPr>
          <a:xfrm>
            <a:off x="6096000" y="4766585"/>
            <a:ext cx="3837042" cy="365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6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3" grpId="0" animBg="1"/>
      <p:bldP spid="23" grpId="1" animBg="1"/>
      <p:bldP spid="24" grpId="0" animBg="1"/>
      <p:bldP spid="2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5923-6392-458F-94AD-79426C66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164E-7800-4437-9643-77AF7B78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Related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Analytics System Workflow for EMA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29F9-E99A-4F04-B3C9-BD1D0BC5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47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66D2-9B94-4A6C-B1E3-4DB7DA16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2ADA-BC6D-43D1-A829-49D9068EE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 effective visual analysis designs for improved model comparison across data and model types</a:t>
            </a:r>
          </a:p>
          <a:p>
            <a:pPr lvl="1"/>
            <a:r>
              <a:rPr lang="en-US" dirty="0"/>
              <a:t>Comparison of classification models (Ren 2017) has been bettered studied than the comparison of other models (e.g. regression)</a:t>
            </a:r>
          </a:p>
          <a:p>
            <a:r>
              <a:rPr lang="en-US" dirty="0"/>
              <a:t>Model Steering: how to add model steering that is agnostic to model type</a:t>
            </a:r>
          </a:p>
          <a:p>
            <a:pPr lvl="1"/>
            <a:r>
              <a:rPr lang="en-US" dirty="0"/>
              <a:t>Model steering has been shown to be very effective, but techniques remain mostly application/model specific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D1DA8-E583-475A-8B08-DBDE15B0F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1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F747-1B2D-4E64-9A19-6507413A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224C-6C80-4B1F-B1F8-0F21E357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Exploratory Model Analysis (EMA) defined as the process of </a:t>
            </a:r>
            <a:r>
              <a:rPr lang="en-US" b="1" dirty="0"/>
              <a:t>discovering</a:t>
            </a:r>
            <a:r>
              <a:rPr lang="en-US" dirty="0"/>
              <a:t> and </a:t>
            </a:r>
            <a:r>
              <a:rPr lang="en-US" b="1" dirty="0"/>
              <a:t>selecting</a:t>
            </a:r>
            <a:r>
              <a:rPr lang="en-US" dirty="0"/>
              <a:t> relevant models that can be used to </a:t>
            </a:r>
            <a:r>
              <a:rPr lang="en-US" b="1" dirty="0"/>
              <a:t>make predictions</a:t>
            </a:r>
            <a:r>
              <a:rPr lang="en-US" dirty="0"/>
              <a:t> on a data source</a:t>
            </a:r>
          </a:p>
          <a:p>
            <a:r>
              <a:rPr lang="en-US" dirty="0"/>
              <a:t>We present a Visual Analytics System Workflow for EMA</a:t>
            </a:r>
          </a:p>
          <a:p>
            <a:r>
              <a:rPr lang="en-US" dirty="0"/>
              <a:t>We develop a system for EMA based on that workflow</a:t>
            </a:r>
          </a:p>
          <a:p>
            <a:r>
              <a:rPr lang="en-US" dirty="0"/>
              <a:t>Workflow can enable human user to select predictive model better than </a:t>
            </a:r>
            <a:r>
              <a:rPr lang="en-US" dirty="0" err="1"/>
              <a:t>autoML</a:t>
            </a:r>
            <a:r>
              <a:rPr lang="en-US" dirty="0"/>
              <a:t> across multiple model types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E5EFD-5C2C-4C1D-8E6A-26386BDB0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9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A532DE-349E-4CBA-86FB-A8812D6294A1}"/>
              </a:ext>
            </a:extLst>
          </p:cNvPr>
          <p:cNvSpPr txBox="1">
            <a:spLocks/>
          </p:cNvSpPr>
          <p:nvPr/>
        </p:nvSpPr>
        <p:spPr>
          <a:xfrm>
            <a:off x="547255" y="150269"/>
            <a:ext cx="10942269" cy="16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395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A User-based Visual Analytics Workflow for Exploratory Model Analysis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0CF980-2A3E-4581-9A61-9C35171C678F}"/>
              </a:ext>
            </a:extLst>
          </p:cNvPr>
          <p:cNvSpPr txBox="1">
            <a:spLocks/>
          </p:cNvSpPr>
          <p:nvPr/>
        </p:nvSpPr>
        <p:spPr>
          <a:xfrm>
            <a:off x="547254" y="1623038"/>
            <a:ext cx="9144000" cy="19332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Dylan Cashman</a:t>
            </a:r>
            <a:r>
              <a:rPr lang="en-US" dirty="0"/>
              <a:t>*, Shah Rukh </a:t>
            </a:r>
            <a:r>
              <a:rPr lang="en-US" dirty="0" err="1"/>
              <a:t>Humayoun</a:t>
            </a:r>
            <a:r>
              <a:rPr lang="en-US" dirty="0"/>
              <a:t>*, Florian </a:t>
            </a:r>
            <a:r>
              <a:rPr lang="en-US" dirty="0" err="1"/>
              <a:t>Heimerl</a:t>
            </a:r>
            <a:r>
              <a:rPr lang="en-US" dirty="0"/>
              <a:t>**, Kendall Park**, </a:t>
            </a:r>
            <a:r>
              <a:rPr lang="en-US" dirty="0" err="1"/>
              <a:t>Subhajit</a:t>
            </a:r>
            <a:r>
              <a:rPr lang="en-US" dirty="0"/>
              <a:t> Das***, John Thompson***, </a:t>
            </a:r>
            <a:r>
              <a:rPr lang="en-US" dirty="0" err="1"/>
              <a:t>Bahador</a:t>
            </a:r>
            <a:r>
              <a:rPr lang="en-US" dirty="0"/>
              <a:t> Saket***, Abigail </a:t>
            </a:r>
            <a:r>
              <a:rPr lang="en-US" dirty="0" err="1"/>
              <a:t>Mosca</a:t>
            </a:r>
            <a:r>
              <a:rPr lang="en-US" dirty="0"/>
              <a:t>*, John </a:t>
            </a:r>
            <a:r>
              <a:rPr lang="en-US" dirty="0" err="1"/>
              <a:t>Stasko</a:t>
            </a:r>
            <a:r>
              <a:rPr lang="en-US" dirty="0"/>
              <a:t>***, Alex </a:t>
            </a:r>
            <a:r>
              <a:rPr lang="en-US" dirty="0" err="1"/>
              <a:t>Endert</a:t>
            </a:r>
            <a:r>
              <a:rPr lang="en-US" dirty="0"/>
              <a:t>***, Michael </a:t>
            </a:r>
            <a:r>
              <a:rPr lang="en-US" dirty="0" err="1"/>
              <a:t>Gleicher</a:t>
            </a:r>
            <a:r>
              <a:rPr lang="en-US" dirty="0"/>
              <a:t>**, Remco Chang*</a:t>
            </a:r>
          </a:p>
          <a:p>
            <a:pPr marL="0" indent="0">
              <a:buNone/>
            </a:pPr>
            <a:r>
              <a:rPr lang="en-US" sz="1800" dirty="0"/>
              <a:t>* Tufts University, USA</a:t>
            </a:r>
          </a:p>
          <a:p>
            <a:pPr marL="0" indent="0">
              <a:buNone/>
            </a:pPr>
            <a:r>
              <a:rPr lang="en-US" sz="1800" dirty="0"/>
              <a:t>** University of Wisconsin, USA</a:t>
            </a:r>
          </a:p>
          <a:p>
            <a:pPr marL="0" indent="0">
              <a:buNone/>
            </a:pPr>
            <a:r>
              <a:rPr lang="en-US" sz="1800" dirty="0"/>
              <a:t>*** Georgia Tech, USA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F79B98-B583-45A1-AE2B-EBA080665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5E810-1CB2-4A11-90CF-A2AA2958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660" y="2913854"/>
            <a:ext cx="5656041" cy="2671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391B44-9DA3-44DA-9125-758882CE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66" y="3973155"/>
            <a:ext cx="2817668" cy="950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5F018F-76E1-408E-8A56-33498F24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98" y="5085470"/>
            <a:ext cx="998807" cy="9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06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38328" y="526886"/>
            <a:ext cx="696426" cy="7236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>
            <a:off x="2860807" y="1250577"/>
            <a:ext cx="1051466" cy="955819"/>
          </a:xfrm>
          <a:prstGeom prst="snip2Same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10666" y="526886"/>
            <a:ext cx="696426" cy="72369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7533145" y="1250577"/>
            <a:ext cx="1051466" cy="955819"/>
          </a:xfrm>
          <a:prstGeom prst="snip2Same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95499" y="3976147"/>
            <a:ext cx="2584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Exploratory Data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7927" y="4068236"/>
            <a:ext cx="3018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Exploratory Model Analysis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341625" y="2516310"/>
            <a:ext cx="4103705" cy="265790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Broker</a:t>
            </a:r>
          </a:p>
          <a:p>
            <a:pPr marL="0" indent="0" algn="ctr">
              <a:buNone/>
            </a:pPr>
            <a:r>
              <a:rPr lang="en-US" i="1" dirty="0"/>
              <a:t>What is the current state of the data?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31024" y="2567214"/>
            <a:ext cx="4103705" cy="265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Analyst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i="1" dirty="0"/>
              <a:t>What predictive models can be built from the data?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3A35C-D353-4873-B9A5-D3368752C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9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1E5A-F865-454A-9D9C-4158ED14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Exploratory Data Analysis</a:t>
            </a:r>
          </a:p>
        </p:txBody>
      </p:sp>
      <p:pic>
        <p:nvPicPr>
          <p:cNvPr id="5" name="Graphic 4" descr="Table">
            <a:extLst>
              <a:ext uri="{FF2B5EF4-FFF2-40B4-BE49-F238E27FC236}">
                <a16:creationId xmlns:a16="http://schemas.microsoft.com/office/drawing/2014/main" id="{0512C9DA-AAF1-4BCD-9F5A-1C3653854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481" y="2752737"/>
            <a:ext cx="914400" cy="914400"/>
          </a:xfrm>
          <a:prstGeom prst="rect">
            <a:avLst/>
          </a:prstGeom>
        </p:spPr>
      </p:pic>
      <p:pic>
        <p:nvPicPr>
          <p:cNvPr id="9" name="Graphic 8" descr="Bar chart">
            <a:extLst>
              <a:ext uri="{FF2B5EF4-FFF2-40B4-BE49-F238E27FC236}">
                <a16:creationId xmlns:a16="http://schemas.microsoft.com/office/drawing/2014/main" id="{B90E3294-8BDC-4F7B-9278-41827896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5394" y="3667137"/>
            <a:ext cx="914400" cy="914400"/>
          </a:xfrm>
          <a:prstGeom prst="rect">
            <a:avLst/>
          </a:prstGeom>
        </p:spPr>
      </p:pic>
      <p:pic>
        <p:nvPicPr>
          <p:cNvPr id="11" name="Graphic 10" descr="Pie chart">
            <a:extLst>
              <a:ext uri="{FF2B5EF4-FFF2-40B4-BE49-F238E27FC236}">
                <a16:creationId xmlns:a16="http://schemas.microsoft.com/office/drawing/2014/main" id="{42384EF6-E2CE-48A3-9901-AA0CF97B7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5394" y="2807486"/>
            <a:ext cx="914400" cy="914400"/>
          </a:xfrm>
          <a:prstGeom prst="rect">
            <a:avLst/>
          </a:prstGeom>
        </p:spPr>
      </p:pic>
      <p:pic>
        <p:nvPicPr>
          <p:cNvPr id="13" name="Graphic 12" descr="Bar graph with upward trend">
            <a:extLst>
              <a:ext uri="{FF2B5EF4-FFF2-40B4-BE49-F238E27FC236}">
                <a16:creationId xmlns:a16="http://schemas.microsoft.com/office/drawing/2014/main" id="{B88CF89B-EAF2-48C5-A7C6-EDDB5CCB7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91320" y="2807486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Graphic 14" descr="Downward trend">
            <a:extLst>
              <a:ext uri="{FF2B5EF4-FFF2-40B4-BE49-F238E27FC236}">
                <a16:creationId xmlns:a16="http://schemas.microsoft.com/office/drawing/2014/main" id="{0C38EA0D-F181-487D-9F17-5014A1FB9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1320" y="3729010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Graphic 16" descr="Database">
            <a:extLst>
              <a:ext uri="{FF2B5EF4-FFF2-40B4-BE49-F238E27FC236}">
                <a16:creationId xmlns:a16="http://schemas.microsoft.com/office/drawing/2014/main" id="{9A7900E6-37C9-4002-8E5E-C44347087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9481" y="3587300"/>
            <a:ext cx="914400" cy="914400"/>
          </a:xfrm>
          <a:prstGeom prst="rect">
            <a:avLst/>
          </a:prstGeom>
        </p:spPr>
      </p:pic>
      <p:pic>
        <p:nvPicPr>
          <p:cNvPr id="19" name="Graphic 18" descr="Filter">
            <a:extLst>
              <a:ext uri="{FF2B5EF4-FFF2-40B4-BE49-F238E27FC236}">
                <a16:creationId xmlns:a16="http://schemas.microsoft.com/office/drawing/2014/main" id="{1F45AF74-C646-4055-9F93-35591077A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67656" y="3709338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" name="Graphic 20" descr="Bullseye">
            <a:extLst>
              <a:ext uri="{FF2B5EF4-FFF2-40B4-BE49-F238E27FC236}">
                <a16:creationId xmlns:a16="http://schemas.microsoft.com/office/drawing/2014/main" id="{1D2A55F8-E690-4E09-9DA6-9BC85CC26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7656" y="2794938"/>
            <a:ext cx="914400" cy="9144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AD3CC-3F74-4A05-95EE-04F709DC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Chen &amp; Golan</a:t>
            </a:r>
            <a:r>
              <a:rPr lang="en-US" b="1" i="1" dirty="0"/>
              <a:t> </a:t>
            </a:r>
            <a:r>
              <a:rPr lang="en-US" b="1" dirty="0"/>
              <a:t>TVCG 2016</a:t>
            </a:r>
          </a:p>
          <a:p>
            <a:r>
              <a:rPr lang="en-US" b="1" dirty="0"/>
              <a:t>Sacha, et al. TVCG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62562-B1EA-4FDE-978E-60E91CA2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56" y="1453076"/>
            <a:ext cx="3533801" cy="2424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625E74-8FAE-48CE-A119-697961DA340F}"/>
              </a:ext>
            </a:extLst>
          </p:cNvPr>
          <p:cNvCxnSpPr>
            <a:cxnSpLocks/>
          </p:cNvCxnSpPr>
          <p:nvPr/>
        </p:nvCxnSpPr>
        <p:spPr>
          <a:xfrm flipV="1">
            <a:off x="4831773" y="1906732"/>
            <a:ext cx="3060122" cy="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8160B3-6C15-4BF9-AC61-2806215B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98" y="2571750"/>
            <a:ext cx="2429489" cy="3977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B1C84-B948-4FF9-8719-2EEEA6779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88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Chen &amp; Golan</a:t>
            </a:r>
            <a:r>
              <a:rPr lang="en-US" b="1" i="1" dirty="0"/>
              <a:t> </a:t>
            </a:r>
            <a:r>
              <a:rPr lang="en-US" b="1" dirty="0"/>
              <a:t>TVCG 2016</a:t>
            </a:r>
          </a:p>
          <a:p>
            <a:r>
              <a:rPr lang="en-US" b="1" dirty="0"/>
              <a:t>Sacha, et al. TVCG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62562-B1EA-4FDE-978E-60E91CA2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56" y="1453076"/>
            <a:ext cx="3533801" cy="2424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625E74-8FAE-48CE-A119-697961DA340F}"/>
              </a:ext>
            </a:extLst>
          </p:cNvPr>
          <p:cNvCxnSpPr>
            <a:cxnSpLocks/>
          </p:cNvCxnSpPr>
          <p:nvPr/>
        </p:nvCxnSpPr>
        <p:spPr>
          <a:xfrm flipV="1">
            <a:off x="4831773" y="1906732"/>
            <a:ext cx="3060122" cy="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8160B3-6C15-4BF9-AC61-2806215B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98" y="2571750"/>
            <a:ext cx="2429489" cy="3977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81EE5B-C4E1-4DBB-87C8-B0D53D5A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89" y="4224597"/>
            <a:ext cx="3624289" cy="16049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575FF1-16CD-44C9-A9A4-BC88C89BE799}"/>
              </a:ext>
            </a:extLst>
          </p:cNvPr>
          <p:cNvSpPr/>
          <p:nvPr/>
        </p:nvSpPr>
        <p:spPr>
          <a:xfrm>
            <a:off x="5974773" y="5829571"/>
            <a:ext cx="1184563" cy="482329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D1667-717F-4A09-B639-857170727C9C}"/>
              </a:ext>
            </a:extLst>
          </p:cNvPr>
          <p:cNvCxnSpPr>
            <a:cxnSpLocks/>
          </p:cNvCxnSpPr>
          <p:nvPr/>
        </p:nvCxnSpPr>
        <p:spPr>
          <a:xfrm flipV="1">
            <a:off x="7159336" y="5404924"/>
            <a:ext cx="794905" cy="578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88B2D97-5DA4-47B9-89C7-8836645BE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1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Chen &amp; Golan</a:t>
            </a:r>
            <a:r>
              <a:rPr lang="en-US" b="1" i="1" dirty="0"/>
              <a:t> </a:t>
            </a:r>
            <a:r>
              <a:rPr lang="en-US" b="1" dirty="0"/>
              <a:t>TVCG 2016</a:t>
            </a:r>
          </a:p>
          <a:p>
            <a:r>
              <a:rPr lang="en-US" b="1" dirty="0"/>
              <a:t>Sacha, et al. TVCG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62562-B1EA-4FDE-978E-60E91CA2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56" y="1453076"/>
            <a:ext cx="3533801" cy="2424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625E74-8FAE-48CE-A119-697961DA340F}"/>
              </a:ext>
            </a:extLst>
          </p:cNvPr>
          <p:cNvCxnSpPr>
            <a:cxnSpLocks/>
          </p:cNvCxnSpPr>
          <p:nvPr/>
        </p:nvCxnSpPr>
        <p:spPr>
          <a:xfrm flipV="1">
            <a:off x="4831773" y="1906732"/>
            <a:ext cx="3060122" cy="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8160B3-6C15-4BF9-AC61-2806215B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98" y="2571750"/>
            <a:ext cx="2429489" cy="3977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37738-407A-4AC8-BAB0-D9D0F32BC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363" y="2539206"/>
            <a:ext cx="2471024" cy="40428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890DE-A32E-45EB-B8AC-B54557B9E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47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0324-6F7B-4958-974F-0FAB0878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F2AA-469D-46B1-AE68-32A7A110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Examples of building predictive models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TreePOD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BEAMES</a:t>
            </a:r>
          </a:p>
          <a:p>
            <a:r>
              <a:rPr lang="en-US" dirty="0">
                <a:solidFill>
                  <a:schemeClr val="tx1"/>
                </a:solidFill>
              </a:rPr>
              <a:t>Related concepts / theories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Something from Daniel </a:t>
            </a:r>
            <a:r>
              <a:rPr lang="en-US" dirty="0" err="1">
                <a:solidFill>
                  <a:schemeClr val="tx1"/>
                </a:solidFill>
              </a:rPr>
              <a:t>Keim’s</a:t>
            </a:r>
            <a:r>
              <a:rPr lang="en-US" dirty="0">
                <a:solidFill>
                  <a:schemeClr val="tx1"/>
                </a:solidFill>
              </a:rPr>
              <a:t> group? Sacha?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Example models (Chen and Golan?)</a:t>
            </a:r>
          </a:p>
          <a:p>
            <a:r>
              <a:rPr lang="en-US" dirty="0">
                <a:solidFill>
                  <a:schemeClr val="tx1"/>
                </a:solidFill>
              </a:rPr>
              <a:t>Two aspects that differ in EMA that make it </a:t>
            </a:r>
            <a:r>
              <a:rPr lang="en-US" i="1" dirty="0">
                <a:solidFill>
                  <a:schemeClr val="tx1"/>
                </a:solidFill>
              </a:rPr>
              <a:t>exploratory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Don’t know what type of model beforehand, because we don’t know what type of trend we want: periodic, latent, local, global, etc.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Don’t know which value we want to predict; might want to try out several different queries.  (Provide example of two relevant queries on well-known dataset)</a:t>
            </a:r>
          </a:p>
          <a:p>
            <a:r>
              <a:rPr lang="en-US" dirty="0">
                <a:solidFill>
                  <a:schemeClr val="tx1"/>
                </a:solidFill>
              </a:rPr>
              <a:t>Presents new challenge; what is in common between many different modeling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3420F-48B5-4506-A91F-E57BD3552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59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71C1-15E3-41C7-8936-B32BD6D4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A7B7-E2A1-4F67-AD4A-6A9919B88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Conversations with ML experts, domain scientists</a:t>
            </a:r>
          </a:p>
          <a:p>
            <a:pPr lvl="1"/>
            <a:r>
              <a:rPr lang="en-US" dirty="0"/>
              <a:t>Brief description of DARPA project, comparison of </a:t>
            </a:r>
            <a:r>
              <a:rPr lang="en-US" dirty="0" err="1"/>
              <a:t>autoML</a:t>
            </a:r>
            <a:r>
              <a:rPr lang="en-US" dirty="0"/>
              <a:t> vs. human in loop system for building predictive models, is there a value in adding human</a:t>
            </a:r>
          </a:p>
          <a:p>
            <a:r>
              <a:rPr lang="en-US" dirty="0"/>
              <a:t>Iterative design</a:t>
            </a:r>
          </a:p>
          <a:p>
            <a:pPr lvl="1"/>
            <a:r>
              <a:rPr lang="en-US" dirty="0"/>
              <a:t>Prototype system with just Classification and Regression to distill design goals</a:t>
            </a:r>
          </a:p>
          <a:p>
            <a:pPr lvl="1"/>
            <a:r>
              <a:rPr lang="en-US" dirty="0"/>
              <a:t>Presented system, </a:t>
            </a:r>
            <a:r>
              <a:rPr lang="en-US" i="1" dirty="0" err="1"/>
              <a:t>Snowcat</a:t>
            </a:r>
            <a:endParaRPr lang="en-US" dirty="0"/>
          </a:p>
          <a:p>
            <a:r>
              <a:rPr lang="en-US" dirty="0"/>
              <a:t>Evaluated with several domain scientists on different kinds of data and problem types</a:t>
            </a:r>
          </a:p>
          <a:p>
            <a:pPr lvl="1"/>
            <a:r>
              <a:rPr lang="en-US" dirty="0"/>
              <a:t>(Mention this is a formal evaluation by NIST)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9D4CE-CE93-4D67-8FF8-844C6B185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77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Aspects of Workflow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31" y="2115123"/>
            <a:ext cx="6200980" cy="2928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9826" y="2086548"/>
            <a:ext cx="3206283" cy="159179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2382B-3781-4287-AE67-FF439571AA2E}"/>
              </a:ext>
            </a:extLst>
          </p:cNvPr>
          <p:cNvSpPr txBox="1"/>
          <p:nvPr/>
        </p:nvSpPr>
        <p:spPr>
          <a:xfrm>
            <a:off x="881063" y="1976438"/>
            <a:ext cx="3881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data exploration is key to develop queries of what to predict/what features to select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EEB0-C23D-424B-88ED-BEE7A81BF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20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Aspects of Workflow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31" y="2115123"/>
            <a:ext cx="6200980" cy="2928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85717" y="2043686"/>
            <a:ext cx="3206283" cy="159179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2382B-3781-4287-AE67-FF439571AA2E}"/>
              </a:ext>
            </a:extLst>
          </p:cNvPr>
          <p:cNvSpPr txBox="1"/>
          <p:nvPr/>
        </p:nvSpPr>
        <p:spPr>
          <a:xfrm>
            <a:off x="881063" y="1976438"/>
            <a:ext cx="3881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AutoML</a:t>
            </a:r>
            <a:r>
              <a:rPr lang="en-US" dirty="0"/>
              <a:t> can be used to generate a diverse set of machine learning models for user to select from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09773-3406-4A37-A6AF-A6D815430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G1:</a:t>
            </a:r>
            <a:r>
              <a:rPr lang="en-US" sz="2200" dirty="0">
                <a:highlight>
                  <a:srgbClr val="FFFF00"/>
                </a:highlight>
              </a:rPr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198049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G2:</a:t>
            </a:r>
            <a:r>
              <a:rPr lang="en-US" sz="2200" dirty="0">
                <a:highlight>
                  <a:srgbClr val="FFFF00"/>
                </a:highlight>
              </a:rPr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2354933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G3:</a:t>
            </a:r>
            <a:r>
              <a:rPr lang="en-US" sz="2200" dirty="0">
                <a:highlight>
                  <a:srgbClr val="FFFF00"/>
                </a:highlight>
              </a:rPr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116604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1901A3-EE7E-4C35-8B36-FA638C9B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30" y="1889756"/>
            <a:ext cx="3205012" cy="216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311E5A-F865-454A-9D9C-4158ED14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Exploratory Data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2251C-EC8F-405B-A630-07AFCC61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0" y="2005284"/>
            <a:ext cx="3076101" cy="205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77E3DC-863C-4D76-A04D-9F06F077D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983337"/>
              </p:ext>
            </p:extLst>
          </p:nvPr>
        </p:nvGraphicFramePr>
        <p:xfrm>
          <a:off x="4742230" y="1889756"/>
          <a:ext cx="3206748" cy="21336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87373">
                  <a:extLst>
                    <a:ext uri="{9D8B030D-6E8A-4147-A177-3AD203B41FA5}">
                      <a16:colId xmlns:a16="http://schemas.microsoft.com/office/drawing/2014/main" val="1967957490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819164077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766296190"/>
                    </a:ext>
                  </a:extLst>
                </a:gridCol>
                <a:gridCol w="801687">
                  <a:extLst>
                    <a:ext uri="{9D8B030D-6E8A-4147-A177-3AD203B41FA5}">
                      <a16:colId xmlns:a16="http://schemas.microsoft.com/office/drawing/2014/main" val="3607275567"/>
                    </a:ext>
                  </a:extLst>
                </a:gridCol>
              </a:tblGrid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6815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0523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20899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5618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9620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5649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41E113W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19107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8E3A001-DA49-40F7-B35B-FCC921A81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64" y="1935368"/>
            <a:ext cx="3205012" cy="212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3A977-981F-4E21-B934-0F170CBF5538}"/>
              </a:ext>
            </a:extLst>
          </p:cNvPr>
          <p:cNvSpPr txBox="1"/>
          <p:nvPr/>
        </p:nvSpPr>
        <p:spPr>
          <a:xfrm>
            <a:off x="838200" y="4886758"/>
            <a:ext cx="6786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It will rain tomorrow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/>
              <a:t>because the air pressure is expected to be 850 mmHg and the temperature will be around 8 degrees.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F6B43-2DDA-4A1D-935C-6A1CBE9E4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15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94DCC-2066-4E54-B4FC-7C95DEDFA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50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790285-3334-4A85-9973-E06E9E1F7713}"/>
              </a:ext>
            </a:extLst>
          </p:cNvPr>
          <p:cNvGrpSpPr/>
          <p:nvPr/>
        </p:nvGrpSpPr>
        <p:grpSpPr>
          <a:xfrm>
            <a:off x="956088" y="1034667"/>
            <a:ext cx="3630678" cy="3111646"/>
            <a:chOff x="8651156" y="428353"/>
            <a:chExt cx="3630678" cy="311164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83CAE2-0627-460D-B903-AE27042F4320}"/>
                </a:ext>
              </a:extLst>
            </p:cNvPr>
            <p:cNvSpPr/>
            <p:nvPr/>
          </p:nvSpPr>
          <p:spPr>
            <a:xfrm>
              <a:off x="8651156" y="428353"/>
              <a:ext cx="3556501" cy="311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B1C64A-D43E-4F94-BC75-EB4AE55E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3168" y="1498186"/>
              <a:ext cx="1708030" cy="12681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5A57CF-F467-496F-98CB-1877E0D22544}"/>
                </a:ext>
              </a:extLst>
            </p:cNvPr>
            <p:cNvSpPr txBox="1"/>
            <p:nvPr/>
          </p:nvSpPr>
          <p:spPr>
            <a:xfrm>
              <a:off x="9159176" y="2848411"/>
              <a:ext cx="2410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Problem Specification </a:t>
              </a:r>
              <a:br>
                <a:rPr lang="en-US" b="1" dirty="0"/>
              </a:br>
              <a:r>
                <a:rPr lang="en-US" b="1" dirty="0"/>
                <a:t>Generation</a:t>
              </a:r>
            </a:p>
          </p:txBody>
        </p:sp>
        <p:pic>
          <p:nvPicPr>
            <p:cNvPr id="25" name="Picture 2" descr="mage result for human icon">
              <a:extLst>
                <a:ext uri="{FF2B5EF4-FFF2-40B4-BE49-F238E27FC236}">
                  <a16:creationId xmlns:a16="http://schemas.microsoft.com/office/drawing/2014/main" id="{235AB0D6-39F8-46BC-87DB-03D2EF242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1635" y="627478"/>
              <a:ext cx="849086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378EDF0-8ADE-47C2-9542-84FCD805B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3210" y="1424487"/>
              <a:ext cx="1423432" cy="13830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700F11-6ABD-42DA-9FDD-DE9C2ADBEBB3}"/>
                </a:ext>
              </a:extLst>
            </p:cNvPr>
            <p:cNvSpPr txBox="1"/>
            <p:nvPr/>
          </p:nvSpPr>
          <p:spPr>
            <a:xfrm>
              <a:off x="9247578" y="735164"/>
              <a:ext cx="3034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Final problem specification set to </a:t>
              </a:r>
              <a:br>
                <a:rPr lang="en-US" sz="1500" dirty="0"/>
              </a:br>
              <a:r>
                <a:rPr lang="en-US" sz="1500" dirty="0"/>
                <a:t>be used for models generation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66D2C0-AB54-4FDB-A714-FAFA364C79F7}"/>
              </a:ext>
            </a:extLst>
          </p:cNvPr>
          <p:cNvGrpSpPr/>
          <p:nvPr/>
        </p:nvGrpSpPr>
        <p:grpSpPr>
          <a:xfrm>
            <a:off x="5002421" y="1278707"/>
            <a:ext cx="2043039" cy="2114024"/>
            <a:chOff x="12779596" y="894190"/>
            <a:chExt cx="2043039" cy="211402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CCDF94-70A7-4AC0-9227-56D6CD025BB3}"/>
                </a:ext>
              </a:extLst>
            </p:cNvPr>
            <p:cNvGrpSpPr/>
            <p:nvPr/>
          </p:nvGrpSpPr>
          <p:grpSpPr>
            <a:xfrm>
              <a:off x="12890421" y="1070553"/>
              <a:ext cx="1932214" cy="1937661"/>
              <a:chOff x="9638950" y="4562084"/>
              <a:chExt cx="1932214" cy="1937661"/>
            </a:xfrm>
            <a:solidFill>
              <a:schemeClr val="bg1">
                <a:lumMod val="85000"/>
              </a:schemeClr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7AFBBF1-841D-4B6E-B79E-D5ADF3EBEBE3}"/>
                  </a:ext>
                </a:extLst>
              </p:cNvPr>
              <p:cNvSpPr/>
              <p:nvPr/>
            </p:nvSpPr>
            <p:spPr>
              <a:xfrm>
                <a:off x="9638950" y="4562084"/>
                <a:ext cx="1932214" cy="1937661"/>
              </a:xfrm>
              <a:prstGeom prst="rect">
                <a:avLst/>
              </a:prstGeom>
              <a:grp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>
                    <a:solidFill>
                      <a:schemeClr val="tx1"/>
                    </a:solidFill>
                  </a:rPr>
                  <a:t>Model Training</a:t>
                </a: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7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700" b="1" dirty="0">
                    <a:solidFill>
                      <a:schemeClr val="tx1"/>
                    </a:solidFill>
                  </a:rPr>
                  <a:t>Model Generation</a:t>
                </a:r>
              </a:p>
            </p:txBody>
          </p:sp>
          <p:sp>
            <p:nvSpPr>
              <p:cNvPr id="32" name="Down Arrow 74">
                <a:extLst>
                  <a:ext uri="{FF2B5EF4-FFF2-40B4-BE49-F238E27FC236}">
                    <a16:creationId xmlns:a16="http://schemas.microsoft.com/office/drawing/2014/main" id="{81A7903A-21BD-425C-9B51-EA20453CBF30}"/>
                  </a:ext>
                </a:extLst>
              </p:cNvPr>
              <p:cNvSpPr/>
              <p:nvPr/>
            </p:nvSpPr>
            <p:spPr>
              <a:xfrm>
                <a:off x="10344607" y="5190368"/>
                <a:ext cx="511405" cy="611765"/>
              </a:xfrm>
              <a:prstGeom prst="down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ED0203-3A9D-472A-BF54-F8C3D1FAA329}"/>
                </a:ext>
              </a:extLst>
            </p:cNvPr>
            <p:cNvSpPr/>
            <p:nvPr/>
          </p:nvSpPr>
          <p:spPr>
            <a:xfrm>
              <a:off x="12779596" y="894190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sp>
        <p:nvSpPr>
          <p:cNvPr id="33" name="Rounded Rectangle 89">
            <a:extLst>
              <a:ext uri="{FF2B5EF4-FFF2-40B4-BE49-F238E27FC236}">
                <a16:creationId xmlns:a16="http://schemas.microsoft.com/office/drawing/2014/main" id="{2F2FB39B-54AF-420A-B7AE-55CA1B8A32E5}"/>
              </a:ext>
            </a:extLst>
          </p:cNvPr>
          <p:cNvSpPr/>
          <p:nvPr/>
        </p:nvSpPr>
        <p:spPr>
          <a:xfrm>
            <a:off x="618877" y="285586"/>
            <a:ext cx="6709133" cy="4141925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574275-06B7-4246-9533-AC64A80BAF33}"/>
              </a:ext>
            </a:extLst>
          </p:cNvPr>
          <p:cNvSpPr txBox="1"/>
          <p:nvPr/>
        </p:nvSpPr>
        <p:spPr>
          <a:xfrm>
            <a:off x="3069638" y="423449"/>
            <a:ext cx="2327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Model Generation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2B8284-1EB7-4889-863A-5A39A38022CC}"/>
              </a:ext>
            </a:extLst>
          </p:cNvPr>
          <p:cNvCxnSpPr/>
          <p:nvPr/>
        </p:nvCxnSpPr>
        <p:spPr>
          <a:xfrm>
            <a:off x="4586766" y="2465920"/>
            <a:ext cx="48599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9817C7-B6E8-46F1-BA72-E12FB35A467C}"/>
              </a:ext>
            </a:extLst>
          </p:cNvPr>
          <p:cNvSpPr txBox="1"/>
          <p:nvPr/>
        </p:nvSpPr>
        <p:spPr>
          <a:xfrm>
            <a:off x="7665221" y="337625"/>
            <a:ext cx="41516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2207997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9779-E4CC-4EFF-A249-E4520BED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05" y="356757"/>
            <a:ext cx="10515600" cy="1325563"/>
          </a:xfrm>
        </p:spPr>
        <p:txBody>
          <a:bodyPr/>
          <a:lstStyle/>
          <a:p>
            <a:r>
              <a:rPr lang="en-US" dirty="0"/>
              <a:t>Key Takeaway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CFBC-F3CE-462B-BA1F-A9325981D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571DFE-8449-43B7-9AEC-FA05B076908E}"/>
              </a:ext>
            </a:extLst>
          </p:cNvPr>
          <p:cNvSpPr txBox="1">
            <a:spLocks/>
          </p:cNvSpPr>
          <p:nvPr/>
        </p:nvSpPr>
        <p:spPr>
          <a:xfrm>
            <a:off x="1023505" y="2237994"/>
            <a:ext cx="10515600" cy="3853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395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Exploratory Model Analysis</a:t>
            </a:r>
            <a:r>
              <a:rPr lang="en-US" dirty="0"/>
              <a:t> differs from other exploratory analyses by the </a:t>
            </a:r>
            <a:r>
              <a:rPr lang="en-US" b="1" dirty="0"/>
              <a:t>goal</a:t>
            </a:r>
            <a:r>
              <a:rPr lang="en-US" dirty="0"/>
              <a:t> of the analysis.</a:t>
            </a:r>
          </a:p>
          <a:p>
            <a:endParaRPr lang="en-US" dirty="0"/>
          </a:p>
          <a:p>
            <a:r>
              <a:rPr lang="en-US" dirty="0"/>
              <a:t>The priority is the quality of the exported model, </a:t>
            </a:r>
            <a:r>
              <a:rPr lang="en-US" b="1" dirty="0"/>
              <a:t>not</a:t>
            </a:r>
            <a:r>
              <a:rPr lang="en-US" dirty="0"/>
              <a:t> an understanding of the dataset.</a:t>
            </a:r>
          </a:p>
        </p:txBody>
      </p:sp>
    </p:spTree>
    <p:extLst>
      <p:ext uri="{BB962C8B-B14F-4D97-AF65-F5344CB8AC3E}">
        <p14:creationId xmlns:p14="http://schemas.microsoft.com/office/powerpoint/2010/main" val="2032336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C18C5-4AA6-46D8-A9F7-943335E1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189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How do we build a system for EMA?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This is difficult because we don’t know a priori which modeling problem the user wants, or what kind of ML model (SVM, Random Forest, Neural Network) will perform best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Can a human + machine outperform a machine in EMA?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If we don’t care about insight on the dataset, what is the role of the human in the loop?</a:t>
            </a:r>
          </a:p>
          <a:p>
            <a:pPr marL="457200" lvl="1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F8BFD-B60B-4226-9080-2417A07EF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468707-FEBA-450C-A8A1-62F489E4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2275879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F59D2-328E-4588-A06F-B76C0EC07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ML Experts</a:t>
            </a:r>
          </a:p>
          <a:p>
            <a:pPr lvl="1"/>
            <a:r>
              <a:rPr lang="en-US" dirty="0"/>
              <a:t>What common features are useful for model selection?</a:t>
            </a:r>
          </a:p>
          <a:p>
            <a:r>
              <a:rPr lang="en-US" dirty="0"/>
              <a:t>Pilot study to determine common workflow</a:t>
            </a:r>
          </a:p>
          <a:p>
            <a:pPr lvl="1"/>
            <a:r>
              <a:rPr lang="en-US" dirty="0"/>
              <a:t>How do analysts interact with classification and regression models?</a:t>
            </a:r>
          </a:p>
          <a:p>
            <a:r>
              <a:rPr lang="en-US" dirty="0"/>
              <a:t>Develop workflow and validate with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65740-391D-47A1-95AD-80EC58F7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809" y="1392186"/>
            <a:ext cx="2817668" cy="9509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1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AAD91-EE42-4FD6-ADEB-3323FC4DC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54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6E8C47-1D5F-4DDB-BF02-050A1A14FDEF}"/>
              </a:ext>
            </a:extLst>
          </p:cNvPr>
          <p:cNvCxnSpPr/>
          <p:nvPr/>
        </p:nvCxnSpPr>
        <p:spPr>
          <a:xfrm flipH="1">
            <a:off x="2978992" y="2209006"/>
            <a:ext cx="580712" cy="4699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44CECDC-B393-4B8E-8DF3-0B330AD7E3BF}"/>
              </a:ext>
            </a:extLst>
          </p:cNvPr>
          <p:cNvGrpSpPr/>
          <p:nvPr/>
        </p:nvGrpSpPr>
        <p:grpSpPr>
          <a:xfrm>
            <a:off x="3595914" y="510377"/>
            <a:ext cx="5271783" cy="3255363"/>
            <a:chOff x="2592218" y="5040945"/>
            <a:chExt cx="5271783" cy="32553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C60DFE-B25C-4B78-8DB8-87F1374750DD}"/>
                </a:ext>
              </a:extLst>
            </p:cNvPr>
            <p:cNvGrpSpPr/>
            <p:nvPr/>
          </p:nvGrpSpPr>
          <p:grpSpPr>
            <a:xfrm>
              <a:off x="2592218" y="5108457"/>
              <a:ext cx="5271783" cy="3187851"/>
              <a:chOff x="3652015" y="4290635"/>
              <a:chExt cx="5271783" cy="31878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AA0617E-7AC9-431E-9C17-191F2605C81A}"/>
                  </a:ext>
                </a:extLst>
              </p:cNvPr>
              <p:cNvSpPr/>
              <p:nvPr/>
            </p:nvSpPr>
            <p:spPr>
              <a:xfrm>
                <a:off x="3652015" y="4290635"/>
                <a:ext cx="5271783" cy="31878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4F45CAC-98BC-40CA-8F37-3D3EE1AD0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4537" y="5136309"/>
                <a:ext cx="3096015" cy="183736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0707D7-4B53-49F9-9C7F-8F1C6F46823E}"/>
                  </a:ext>
                </a:extLst>
              </p:cNvPr>
              <p:cNvSpPr txBox="1"/>
              <p:nvPr/>
            </p:nvSpPr>
            <p:spPr>
              <a:xfrm>
                <a:off x="5266889" y="6984088"/>
                <a:ext cx="2042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Models Exploration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F057DAF-7253-4DD3-BD80-06F7473AF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2973" y="5161944"/>
                <a:ext cx="1871962" cy="1816469"/>
              </a:xfrm>
              <a:prstGeom prst="rect">
                <a:avLst/>
              </a:prstGeom>
            </p:spPr>
          </p:pic>
          <p:pic>
            <p:nvPicPr>
              <p:cNvPr id="13" name="Picture 2" descr="mage result for human icon">
                <a:extLst>
                  <a:ext uri="{FF2B5EF4-FFF2-40B4-BE49-F238E27FC236}">
                    <a16:creationId xmlns:a16="http://schemas.microsoft.com/office/drawing/2014/main" id="{C1C0685D-8A67-4098-A87F-049EC2647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576" y="4417306"/>
                <a:ext cx="712635" cy="71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756E6-0519-4F30-9C0D-B8DA8B3C01F1}"/>
                  </a:ext>
                </a:extLst>
              </p:cNvPr>
              <p:cNvSpPr txBox="1"/>
              <p:nvPr/>
            </p:nvSpPr>
            <p:spPr>
              <a:xfrm>
                <a:off x="5349191" y="4461961"/>
                <a:ext cx="254280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Exploring and comparing prediction models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327586-7DEA-4AC5-A6F5-550C077AD928}"/>
                </a:ext>
              </a:extLst>
            </p:cNvPr>
            <p:cNvSpPr/>
            <p:nvPr/>
          </p:nvSpPr>
          <p:spPr>
            <a:xfrm>
              <a:off x="2609370" y="5040945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6A841D-FC58-45FF-959B-706C652F2B45}"/>
              </a:ext>
            </a:extLst>
          </p:cNvPr>
          <p:cNvGrpSpPr/>
          <p:nvPr/>
        </p:nvGrpSpPr>
        <p:grpSpPr>
          <a:xfrm>
            <a:off x="594785" y="636881"/>
            <a:ext cx="2419370" cy="3196048"/>
            <a:chOff x="-385811" y="4689994"/>
            <a:chExt cx="2419370" cy="31960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D088A0-1CB8-4788-903D-E1E8F043CCCF}"/>
                </a:ext>
              </a:extLst>
            </p:cNvPr>
            <p:cNvGrpSpPr/>
            <p:nvPr/>
          </p:nvGrpSpPr>
          <p:grpSpPr>
            <a:xfrm>
              <a:off x="-385811" y="4698191"/>
              <a:ext cx="2419370" cy="3187851"/>
              <a:chOff x="797220" y="4259146"/>
              <a:chExt cx="2419370" cy="318785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74A40EB-5F78-437C-ACAF-E217DFB264B9}"/>
                  </a:ext>
                </a:extLst>
              </p:cNvPr>
              <p:cNvGrpSpPr/>
              <p:nvPr/>
            </p:nvGrpSpPr>
            <p:grpSpPr>
              <a:xfrm>
                <a:off x="897624" y="4259146"/>
                <a:ext cx="2223198" cy="3187851"/>
                <a:chOff x="897624" y="4259146"/>
                <a:chExt cx="2223198" cy="3187851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05F4565-1CF7-4713-8719-8C01E228D189}"/>
                    </a:ext>
                  </a:extLst>
                </p:cNvPr>
                <p:cNvSpPr/>
                <p:nvPr/>
              </p:nvSpPr>
              <p:spPr>
                <a:xfrm>
                  <a:off x="897624" y="4259146"/>
                  <a:ext cx="2223198" cy="318785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9F7966C-0C5B-41D4-83C4-5B70E1A38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1496" y="4939131"/>
                  <a:ext cx="1425471" cy="201285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A359491-B938-46DC-9858-05CBC8211B77}"/>
                    </a:ext>
                  </a:extLst>
                </p:cNvPr>
                <p:cNvSpPr txBox="1"/>
                <p:nvPr/>
              </p:nvSpPr>
              <p:spPr>
                <a:xfrm>
                  <a:off x="897625" y="7015133"/>
                  <a:ext cx="21592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/>
                    <a:t>Models Selection</a:t>
                  </a:r>
                  <a:endParaRPr lang="en-US" b="1" dirty="0"/>
                </a:p>
              </p:txBody>
            </p:sp>
          </p:grpSp>
          <p:pic>
            <p:nvPicPr>
              <p:cNvPr id="19" name="Picture 2" descr="mage result for human icon">
                <a:extLst>
                  <a:ext uri="{FF2B5EF4-FFF2-40B4-BE49-F238E27FC236}">
                    <a16:creationId xmlns:a16="http://schemas.microsoft.com/office/drawing/2014/main" id="{80D4CBCA-9913-4DBF-912B-7FBF7BB25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220" y="4767460"/>
                <a:ext cx="712635" cy="71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97F70-6931-4558-99DF-7988FB677BCA}"/>
                  </a:ext>
                </a:extLst>
              </p:cNvPr>
              <p:cNvSpPr txBox="1"/>
              <p:nvPr/>
            </p:nvSpPr>
            <p:spPr>
              <a:xfrm>
                <a:off x="1296303" y="4342279"/>
                <a:ext cx="19202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Preferable models set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2368ECD-BB90-4A84-8E0B-C4597DF7F178}"/>
                </a:ext>
              </a:extLst>
            </p:cNvPr>
            <p:cNvSpPr/>
            <p:nvPr/>
          </p:nvSpPr>
          <p:spPr>
            <a:xfrm>
              <a:off x="-304749" y="4689994"/>
              <a:ext cx="418020" cy="4263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sp>
        <p:nvSpPr>
          <p:cNvPr id="24" name="Rounded Rectangle 93">
            <a:extLst>
              <a:ext uri="{FF2B5EF4-FFF2-40B4-BE49-F238E27FC236}">
                <a16:creationId xmlns:a16="http://schemas.microsoft.com/office/drawing/2014/main" id="{3EC57C47-1C92-4BDE-B724-51FD14B4EC62}"/>
              </a:ext>
            </a:extLst>
          </p:cNvPr>
          <p:cNvSpPr/>
          <p:nvPr/>
        </p:nvSpPr>
        <p:spPr>
          <a:xfrm>
            <a:off x="330945" y="422433"/>
            <a:ext cx="8810626" cy="3871533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C7B980-4951-4C15-8384-3D844753B0F5}"/>
              </a:ext>
            </a:extLst>
          </p:cNvPr>
          <p:cNvSpPr txBox="1"/>
          <p:nvPr/>
        </p:nvSpPr>
        <p:spPr>
          <a:xfrm>
            <a:off x="2788292" y="3802702"/>
            <a:ext cx="3996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Exploration </a:t>
            </a:r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and Selection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D940A3-36A7-4552-8C17-04FBAAF2A4FA}"/>
              </a:ext>
            </a:extLst>
          </p:cNvPr>
          <p:cNvSpPr txBox="1"/>
          <p:nvPr/>
        </p:nvSpPr>
        <p:spPr>
          <a:xfrm>
            <a:off x="9286498" y="538513"/>
            <a:ext cx="26146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</p:txBody>
      </p:sp>
    </p:spTree>
    <p:extLst>
      <p:ext uri="{BB962C8B-B14F-4D97-AF65-F5344CB8AC3E}">
        <p14:creationId xmlns:p14="http://schemas.microsoft.com/office/powerpoint/2010/main" val="2551292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A0C6-6AD9-45CF-8DEB-69800813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9BFDB0-D2E2-4AD6-A038-A2CE78DAF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785" y="1319188"/>
            <a:ext cx="8498429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9FCA-AD31-4641-A6B3-6739753B6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G4:</a:t>
            </a:r>
            <a:r>
              <a:rPr lang="en-US" sz="2200" dirty="0"/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G6:</a:t>
            </a:r>
            <a:r>
              <a:rPr lang="en-US" sz="2200" dirty="0">
                <a:highlight>
                  <a:srgbClr val="FFFF00"/>
                </a:highlight>
              </a:rPr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2653352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F5E-3D4A-4476-BB19-6A40FA3C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4D2AC-5851-4BAA-B693-226511510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E5A0C1-51CC-4DC7-B2E2-DCB20F4C2796}"/>
              </a:ext>
            </a:extLst>
          </p:cNvPr>
          <p:cNvGraphicFramePr/>
          <p:nvPr/>
        </p:nvGraphicFramePr>
        <p:xfrm>
          <a:off x="1178560" y="1934242"/>
          <a:ext cx="4565748" cy="298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9F9F1C-911A-4C34-81BD-598ABAD96B9B}"/>
              </a:ext>
            </a:extLst>
          </p:cNvPr>
          <p:cNvSpPr txBox="1"/>
          <p:nvPr/>
        </p:nvSpPr>
        <p:spPr>
          <a:xfrm>
            <a:off x="6281304" y="1025543"/>
            <a:ext cx="5535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G3:</a:t>
            </a:r>
            <a:r>
              <a:rPr lang="en-US" sz="2200" dirty="0"/>
              <a:t> Initially rank the resulting prediction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00"/>
                </a:highlight>
              </a:rPr>
              <a:t>G4:</a:t>
            </a:r>
            <a:r>
              <a:rPr lang="en-US" sz="2200" dirty="0">
                <a:highlight>
                  <a:srgbClr val="FFFF00"/>
                </a:highlight>
              </a:rPr>
              <a:t> Determine the most preferable model beyond initial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G5:</a:t>
            </a:r>
            <a:r>
              <a:rPr lang="en-US" sz="2200" dirty="0"/>
              <a:t> Compare model predictions on individual data points in the context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G6:</a:t>
            </a:r>
            <a:r>
              <a:rPr lang="en-US" sz="2200" dirty="0"/>
              <a:t> Transition seamlessly from one step to another in the overall workflow</a:t>
            </a:r>
          </a:p>
        </p:txBody>
      </p:sp>
    </p:spTree>
    <p:extLst>
      <p:ext uri="{BB962C8B-B14F-4D97-AF65-F5344CB8AC3E}">
        <p14:creationId xmlns:p14="http://schemas.microsoft.com/office/powerpoint/2010/main" val="3594585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0A4D-079B-4AF1-BFBB-2434AAEA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58</a:t>
            </a:fld>
            <a:endParaRPr lang="en-US"/>
          </a:p>
        </p:txBody>
      </p:sp>
      <p:sp>
        <p:nvSpPr>
          <p:cNvPr id="46" name="Rounded Rectangle 79">
            <a:extLst>
              <a:ext uri="{FF2B5EF4-FFF2-40B4-BE49-F238E27FC236}">
                <a16:creationId xmlns:a16="http://schemas.microsoft.com/office/drawing/2014/main" id="{C9123B63-D86C-467E-BE9B-2165F15938A6}"/>
              </a:ext>
            </a:extLst>
          </p:cNvPr>
          <p:cNvSpPr/>
          <p:nvPr/>
        </p:nvSpPr>
        <p:spPr>
          <a:xfrm>
            <a:off x="452009" y="486916"/>
            <a:ext cx="8040281" cy="4144846"/>
          </a:xfrm>
          <a:prstGeom prst="roundRect">
            <a:avLst>
              <a:gd name="adj" fmla="val 6424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C27F66-60F9-44D6-A828-A6442CBA5C9B}"/>
              </a:ext>
            </a:extLst>
          </p:cNvPr>
          <p:cNvGrpSpPr/>
          <p:nvPr/>
        </p:nvGrpSpPr>
        <p:grpSpPr>
          <a:xfrm>
            <a:off x="5138590" y="1177818"/>
            <a:ext cx="3222883" cy="3016037"/>
            <a:chOff x="4749383" y="409731"/>
            <a:chExt cx="3222883" cy="301603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23E1A1-E28A-4120-9BBF-F93B98A0FEFF}"/>
                </a:ext>
              </a:extLst>
            </p:cNvPr>
            <p:cNvSpPr/>
            <p:nvPr/>
          </p:nvSpPr>
          <p:spPr>
            <a:xfrm>
              <a:off x="4749383" y="409731"/>
              <a:ext cx="3179665" cy="30160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F331D1-D177-4DF0-BF5E-2BA17811931F}"/>
                </a:ext>
              </a:extLst>
            </p:cNvPr>
            <p:cNvSpPr txBox="1"/>
            <p:nvPr/>
          </p:nvSpPr>
          <p:spPr>
            <a:xfrm>
              <a:off x="5275543" y="3033658"/>
              <a:ext cx="2138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Problem Exploration</a:t>
              </a:r>
            </a:p>
          </p:txBody>
        </p:sp>
        <p:pic>
          <p:nvPicPr>
            <p:cNvPr id="50" name="Picture 2" descr="mage result for human icon">
              <a:extLst>
                <a:ext uri="{FF2B5EF4-FFF2-40B4-BE49-F238E27FC236}">
                  <a16:creationId xmlns:a16="http://schemas.microsoft.com/office/drawing/2014/main" id="{088FA237-1E18-4EF0-BF05-918E93125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215" y="463770"/>
              <a:ext cx="849086" cy="8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25C340-F007-4309-9319-E6A78D23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4813" y="1376191"/>
              <a:ext cx="2512497" cy="162068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48FD699-CCB2-4BDF-B34A-CCEC33284BCB}"/>
                </a:ext>
              </a:extLst>
            </p:cNvPr>
            <p:cNvSpPr txBox="1"/>
            <p:nvPr/>
          </p:nvSpPr>
          <p:spPr>
            <a:xfrm>
              <a:off x="5207269" y="676674"/>
              <a:ext cx="2764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The possible problem types generated by </a:t>
              </a:r>
              <a:r>
                <a:rPr lang="en-US" sz="1400"/>
                <a:t>the system</a:t>
              </a:r>
              <a:endParaRPr lang="en-US" sz="1400" dirty="0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D3CA5A-40A5-4747-84E2-19521E776096}"/>
              </a:ext>
            </a:extLst>
          </p:cNvPr>
          <p:cNvCxnSpPr/>
          <p:nvPr/>
        </p:nvCxnSpPr>
        <p:spPr>
          <a:xfrm>
            <a:off x="4538443" y="2744591"/>
            <a:ext cx="48599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B03296-9FD7-4611-9587-70B64BF665D1}"/>
              </a:ext>
            </a:extLst>
          </p:cNvPr>
          <p:cNvGrpSpPr/>
          <p:nvPr/>
        </p:nvGrpSpPr>
        <p:grpSpPr>
          <a:xfrm>
            <a:off x="634527" y="1045437"/>
            <a:ext cx="3793722" cy="3328060"/>
            <a:chOff x="245320" y="497690"/>
            <a:chExt cx="3793722" cy="332806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743E99-15CE-4DDC-A8E5-FA545979C2FC}"/>
                </a:ext>
              </a:extLst>
            </p:cNvPr>
            <p:cNvSpPr/>
            <p:nvPr/>
          </p:nvSpPr>
          <p:spPr>
            <a:xfrm>
              <a:off x="245320" y="502027"/>
              <a:ext cx="3793722" cy="332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2" descr="mage result for human icon">
              <a:extLst>
                <a:ext uri="{FF2B5EF4-FFF2-40B4-BE49-F238E27FC236}">
                  <a16:creationId xmlns:a16="http://schemas.microsoft.com/office/drawing/2014/main" id="{21053E33-D3DC-4578-B243-2334E11DE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75" y="497690"/>
              <a:ext cx="712635" cy="71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698917D-3ED9-4D91-9DBF-683BB4FA6C6B}"/>
                </a:ext>
              </a:extLst>
            </p:cNvPr>
            <p:cNvSpPr txBox="1"/>
            <p:nvPr/>
          </p:nvSpPr>
          <p:spPr>
            <a:xfrm>
              <a:off x="333450" y="3461342"/>
              <a:ext cx="1604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Data Exploration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C2118EA-B810-4A3D-861F-7F49AFDC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450" y="1205987"/>
              <a:ext cx="1799772" cy="99085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CB97B15-AAB6-444F-AC64-62D588A23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8966" y="1168978"/>
              <a:ext cx="1721948" cy="101117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C9BC96-940B-4D5A-A98D-4ED18C59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610" y="2248774"/>
              <a:ext cx="1731549" cy="117699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324D63E-2D0A-420F-A12A-3727FE21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0334" y="2235715"/>
              <a:ext cx="1682887" cy="144078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C2E65A-6F5B-4686-8CC4-260841C86839}"/>
                </a:ext>
              </a:extLst>
            </p:cNvPr>
            <p:cNvSpPr txBox="1"/>
            <p:nvPr/>
          </p:nvSpPr>
          <p:spPr>
            <a:xfrm>
              <a:off x="1028277" y="573414"/>
              <a:ext cx="252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Data attributes and </a:t>
              </a:r>
              <a:r>
                <a:rPr lang="en-US" sz="1500"/>
                <a:t>their relationships</a:t>
              </a:r>
              <a:endParaRPr lang="en-US" sz="1500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2FE5514-0204-4B1F-8EDA-17516EDB5D2E}"/>
              </a:ext>
            </a:extLst>
          </p:cNvPr>
          <p:cNvSpPr txBox="1"/>
          <p:nvPr/>
        </p:nvSpPr>
        <p:spPr>
          <a:xfrm>
            <a:off x="2880307" y="497840"/>
            <a:ext cx="3700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</a:t>
            </a:r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and Problem Exploration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36A650-A61D-4568-B2DE-27F37545C208}"/>
              </a:ext>
            </a:extLst>
          </p:cNvPr>
          <p:cNvSpPr txBox="1"/>
          <p:nvPr/>
        </p:nvSpPr>
        <p:spPr>
          <a:xfrm>
            <a:off x="8756344" y="689317"/>
            <a:ext cx="30605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G1:</a:t>
            </a:r>
            <a:r>
              <a:rPr lang="en-US" sz="2200" dirty="0"/>
              <a:t> Use data overview to generate problem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G2:</a:t>
            </a:r>
            <a:r>
              <a:rPr lang="en-US" sz="2200" dirty="0"/>
              <a:t> Change and adjust specification to get better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2561490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4169" cy="4351338"/>
          </a:xfrm>
        </p:spPr>
        <p:txBody>
          <a:bodyPr/>
          <a:lstStyle/>
          <a:p>
            <a:r>
              <a:rPr lang="en-US" dirty="0" err="1"/>
              <a:t>Infovis</a:t>
            </a:r>
            <a:r>
              <a:rPr lang="en-US" dirty="0"/>
              <a:t>: Visual mappings and interactions</a:t>
            </a:r>
          </a:p>
          <a:p>
            <a:pPr lvl="1"/>
            <a:r>
              <a:rPr lang="en-US" dirty="0"/>
              <a:t>Chi &amp; </a:t>
            </a:r>
            <a:r>
              <a:rPr lang="en-US" dirty="0" err="1"/>
              <a:t>Riedl</a:t>
            </a:r>
            <a:r>
              <a:rPr lang="en-US" dirty="0"/>
              <a:t> 1998, Card 1999, van </a:t>
            </a:r>
            <a:r>
              <a:rPr lang="en-US" dirty="0" err="1"/>
              <a:t>Wijk</a:t>
            </a:r>
            <a:r>
              <a:rPr lang="en-US" dirty="0"/>
              <a:t> 2005</a:t>
            </a:r>
          </a:p>
          <a:p>
            <a:r>
              <a:rPr lang="en-US" dirty="0"/>
              <a:t>Visual Analytics: Modelling for Knowledge Generation</a:t>
            </a:r>
          </a:p>
          <a:p>
            <a:pPr lvl="1"/>
            <a:r>
              <a:rPr lang="en-US" b="1" dirty="0" err="1"/>
              <a:t>Keim</a:t>
            </a:r>
            <a:r>
              <a:rPr lang="en-US" b="1" dirty="0"/>
              <a:t> 2010</a:t>
            </a:r>
            <a:r>
              <a:rPr lang="en-US" dirty="0"/>
              <a:t>, Wang 2016, Sacha 2016</a:t>
            </a:r>
          </a:p>
          <a:p>
            <a:r>
              <a:rPr lang="en-US" dirty="0"/>
              <a:t>Model Externalization</a:t>
            </a:r>
          </a:p>
          <a:p>
            <a:pPr lvl="1"/>
            <a:r>
              <a:rPr lang="en-US" dirty="0"/>
              <a:t>Chen &amp; Golan 2016, </a:t>
            </a:r>
            <a:r>
              <a:rPr lang="en-US" dirty="0" err="1"/>
              <a:t>Andrienko</a:t>
            </a:r>
            <a:r>
              <a:rPr lang="en-US" dirty="0"/>
              <a:t>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BAD85-2918-4E79-8CF4-6916D763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169F442-E1AB-49D0-8C0A-4814B0D4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Model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77E3DC-863C-4D76-A04D-9F06F077D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521355"/>
              </p:ext>
            </p:extLst>
          </p:nvPr>
        </p:nvGraphicFramePr>
        <p:xfrm>
          <a:off x="4398950" y="1755411"/>
          <a:ext cx="3206748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87373">
                  <a:extLst>
                    <a:ext uri="{9D8B030D-6E8A-4147-A177-3AD203B41FA5}">
                      <a16:colId xmlns:a16="http://schemas.microsoft.com/office/drawing/2014/main" val="1967957490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819164077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766296190"/>
                    </a:ext>
                  </a:extLst>
                </a:gridCol>
                <a:gridCol w="801687">
                  <a:extLst>
                    <a:ext uri="{9D8B030D-6E8A-4147-A177-3AD203B41FA5}">
                      <a16:colId xmlns:a16="http://schemas.microsoft.com/office/drawing/2014/main" val="3607275567"/>
                    </a:ext>
                  </a:extLst>
                </a:gridCol>
              </a:tblGrid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6815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0523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20899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5618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9620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5649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41E113W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19107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C35C4B4-15AF-47CE-945F-0DEBB0C8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272"/>
            <a:ext cx="2814819" cy="187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C75E1C-A614-49BD-B667-155DFACA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237" y="1931634"/>
            <a:ext cx="3921621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46ED96-27F8-4295-AB2C-8D7BAC3E85C5}"/>
              </a:ext>
            </a:extLst>
          </p:cNvPr>
          <p:cNvSpPr txBox="1"/>
          <p:nvPr/>
        </p:nvSpPr>
        <p:spPr>
          <a:xfrm>
            <a:off x="838200" y="4467225"/>
            <a:ext cx="678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Extract latent information to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build a predictive model </a:t>
            </a:r>
            <a:r>
              <a:rPr lang="en-US" sz="2400" dirty="0"/>
              <a:t>that can be used on new datasets.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ED959-D953-4AD2-91E6-3B5F63F74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8538C2-B844-46C1-8BD6-0C1039B0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023" y="1786597"/>
            <a:ext cx="3205012" cy="216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4B3E8AE-177C-4E9E-85C0-1959001ED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43709"/>
              </p:ext>
            </p:extLst>
          </p:nvPr>
        </p:nvGraphicFramePr>
        <p:xfrm>
          <a:off x="4353023" y="1786597"/>
          <a:ext cx="3206748" cy="21336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87373">
                  <a:extLst>
                    <a:ext uri="{9D8B030D-6E8A-4147-A177-3AD203B41FA5}">
                      <a16:colId xmlns:a16="http://schemas.microsoft.com/office/drawing/2014/main" val="1967957490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819164077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766296190"/>
                    </a:ext>
                  </a:extLst>
                </a:gridCol>
                <a:gridCol w="801687">
                  <a:extLst>
                    <a:ext uri="{9D8B030D-6E8A-4147-A177-3AD203B41FA5}">
                      <a16:colId xmlns:a16="http://schemas.microsoft.com/office/drawing/2014/main" val="3607275567"/>
                    </a:ext>
                  </a:extLst>
                </a:gridCol>
              </a:tblGrid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6815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0523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43E111W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20899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5618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9620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564946"/>
                  </a:ext>
                </a:extLst>
              </a:tr>
              <a:tr h="261182">
                <a:tc>
                  <a:txBody>
                    <a:bodyPr/>
                    <a:lstStyle/>
                    <a:p>
                      <a:r>
                        <a:rPr lang="en-US" sz="1400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41E113W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191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495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DC2-E594-43CA-9CA6-177B3B2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Workflows/Frameworks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F43-F9B8-4D66-BF7D-FFDD64DB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4169" cy="4351338"/>
          </a:xfrm>
        </p:spPr>
        <p:txBody>
          <a:bodyPr/>
          <a:lstStyle/>
          <a:p>
            <a:r>
              <a:rPr lang="en-US" dirty="0" err="1"/>
              <a:t>Infovis</a:t>
            </a:r>
            <a:r>
              <a:rPr lang="en-US" dirty="0"/>
              <a:t>: Visual mappings and interactions</a:t>
            </a:r>
          </a:p>
          <a:p>
            <a:pPr lvl="1"/>
            <a:r>
              <a:rPr lang="en-US" dirty="0"/>
              <a:t>Chi &amp; </a:t>
            </a:r>
            <a:r>
              <a:rPr lang="en-US" dirty="0" err="1"/>
              <a:t>Riedl</a:t>
            </a:r>
            <a:r>
              <a:rPr lang="en-US" dirty="0"/>
              <a:t> 1998, Card 1999, van </a:t>
            </a:r>
            <a:r>
              <a:rPr lang="en-US" dirty="0" err="1"/>
              <a:t>Wijk</a:t>
            </a:r>
            <a:r>
              <a:rPr lang="en-US" dirty="0"/>
              <a:t> 2005</a:t>
            </a:r>
          </a:p>
          <a:p>
            <a:r>
              <a:rPr lang="en-US" dirty="0"/>
              <a:t>Visual Analytics: Modelling for Knowledge Generation</a:t>
            </a:r>
          </a:p>
          <a:p>
            <a:pPr lvl="1"/>
            <a:r>
              <a:rPr lang="en-US" dirty="0" err="1"/>
              <a:t>Keim</a:t>
            </a:r>
            <a:r>
              <a:rPr lang="en-US" dirty="0"/>
              <a:t> 2010, Wang 2016, Sacha 2016</a:t>
            </a:r>
          </a:p>
          <a:p>
            <a:r>
              <a:rPr lang="en-US" dirty="0"/>
              <a:t>Model Externalization </a:t>
            </a:r>
          </a:p>
          <a:p>
            <a:pPr lvl="1"/>
            <a:r>
              <a:rPr lang="en-US" dirty="0"/>
              <a:t>Chen &amp; Golan 2016, </a:t>
            </a:r>
            <a:r>
              <a:rPr lang="en-US" b="1" dirty="0" err="1"/>
              <a:t>Andrienko</a:t>
            </a:r>
            <a:r>
              <a:rPr lang="en-US" b="1" dirty="0"/>
              <a:t>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BAD85-2918-4E79-8CF4-6916D763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076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Construction and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Explanation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Debugging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Comparison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0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Model Construction and Steering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Regression (</a:t>
            </a:r>
            <a:r>
              <a:rPr lang="en-US" sz="2000" dirty="0" err="1"/>
              <a:t>Muhlbacher</a:t>
            </a:r>
            <a:r>
              <a:rPr lang="en-US" sz="2000" dirty="0"/>
              <a:t> 2013, Das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Clustering (Nam 2007, Kwon 2018, Sacha 2018, Cavallo 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Classification (Choo 2010, Kapoor 2010, van den </a:t>
            </a:r>
            <a:r>
              <a:rPr lang="en-US" sz="2000" dirty="0" err="1"/>
              <a:t>Elzen</a:t>
            </a:r>
            <a:r>
              <a:rPr lang="en-US" sz="2000" dirty="0"/>
              <a:t> 2011, </a:t>
            </a:r>
            <a:r>
              <a:rPr lang="en-US" sz="2000" dirty="0" err="1"/>
              <a:t>Heimerl</a:t>
            </a:r>
            <a:r>
              <a:rPr lang="en-US" sz="2000" dirty="0"/>
              <a:t> 2012)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Dimensionality Reduction (</a:t>
            </a:r>
            <a:r>
              <a:rPr lang="en-US" sz="2000" dirty="0" err="1"/>
              <a:t>Jeong</a:t>
            </a:r>
            <a:r>
              <a:rPr lang="en-US" sz="2000" dirty="0"/>
              <a:t> 2009, Anand 2012, Brown 2012, Choo 2013, Nam 2013, Liu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Explanation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Debugging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Comparison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8264B-89FB-4B36-91AC-8DBA3012D404}"/>
              </a:ext>
            </a:extLst>
          </p:cNvPr>
          <p:cNvSpPr txBox="1"/>
          <p:nvPr/>
        </p:nvSpPr>
        <p:spPr>
          <a:xfrm>
            <a:off x="838200" y="501967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models can be discovered and explored, but systems allow only one type of model – limits exploration</a:t>
            </a:r>
          </a:p>
        </p:txBody>
      </p:sp>
    </p:spTree>
    <p:extLst>
      <p:ext uri="{BB962C8B-B14F-4D97-AF65-F5344CB8AC3E}">
        <p14:creationId xmlns:p14="http://schemas.microsoft.com/office/powerpoint/2010/main" val="3211609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Construction and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Model Explanation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Regression (</a:t>
            </a:r>
            <a:r>
              <a:rPr lang="en-US" sz="2000" dirty="0" err="1"/>
              <a:t>Muhlbacher</a:t>
            </a:r>
            <a:r>
              <a:rPr lang="en-US" sz="2000" dirty="0"/>
              <a:t> 2013, Das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Deep Learning (Liu 2017, Liu 2018, </a:t>
            </a:r>
            <a:r>
              <a:rPr lang="en-US" sz="2000" dirty="0" err="1"/>
              <a:t>Strobelt</a:t>
            </a:r>
            <a:r>
              <a:rPr lang="en-US" sz="2000" dirty="0"/>
              <a:t> 2018, </a:t>
            </a:r>
            <a:r>
              <a:rPr lang="en-US" sz="2000" dirty="0" err="1"/>
              <a:t>Yosinski</a:t>
            </a:r>
            <a:r>
              <a:rPr lang="en-US" sz="2000" dirty="0"/>
              <a:t> 2015, Bilal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Classification (Krause 2017, Patel 2010, Ribeiro 2016, </a:t>
            </a:r>
            <a:r>
              <a:rPr lang="en-US" sz="2000" dirty="0" err="1"/>
              <a:t>Amershi</a:t>
            </a:r>
            <a:r>
              <a:rPr lang="en-US" sz="2000" dirty="0"/>
              <a:t> 2015, Ren 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NLP (</a:t>
            </a:r>
            <a:r>
              <a:rPr lang="en-US" sz="2000" dirty="0" err="1"/>
              <a:t>Heimerl</a:t>
            </a:r>
            <a:r>
              <a:rPr lang="en-US" sz="2000" dirty="0"/>
              <a:t> 2018, Wei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Debugging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Comparison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8264B-89FB-4B36-91AC-8DBA3012D404}"/>
              </a:ext>
            </a:extLst>
          </p:cNvPr>
          <p:cNvSpPr txBox="1"/>
          <p:nvPr/>
        </p:nvSpPr>
        <p:spPr>
          <a:xfrm>
            <a:off x="838200" y="501967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Explanation is important for model trust and selection, but does not allow for discovery</a:t>
            </a:r>
          </a:p>
        </p:txBody>
      </p:sp>
    </p:spTree>
    <p:extLst>
      <p:ext uri="{BB962C8B-B14F-4D97-AF65-F5344CB8AC3E}">
        <p14:creationId xmlns:p14="http://schemas.microsoft.com/office/powerpoint/2010/main" val="3757874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Construction and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Explanation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Model Debugging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Allsallakh</a:t>
            </a:r>
            <a:r>
              <a:rPr lang="en-US" sz="2000" dirty="0"/>
              <a:t> 2014, Cashman 2017, </a:t>
            </a:r>
            <a:r>
              <a:rPr lang="en-US" sz="2000" dirty="0" err="1"/>
              <a:t>Strobelt</a:t>
            </a:r>
            <a:r>
              <a:rPr lang="en-US" sz="2000" dirty="0"/>
              <a:t> 2018, </a:t>
            </a:r>
            <a:r>
              <a:rPr lang="en-US" sz="2000" dirty="0" err="1"/>
              <a:t>Kumpf</a:t>
            </a:r>
            <a:r>
              <a:rPr lang="en-US" sz="2000" dirty="0"/>
              <a:t>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Comparison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8264B-89FB-4B36-91AC-8DBA3012D404}"/>
              </a:ext>
            </a:extLst>
          </p:cNvPr>
          <p:cNvSpPr txBox="1"/>
          <p:nvPr/>
        </p:nvSpPr>
        <p:spPr>
          <a:xfrm>
            <a:off x="838200" y="501967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Debugging is important for model trust and selection, but does not allow for discovery</a:t>
            </a:r>
          </a:p>
        </p:txBody>
      </p:sp>
    </p:spTree>
    <p:extLst>
      <p:ext uri="{BB962C8B-B14F-4D97-AF65-F5344CB8AC3E}">
        <p14:creationId xmlns:p14="http://schemas.microsoft.com/office/powerpoint/2010/main" val="2040765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9FF5-2D74-4CA4-B8D3-C18546F7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Categorization inspired by Liu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Construction and Steering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Explanation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Debugging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Model Comparison</a:t>
            </a:r>
            <a:endParaRPr lang="en-US" sz="1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Zhang 2018, </a:t>
            </a:r>
            <a:r>
              <a:rPr lang="en-US" sz="1800" dirty="0" err="1"/>
              <a:t>Muhlbacher</a:t>
            </a:r>
            <a:r>
              <a:rPr lang="en-US" sz="1800" dirty="0"/>
              <a:t> 2013, </a:t>
            </a:r>
            <a:r>
              <a:rPr lang="en-US" sz="1800" dirty="0" err="1"/>
              <a:t>Muhlbacher</a:t>
            </a:r>
            <a:r>
              <a:rPr lang="en-US" sz="1800" dirty="0"/>
              <a:t> 2018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0F3A-F7DE-450A-97FE-4E49FCF1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1B39-51DC-44E1-BF5B-AA3C3A668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8264B-89FB-4B36-91AC-8DBA3012D404}"/>
              </a:ext>
            </a:extLst>
          </p:cNvPr>
          <p:cNvSpPr txBox="1"/>
          <p:nvPr/>
        </p:nvSpPr>
        <p:spPr>
          <a:xfrm>
            <a:off x="838200" y="501967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Comparison is integral to model selection and exploration, but systems only allow one type of model</a:t>
            </a:r>
          </a:p>
        </p:txBody>
      </p:sp>
    </p:spTree>
    <p:extLst>
      <p:ext uri="{BB962C8B-B14F-4D97-AF65-F5344CB8AC3E}">
        <p14:creationId xmlns:p14="http://schemas.microsoft.com/office/powerpoint/2010/main" val="2939860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Aspects of Workflow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31" y="2115123"/>
            <a:ext cx="6200980" cy="2928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6492" y="3534349"/>
            <a:ext cx="3206283" cy="159179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2382B-3781-4287-AE67-FF439571AA2E}"/>
              </a:ext>
            </a:extLst>
          </p:cNvPr>
          <p:cNvSpPr txBox="1"/>
          <p:nvPr/>
        </p:nvSpPr>
        <p:spPr>
          <a:xfrm>
            <a:off x="881063" y="1976438"/>
            <a:ext cx="388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Simple visualizations of model outputs can be invaluable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DBA31-7424-4F7C-925E-94FBD46C9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9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1E5A-F865-454A-9D9C-4158ED14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762250" cy="576536"/>
          </a:xfrm>
        </p:spPr>
        <p:txBody>
          <a:bodyPr>
            <a:noAutofit/>
          </a:bodyPr>
          <a:lstStyle/>
          <a:p>
            <a:r>
              <a:rPr lang="en-US" sz="2000" b="1" dirty="0"/>
              <a:t>Exploratory Data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2251C-EC8F-405B-A630-07AFCC61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47" y="230947"/>
            <a:ext cx="1369077" cy="912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3A001-DA49-40F7-B35B-FCC921A8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61" y="350101"/>
            <a:ext cx="1138905" cy="753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3A977-981F-4E21-B934-0F170CBF5538}"/>
              </a:ext>
            </a:extLst>
          </p:cNvPr>
          <p:cNvSpPr txBox="1"/>
          <p:nvPr/>
        </p:nvSpPr>
        <p:spPr>
          <a:xfrm>
            <a:off x="8805864" y="365126"/>
            <a:ext cx="279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It will rain tomorrow</a:t>
            </a:r>
            <a:endParaRPr lang="en-US" sz="2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6EFB80-270F-45E6-A643-49988ED4E1DA}"/>
              </a:ext>
            </a:extLst>
          </p:cNvPr>
          <p:cNvCxnSpPr/>
          <p:nvPr/>
        </p:nvCxnSpPr>
        <p:spPr>
          <a:xfrm flipV="1">
            <a:off x="1385887" y="3072873"/>
            <a:ext cx="9596438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C35C4B4-15AF-47CE-945F-0DEBB0C8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211" y="3479817"/>
            <a:ext cx="1553213" cy="10362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C75E1C-A614-49BD-B667-155DFACAA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3463288"/>
            <a:ext cx="2097243" cy="947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46ED96-27F8-4295-AB2C-8D7BAC3E85C5}"/>
              </a:ext>
            </a:extLst>
          </p:cNvPr>
          <p:cNvSpPr txBox="1"/>
          <p:nvPr/>
        </p:nvSpPr>
        <p:spPr>
          <a:xfrm>
            <a:off x="8715375" y="3515864"/>
            <a:ext cx="678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Build a predictive model</a:t>
            </a: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4DB295-A04C-4705-805E-F638BC74D1F3}"/>
              </a:ext>
            </a:extLst>
          </p:cNvPr>
          <p:cNvSpPr txBox="1">
            <a:spLocks/>
          </p:cNvSpPr>
          <p:nvPr/>
        </p:nvSpPr>
        <p:spPr>
          <a:xfrm>
            <a:off x="838200" y="3582461"/>
            <a:ext cx="4038600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395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000" b="1" dirty="0"/>
              <a:t>Exploratory Model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95377-D774-48F8-A75A-9169953F1B9C}"/>
              </a:ext>
            </a:extLst>
          </p:cNvPr>
          <p:cNvSpPr txBox="1"/>
          <p:nvPr/>
        </p:nvSpPr>
        <p:spPr>
          <a:xfrm>
            <a:off x="952498" y="1485900"/>
            <a:ext cx="4698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understand the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Contextualize insights in current state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relationships in dataset to extrapolate neighborhood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C4FC6-7019-4E8A-83CB-92F0ED0093D4}"/>
              </a:ext>
            </a:extLst>
          </p:cNvPr>
          <p:cNvSpPr txBox="1"/>
          <p:nvPr/>
        </p:nvSpPr>
        <p:spPr>
          <a:xfrm>
            <a:off x="952498" y="4738548"/>
            <a:ext cx="4557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Priority is predictive power on unseen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Latent, complex relationships within data rather than local information</a:t>
            </a: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DAE7EAFC-0824-4AD1-9067-093B0E4A2B8F}"/>
              </a:ext>
            </a:extLst>
          </p:cNvPr>
          <p:cNvSpPr/>
          <p:nvPr/>
        </p:nvSpPr>
        <p:spPr>
          <a:xfrm rot="16200000">
            <a:off x="8445580" y="-87061"/>
            <a:ext cx="426325" cy="4732895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Table">
            <a:extLst>
              <a:ext uri="{FF2B5EF4-FFF2-40B4-BE49-F238E27FC236}">
                <a16:creationId xmlns:a16="http://schemas.microsoft.com/office/drawing/2014/main" id="{FC7B58A4-24C7-4D1E-8FD9-98FB9D7E7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8456" y="1634113"/>
            <a:ext cx="914400" cy="914400"/>
          </a:xfrm>
          <a:prstGeom prst="rect">
            <a:avLst/>
          </a:prstGeom>
        </p:spPr>
      </p:pic>
      <p:pic>
        <p:nvPicPr>
          <p:cNvPr id="21" name="Graphic 20" descr="Arrow: Rotate right">
            <a:extLst>
              <a:ext uri="{FF2B5EF4-FFF2-40B4-BE49-F238E27FC236}">
                <a16:creationId xmlns:a16="http://schemas.microsoft.com/office/drawing/2014/main" id="{82EF8A5D-4228-4CB2-B528-BDDFE4C4F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8015" y="1288286"/>
            <a:ext cx="914400" cy="914400"/>
          </a:xfrm>
          <a:prstGeom prst="rect">
            <a:avLst/>
          </a:prstGeom>
        </p:spPr>
      </p:pic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B30427AF-D6AF-4986-B4D9-22CE086386D5}"/>
              </a:ext>
            </a:extLst>
          </p:cNvPr>
          <p:cNvSpPr/>
          <p:nvPr/>
        </p:nvSpPr>
        <p:spPr>
          <a:xfrm rot="16200000">
            <a:off x="8445580" y="3064183"/>
            <a:ext cx="426325" cy="4732895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Table">
            <a:extLst>
              <a:ext uri="{FF2B5EF4-FFF2-40B4-BE49-F238E27FC236}">
                <a16:creationId xmlns:a16="http://schemas.microsoft.com/office/drawing/2014/main" id="{83EE0D64-ECE9-434A-A1D0-C7B154620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8456" y="4785357"/>
            <a:ext cx="914400" cy="914400"/>
          </a:xfrm>
          <a:prstGeom prst="rect">
            <a:avLst/>
          </a:prstGeom>
        </p:spPr>
      </p:pic>
      <p:pic>
        <p:nvPicPr>
          <p:cNvPr id="25" name="Graphic 24" descr="Arrow: Rotate right">
            <a:extLst>
              <a:ext uri="{FF2B5EF4-FFF2-40B4-BE49-F238E27FC236}">
                <a16:creationId xmlns:a16="http://schemas.microsoft.com/office/drawing/2014/main" id="{A573A20D-3440-4F6C-9FD7-D79711AB0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8014" y="4439530"/>
            <a:ext cx="4024311" cy="914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792CA-6200-4D25-9204-9100A245C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7</a:t>
            </a:fld>
            <a:endParaRPr lang="en-US"/>
          </a:p>
        </p:txBody>
      </p:sp>
      <p:pic>
        <p:nvPicPr>
          <p:cNvPr id="26" name="Graphic 25" descr="Arrow: Rotate right">
            <a:extLst>
              <a:ext uri="{FF2B5EF4-FFF2-40B4-BE49-F238E27FC236}">
                <a16:creationId xmlns:a16="http://schemas.microsoft.com/office/drawing/2014/main" id="{348C6200-C581-4727-ABB2-A9D3937C2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9329" y="4467512"/>
            <a:ext cx="2170840" cy="914400"/>
          </a:xfrm>
          <a:prstGeom prst="rect">
            <a:avLst/>
          </a:prstGeom>
        </p:spPr>
      </p:pic>
      <p:pic>
        <p:nvPicPr>
          <p:cNvPr id="28" name="Graphic 27" descr="Arrow: Rotate right">
            <a:extLst>
              <a:ext uri="{FF2B5EF4-FFF2-40B4-BE49-F238E27FC236}">
                <a16:creationId xmlns:a16="http://schemas.microsoft.com/office/drawing/2014/main" id="{042D36EA-54A8-47CE-AAEA-3493F875C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5656" y="445352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2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  <p:bldP spid="9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503E-7047-47B2-90CF-01F0319B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Model Analysis (EMA)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C18C5-4AA6-46D8-A9F7-943335E1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9683" cy="2014855"/>
          </a:xfrm>
        </p:spPr>
        <p:txBody>
          <a:bodyPr/>
          <a:lstStyle/>
          <a:p>
            <a:r>
              <a:rPr lang="en-US" dirty="0"/>
              <a:t>The process of </a:t>
            </a:r>
            <a:r>
              <a:rPr lang="en-US" b="1" dirty="0"/>
              <a:t>discovering</a:t>
            </a:r>
            <a:r>
              <a:rPr lang="en-US" dirty="0"/>
              <a:t> and </a:t>
            </a:r>
            <a:r>
              <a:rPr lang="en-US" b="1" dirty="0"/>
              <a:t>selecting</a:t>
            </a:r>
            <a:r>
              <a:rPr lang="en-US" dirty="0"/>
              <a:t> relevant models that can be used to </a:t>
            </a:r>
            <a:r>
              <a:rPr lang="en-US" b="1" dirty="0"/>
              <a:t>make predictions</a:t>
            </a:r>
            <a:r>
              <a:rPr lang="en-US" dirty="0"/>
              <a:t> on a data source</a:t>
            </a:r>
          </a:p>
          <a:p>
            <a:r>
              <a:rPr lang="en-US" dirty="0"/>
              <a:t>Both </a:t>
            </a:r>
            <a:r>
              <a:rPr lang="en-US" b="1" dirty="0"/>
              <a:t>predicted variable </a:t>
            </a:r>
            <a:r>
              <a:rPr lang="en-US" dirty="0"/>
              <a:t>and </a:t>
            </a:r>
            <a:r>
              <a:rPr lang="en-US" b="1" dirty="0"/>
              <a:t>model type* </a:t>
            </a:r>
            <a:r>
              <a:rPr lang="en-US" dirty="0"/>
              <a:t>may be initially unknown, may change throughout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C415A-AA49-4547-99DF-5E5BC6530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CCE56B-0F36-401C-BB95-3D6D4E48B3D1}"/>
              </a:ext>
            </a:extLst>
          </p:cNvPr>
          <p:cNvSpPr txBox="1">
            <a:spLocks/>
          </p:cNvSpPr>
          <p:nvPr/>
        </p:nvSpPr>
        <p:spPr>
          <a:xfrm>
            <a:off x="1787769" y="4918185"/>
            <a:ext cx="9475763" cy="1264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8B3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1395C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*model types = {classification, regression, community detection, clustering, …}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2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C18C5-4AA6-46D8-A9F7-943335E1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189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How do we define EMA?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is a workflow for Visual Analytics for EMA?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How can we build a system for EMA?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Can a human + machine outperform a machine in EMA?</a:t>
            </a:r>
            <a:br>
              <a:rPr lang="en-US" b="1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F8BFD-B60B-4226-9080-2417A07EF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CFC9B-4AA2-45AA-895B-7AFF0E6C5EEC}" type="slidenum">
              <a:rPr lang="en-US" smtClean="0"/>
              <a:t>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468707-FEBA-450C-A8A1-62F489E4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8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5|5.7|5.4|0.9|3.8|15.1|7.4|5.7|0.5|2|3.6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2.6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1.1|1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7567</TotalTime>
  <Words>2752</Words>
  <Application>Microsoft Office PowerPoint</Application>
  <PresentationFormat>Widescreen</PresentationFormat>
  <Paragraphs>545</Paragraphs>
  <Slides>66</Slides>
  <Notes>0</Notes>
  <HiddenSlides>28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Arial Narrow</vt:lpstr>
      <vt:lpstr>Calibri</vt:lpstr>
      <vt:lpstr>Calibri Light</vt:lpstr>
      <vt:lpstr>Wingdings</vt:lpstr>
      <vt:lpstr>Office Theme</vt:lpstr>
      <vt:lpstr>A User-based Visual Analytics Workflow for Exploratory Model Analysis</vt:lpstr>
      <vt:lpstr>What is Exploratory Model Analysis?</vt:lpstr>
      <vt:lpstr>Exploratory Data Analysis</vt:lpstr>
      <vt:lpstr>Exploratory Data Analysis</vt:lpstr>
      <vt:lpstr>Exploratory Data Analysis</vt:lpstr>
      <vt:lpstr>Exploratory Model Analysis</vt:lpstr>
      <vt:lpstr>Exploratory Data Analysis</vt:lpstr>
      <vt:lpstr>Exploratory Model Analysis (EMA)</vt:lpstr>
      <vt:lpstr>Research Questions</vt:lpstr>
      <vt:lpstr>Outline</vt:lpstr>
      <vt:lpstr>Outline</vt:lpstr>
      <vt:lpstr>Related Work: Systems</vt:lpstr>
      <vt:lpstr>Takeaway from Related Work (Systems)</vt:lpstr>
      <vt:lpstr>Related Work: Workflows/Frameworks</vt:lpstr>
      <vt:lpstr>Takeaway from Related Work (Frameworks)</vt:lpstr>
      <vt:lpstr>Outline</vt:lpstr>
      <vt:lpstr>Our Process</vt:lpstr>
      <vt:lpstr>Our Process</vt:lpstr>
      <vt:lpstr>Our Process</vt:lpstr>
      <vt:lpstr>Our Process</vt:lpstr>
      <vt:lpstr>Our Process</vt:lpstr>
      <vt:lpstr>Outline</vt:lpstr>
      <vt:lpstr>Workflow for Exploratory Model Analysis (EMA)</vt:lpstr>
      <vt:lpstr>Workflow for Exploratory Model Analysis (EMA)</vt:lpstr>
      <vt:lpstr>PowerPoint Presentation</vt:lpstr>
      <vt:lpstr>Workflow for Exploratory Model Analysis (EMA)</vt:lpstr>
      <vt:lpstr>PowerPoint Presentation</vt:lpstr>
      <vt:lpstr>Workflow for Exploratory Model Analysis (EMA)</vt:lpstr>
      <vt:lpstr>PowerPoint Presentation</vt:lpstr>
      <vt:lpstr>Workflow for Exploratory Model Analysis (EMA)</vt:lpstr>
      <vt:lpstr>Outline</vt:lpstr>
      <vt:lpstr>PowerPoint Presentation</vt:lpstr>
      <vt:lpstr>Evaluation</vt:lpstr>
      <vt:lpstr>Results</vt:lpstr>
      <vt:lpstr>Outline</vt:lpstr>
      <vt:lpstr>Discussion and Future Work</vt:lpstr>
      <vt:lpstr>Conclusion</vt:lpstr>
      <vt:lpstr>PowerPoint Presentation</vt:lpstr>
      <vt:lpstr>PowerPoint Presentation</vt:lpstr>
      <vt:lpstr>Related Work: Workflows/Frameworks</vt:lpstr>
      <vt:lpstr>Related Work: Workflows/Frameworks</vt:lpstr>
      <vt:lpstr>Related Work: Workflows/Frameworks</vt:lpstr>
      <vt:lpstr>Related Work</vt:lpstr>
      <vt:lpstr>Process</vt:lpstr>
      <vt:lpstr>Key Aspects of Workflow</vt:lpstr>
      <vt:lpstr>Key Aspects of Workflow</vt:lpstr>
      <vt:lpstr>Our Process</vt:lpstr>
      <vt:lpstr>Our Process</vt:lpstr>
      <vt:lpstr>Our Process</vt:lpstr>
      <vt:lpstr>PowerPoint Presentation</vt:lpstr>
      <vt:lpstr>Key Takeaway</vt:lpstr>
      <vt:lpstr>Research Questions</vt:lpstr>
      <vt:lpstr>Our Process</vt:lpstr>
      <vt:lpstr>PowerPoint Presentation</vt:lpstr>
      <vt:lpstr>Prototype System</vt:lpstr>
      <vt:lpstr>Our Process</vt:lpstr>
      <vt:lpstr>Our Process</vt:lpstr>
      <vt:lpstr>PowerPoint Presentation</vt:lpstr>
      <vt:lpstr>Related Work: Workflows/Frameworks</vt:lpstr>
      <vt:lpstr>Related Work: Workflows/Frameworks</vt:lpstr>
      <vt:lpstr>Related Work: Systems</vt:lpstr>
      <vt:lpstr>Related Work: Systems</vt:lpstr>
      <vt:lpstr>Related Work: Systems</vt:lpstr>
      <vt:lpstr>Related Work: Systems</vt:lpstr>
      <vt:lpstr>Related Work: Systems</vt:lpstr>
      <vt:lpstr>Key Aspects of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Ferreira</dc:creator>
  <cp:lastModifiedBy>Dylan Cashman</cp:lastModifiedBy>
  <cp:revision>189</cp:revision>
  <dcterms:created xsi:type="dcterms:W3CDTF">2018-10-24T13:26:45Z</dcterms:created>
  <dcterms:modified xsi:type="dcterms:W3CDTF">2019-11-30T20:37:58Z</dcterms:modified>
</cp:coreProperties>
</file>