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827" r:id="rId3"/>
    <p:sldId id="473" r:id="rId4"/>
    <p:sldId id="370" r:id="rId5"/>
    <p:sldId id="373" r:id="rId6"/>
    <p:sldId id="376" r:id="rId7"/>
    <p:sldId id="822" r:id="rId8"/>
    <p:sldId id="824" r:id="rId9"/>
    <p:sldId id="864" r:id="rId10"/>
    <p:sldId id="825" r:id="rId11"/>
    <p:sldId id="823" r:id="rId12"/>
    <p:sldId id="826" r:id="rId13"/>
    <p:sldId id="828" r:id="rId14"/>
    <p:sldId id="829" r:id="rId15"/>
    <p:sldId id="830" r:id="rId16"/>
    <p:sldId id="831" r:id="rId17"/>
    <p:sldId id="832" r:id="rId18"/>
    <p:sldId id="833" r:id="rId19"/>
    <p:sldId id="834" r:id="rId20"/>
    <p:sldId id="835" r:id="rId21"/>
    <p:sldId id="836" r:id="rId22"/>
    <p:sldId id="840" r:id="rId23"/>
    <p:sldId id="474" r:id="rId24"/>
    <p:sldId id="839" r:id="rId25"/>
    <p:sldId id="841" r:id="rId26"/>
    <p:sldId id="838" r:id="rId27"/>
    <p:sldId id="287" r:id="rId28"/>
    <p:sldId id="288" r:id="rId29"/>
    <p:sldId id="289" r:id="rId30"/>
    <p:sldId id="290" r:id="rId31"/>
    <p:sldId id="843" r:id="rId32"/>
    <p:sldId id="842" r:id="rId33"/>
    <p:sldId id="844" r:id="rId34"/>
    <p:sldId id="269" r:id="rId35"/>
    <p:sldId id="275" r:id="rId36"/>
    <p:sldId id="847" r:id="rId37"/>
    <p:sldId id="856" r:id="rId38"/>
    <p:sldId id="867" r:id="rId39"/>
    <p:sldId id="858" r:id="rId40"/>
    <p:sldId id="846" r:id="rId41"/>
    <p:sldId id="859" r:id="rId42"/>
    <p:sldId id="865" r:id="rId43"/>
    <p:sldId id="860" r:id="rId44"/>
    <p:sldId id="866" r:id="rId45"/>
    <p:sldId id="861" r:id="rId46"/>
    <p:sldId id="868" r:id="rId47"/>
    <p:sldId id="862" r:id="rId48"/>
    <p:sldId id="873" r:id="rId49"/>
    <p:sldId id="874" r:id="rId50"/>
    <p:sldId id="875" r:id="rId51"/>
    <p:sldId id="876" r:id="rId52"/>
    <p:sldId id="871" r:id="rId53"/>
    <p:sldId id="870" r:id="rId54"/>
    <p:sldId id="872" r:id="rId55"/>
    <p:sldId id="863" r:id="rId56"/>
    <p:sldId id="845" r:id="rId57"/>
    <p:sldId id="807" r:id="rId58"/>
    <p:sldId id="848" r:id="rId59"/>
    <p:sldId id="849" r:id="rId60"/>
    <p:sldId id="850" r:id="rId61"/>
    <p:sldId id="851" r:id="rId62"/>
    <p:sldId id="852" r:id="rId63"/>
    <p:sldId id="853" r:id="rId64"/>
    <p:sldId id="855"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ylan Cashman" initials="DC" lastIdx="1" clrIdx="0">
    <p:extLst>
      <p:ext uri="{19B8F6BF-5375-455C-9EA6-DF929625EA0E}">
        <p15:presenceInfo xmlns:p15="http://schemas.microsoft.com/office/powerpoint/2012/main" userId="fa52f56b015e7c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2"/>
    <p:restoredTop sz="89185" autoAdjust="0"/>
  </p:normalViewPr>
  <p:slideViewPr>
    <p:cSldViewPr>
      <p:cViewPr>
        <p:scale>
          <a:sx n="113" d="100"/>
          <a:sy n="113" d="100"/>
        </p:scale>
        <p:origin x="590"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04T11:49:40.337"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801F3F-85FD-4D6D-9902-DE21320E0477}" type="datetimeFigureOut">
              <a:rPr lang="en-US" smtClean="0"/>
              <a:pPr/>
              <a:t>10/4/2019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3D726F-AA01-4A9D-81D1-A09838CFA853}" type="slidenum">
              <a:rPr lang="en-US" smtClean="0"/>
              <a:pPr/>
              <a:t>‹#›</a:t>
            </a:fld>
            <a:endParaRPr lang="en-US"/>
          </a:p>
        </p:txBody>
      </p:sp>
    </p:spTree>
    <p:extLst>
      <p:ext uri="{BB962C8B-B14F-4D97-AF65-F5344CB8AC3E}">
        <p14:creationId xmlns:p14="http://schemas.microsoft.com/office/powerpoint/2010/main" val="72529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do a quick overview of ML and what makes it hard to use.  Then, we’ll talk about why visualization might help with these issues.</a:t>
            </a:r>
          </a:p>
          <a:p>
            <a:endParaRPr lang="en-US" dirty="0"/>
          </a:p>
          <a:p>
            <a:r>
              <a:rPr lang="en-US" dirty="0"/>
              <a:t>We’ll finish by looking at 5 ways Visual Analytics has been used to make ML more accessible.</a:t>
            </a:r>
          </a:p>
        </p:txBody>
      </p:sp>
      <p:sp>
        <p:nvSpPr>
          <p:cNvPr id="4" name="Slide Number Placeholder 3"/>
          <p:cNvSpPr>
            <a:spLocks noGrp="1"/>
          </p:cNvSpPr>
          <p:nvPr>
            <p:ph type="sldNum" sz="quarter" idx="5"/>
          </p:nvPr>
        </p:nvSpPr>
        <p:spPr/>
        <p:txBody>
          <a:bodyPr/>
          <a:lstStyle/>
          <a:p>
            <a:fld id="{8F3D726F-AA01-4A9D-81D1-A09838CFA853}" type="slidenum">
              <a:rPr lang="en-US" smtClean="0"/>
              <a:pPr/>
              <a:t>2</a:t>
            </a:fld>
            <a:endParaRPr lang="en-US"/>
          </a:p>
        </p:txBody>
      </p:sp>
    </p:spTree>
    <p:extLst>
      <p:ext uri="{BB962C8B-B14F-4D97-AF65-F5344CB8AC3E}">
        <p14:creationId xmlns:p14="http://schemas.microsoft.com/office/powerpoint/2010/main" val="352513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e04724841_0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3e04724841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do a quick overview of ML and what makes it hard to use.  Then, we’ll talk about why visualization might help with these issues.</a:t>
            </a:r>
          </a:p>
          <a:p>
            <a:endParaRPr lang="en-US" dirty="0"/>
          </a:p>
          <a:p>
            <a:r>
              <a:rPr lang="en-US" dirty="0"/>
              <a:t>We’ll finish by looking at 5 ways Visual Analytics has been used to make ML more accessible.</a:t>
            </a:r>
          </a:p>
        </p:txBody>
      </p:sp>
      <p:sp>
        <p:nvSpPr>
          <p:cNvPr id="4" name="Slide Number Placeholder 3"/>
          <p:cNvSpPr>
            <a:spLocks noGrp="1"/>
          </p:cNvSpPr>
          <p:nvPr>
            <p:ph type="sldNum" sz="quarter" idx="5"/>
          </p:nvPr>
        </p:nvSpPr>
        <p:spPr/>
        <p:txBody>
          <a:bodyPr/>
          <a:lstStyle/>
          <a:p>
            <a:fld id="{8F3D726F-AA01-4A9D-81D1-A09838CFA853}" type="slidenum">
              <a:rPr lang="en-US" smtClean="0"/>
              <a:pPr/>
              <a:t>37</a:t>
            </a:fld>
            <a:endParaRPr lang="en-US"/>
          </a:p>
        </p:txBody>
      </p:sp>
    </p:spTree>
    <p:extLst>
      <p:ext uri="{BB962C8B-B14F-4D97-AF65-F5344CB8AC3E}">
        <p14:creationId xmlns:p14="http://schemas.microsoft.com/office/powerpoint/2010/main" val="663841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two things.</a:t>
            </a:r>
          </a:p>
          <a:p>
            <a:endParaRPr lang="en-US" dirty="0"/>
          </a:p>
          <a:p>
            <a:r>
              <a:rPr lang="en-US" dirty="0"/>
              <a:t>First, think about how much harder it is to learn when you have such a wide space to learn in.  The continuum from a motorized arm to a mountain goat to a human brain.  So when we’re building these complex </a:t>
            </a:r>
            <a:r>
              <a:rPr lang="en-US" dirty="0" err="1"/>
              <a:t>Ais</a:t>
            </a:r>
            <a:r>
              <a:rPr lang="en-US" dirty="0"/>
              <a:t>, it’s worth it to invest the time and work in.</a:t>
            </a:r>
          </a:p>
          <a:p>
            <a:endParaRPr lang="en-US" dirty="0"/>
          </a:p>
          <a:p>
            <a:r>
              <a:rPr lang="en-US" dirty="0"/>
              <a:t>And second, think about the amount of data, the heterogeneity of data, that’s available to a human.  Hands, eyes, ears, nose, taste.  These things let us experiment.  The robotic arm had one input of data – the image of the ball, and then one feedback; whether it hit the ball or not.  Real intelligence requires so much more.  When I talk about affordances, expert feedback, model steering, it’s not just saying, choose a different parameter for the ML algorithm.  It’s providing entirely different dimensions of data back to the intelligence, to help it learn things it never could.</a:t>
            </a:r>
          </a:p>
        </p:txBody>
      </p:sp>
      <p:sp>
        <p:nvSpPr>
          <p:cNvPr id="4" name="Slide Number Placeholder 3"/>
          <p:cNvSpPr>
            <a:spLocks noGrp="1"/>
          </p:cNvSpPr>
          <p:nvPr>
            <p:ph type="sldNum" sz="quarter" idx="5"/>
          </p:nvPr>
        </p:nvSpPr>
        <p:spPr/>
        <p:txBody>
          <a:bodyPr/>
          <a:lstStyle/>
          <a:p>
            <a:fld id="{8F3D726F-AA01-4A9D-81D1-A09838CFA853}" type="slidenum">
              <a:rPr lang="en-US" smtClean="0"/>
              <a:pPr/>
              <a:t>53</a:t>
            </a:fld>
            <a:endParaRPr lang="en-US"/>
          </a:p>
        </p:txBody>
      </p:sp>
    </p:spTree>
    <p:extLst>
      <p:ext uri="{BB962C8B-B14F-4D97-AF65-F5344CB8AC3E}">
        <p14:creationId xmlns:p14="http://schemas.microsoft.com/office/powerpoint/2010/main" val="3858282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do a quick overview of ML and what makes it hard to use.  Then, we’ll talk about why visualization might help with these issues.</a:t>
            </a:r>
          </a:p>
          <a:p>
            <a:endParaRPr lang="en-US" dirty="0"/>
          </a:p>
          <a:p>
            <a:r>
              <a:rPr lang="en-US" dirty="0"/>
              <a:t>We’ll finish by looking at 5 ways Visual Analytics has been used to make ML more accessible.</a:t>
            </a:r>
          </a:p>
        </p:txBody>
      </p:sp>
      <p:sp>
        <p:nvSpPr>
          <p:cNvPr id="4" name="Slide Number Placeholder 3"/>
          <p:cNvSpPr>
            <a:spLocks noGrp="1"/>
          </p:cNvSpPr>
          <p:nvPr>
            <p:ph type="sldNum" sz="quarter" idx="5"/>
          </p:nvPr>
        </p:nvSpPr>
        <p:spPr/>
        <p:txBody>
          <a:bodyPr/>
          <a:lstStyle/>
          <a:p>
            <a:fld id="{8F3D726F-AA01-4A9D-81D1-A09838CFA853}" type="slidenum">
              <a:rPr lang="en-US" smtClean="0"/>
              <a:pPr/>
              <a:t>55</a:t>
            </a:fld>
            <a:endParaRPr lang="en-US"/>
          </a:p>
        </p:txBody>
      </p:sp>
    </p:spTree>
    <p:extLst>
      <p:ext uri="{BB962C8B-B14F-4D97-AF65-F5344CB8AC3E}">
        <p14:creationId xmlns:p14="http://schemas.microsoft.com/office/powerpoint/2010/main" val="114038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security</a:t>
            </a:r>
            <a:r>
              <a:rPr lang="en-US" baseline="0" dirty="0"/>
              <a:t> team – is there a “bad actor” in a network or a node that’s been hacked (insider threat scenario – what is the norm? – to many false positives)</a:t>
            </a:r>
          </a:p>
          <a:p>
            <a:r>
              <a:rPr lang="en-US" baseline="0" dirty="0" err="1"/>
              <a:t>Kensho</a:t>
            </a:r>
            <a:r>
              <a:rPr lang="en-US" baseline="0" dirty="0"/>
              <a:t> – fin tech</a:t>
            </a:r>
            <a:endParaRPr lang="en-US" dirty="0"/>
          </a:p>
        </p:txBody>
      </p:sp>
      <p:sp>
        <p:nvSpPr>
          <p:cNvPr id="4" name="Slide Number Placeholder 3"/>
          <p:cNvSpPr>
            <a:spLocks noGrp="1"/>
          </p:cNvSpPr>
          <p:nvPr>
            <p:ph type="sldNum" sz="quarter" idx="10"/>
          </p:nvPr>
        </p:nvSpPr>
        <p:spPr/>
        <p:txBody>
          <a:bodyPr/>
          <a:lstStyle/>
          <a:p>
            <a:fld id="{8F3D726F-AA01-4A9D-81D1-A09838CFA853}" type="slidenum">
              <a:rPr lang="en-US" smtClean="0"/>
              <a:pPr/>
              <a:t>4</a:t>
            </a:fld>
            <a:endParaRPr lang="en-US"/>
          </a:p>
        </p:txBody>
      </p:sp>
    </p:spTree>
    <p:extLst>
      <p:ext uri="{BB962C8B-B14F-4D97-AF65-F5344CB8AC3E}">
        <p14:creationId xmlns:p14="http://schemas.microsoft.com/office/powerpoint/2010/main" val="417779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tools for this.  We have nice static visualizations, we have statistics that let us test hypotheses and model the data using linear regression or logistic regression.  And we have domain experts who understand the data.  </a:t>
            </a:r>
          </a:p>
          <a:p>
            <a:endParaRPr lang="en-US" dirty="0"/>
          </a:p>
          <a:p>
            <a:r>
              <a:rPr lang="en-US" dirty="0"/>
              <a:t>By developing an integrated environment, each of these three tools are strengthened: The visualizations are augmented with additional statistical knowledge, the statistics are given context in the data, and the domain expert is able to leverage the visualizations and statistics along with domain logic, to synthesize conclusions.</a:t>
            </a:r>
          </a:p>
          <a:p>
            <a:endParaRPr lang="en-US" dirty="0"/>
          </a:p>
          <a:p>
            <a:r>
              <a:rPr lang="en-US" dirty="0"/>
              <a:t>And then we can answer all our wicked problems and we have a big party to celebrate.</a:t>
            </a:r>
          </a:p>
          <a:p>
            <a:endParaRPr lang="en-US" dirty="0"/>
          </a:p>
          <a:p>
            <a:r>
              <a:rPr lang="en-US" dirty="0"/>
              <a:t>But this really doesn’t reflect the modern environment of data science, because basic statistics often aren’t sufficient to analyze unstructured data.</a:t>
            </a:r>
          </a:p>
        </p:txBody>
      </p:sp>
      <p:sp>
        <p:nvSpPr>
          <p:cNvPr id="4" name="Slide Number Placeholder 3"/>
          <p:cNvSpPr>
            <a:spLocks noGrp="1"/>
          </p:cNvSpPr>
          <p:nvPr>
            <p:ph type="sldNum" sz="quarter" idx="5"/>
          </p:nvPr>
        </p:nvSpPr>
        <p:spPr/>
        <p:txBody>
          <a:bodyPr/>
          <a:lstStyle/>
          <a:p>
            <a:fld id="{8F3D726F-AA01-4A9D-81D1-A09838CFA853}" type="slidenum">
              <a:rPr lang="en-US" smtClean="0"/>
              <a:pPr/>
              <a:t>7</a:t>
            </a:fld>
            <a:endParaRPr lang="en-US"/>
          </a:p>
        </p:txBody>
      </p:sp>
    </p:spTree>
    <p:extLst>
      <p:ext uri="{BB962C8B-B14F-4D97-AF65-F5344CB8AC3E}">
        <p14:creationId xmlns:p14="http://schemas.microsoft.com/office/powerpoint/2010/main" val="208915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that regular statistics have trouble with unstructured data.  Let’s look at text as an example.</a:t>
            </a:r>
          </a:p>
          <a:p>
            <a:endParaRPr lang="en-US" dirty="0"/>
          </a:p>
          <a:p>
            <a:r>
              <a:rPr lang="en-US" dirty="0"/>
              <a:t>First, consider the classic problem of a spam filter.  What would be a hypothesis that you could test to figure out if this is spam?  (ask audience, look for, “existence of a word, all caps, etc.”)</a:t>
            </a:r>
          </a:p>
          <a:p>
            <a:endParaRPr lang="en-US" dirty="0"/>
          </a:p>
          <a:p>
            <a:r>
              <a:rPr lang="en-US" dirty="0"/>
              <a:t>Ok, but how about this problem – determining if this is a real review?  (ask audience).  There’s more nuance in the data – is this abnormal grammar for this user?  Is there other data that might help (IP address, time of day, </a:t>
            </a:r>
            <a:r>
              <a:rPr lang="en-US" dirty="0" err="1"/>
              <a:t>etc</a:t>
            </a:r>
            <a:r>
              <a:rPr lang="en-US" dirty="0"/>
              <a:t>). </a:t>
            </a:r>
          </a:p>
        </p:txBody>
      </p:sp>
      <p:sp>
        <p:nvSpPr>
          <p:cNvPr id="4" name="Slide Number Placeholder 3"/>
          <p:cNvSpPr>
            <a:spLocks noGrp="1"/>
          </p:cNvSpPr>
          <p:nvPr>
            <p:ph type="sldNum" sz="quarter" idx="5"/>
          </p:nvPr>
        </p:nvSpPr>
        <p:spPr/>
        <p:txBody>
          <a:bodyPr/>
          <a:lstStyle/>
          <a:p>
            <a:fld id="{8F3D726F-AA01-4A9D-81D1-A09838CFA853}" type="slidenum">
              <a:rPr lang="en-US" smtClean="0"/>
              <a:pPr/>
              <a:t>8</a:t>
            </a:fld>
            <a:endParaRPr lang="en-US"/>
          </a:p>
        </p:txBody>
      </p:sp>
    </p:spTree>
    <p:extLst>
      <p:ext uri="{BB962C8B-B14F-4D97-AF65-F5344CB8AC3E}">
        <p14:creationId xmlns:p14="http://schemas.microsoft.com/office/powerpoint/2010/main" val="194063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we’ll define Machine Learning, at least for the purpose of this course.  </a:t>
            </a:r>
          </a:p>
          <a:p>
            <a:endParaRPr lang="en-US" dirty="0"/>
          </a:p>
          <a:p>
            <a:r>
              <a:rPr lang="en-US" dirty="0"/>
              <a:t>Machine learning is a type of statistics that excels at learning from unstructured and complex data.</a:t>
            </a:r>
          </a:p>
          <a:p>
            <a:endParaRPr lang="en-US" dirty="0"/>
          </a:p>
          <a:p>
            <a:r>
              <a:rPr lang="en-US" dirty="0"/>
              <a:t>Another way to look at it: traditional statistics like we looked at the last few weeks fit the data to a simple model, like a normal distribution. There’s a closed-form solution to fit the model.</a:t>
            </a:r>
          </a:p>
          <a:p>
            <a:endParaRPr lang="en-US" dirty="0"/>
          </a:p>
        </p:txBody>
      </p:sp>
      <p:sp>
        <p:nvSpPr>
          <p:cNvPr id="4" name="Slide Number Placeholder 3"/>
          <p:cNvSpPr>
            <a:spLocks noGrp="1"/>
          </p:cNvSpPr>
          <p:nvPr>
            <p:ph type="sldNum" sz="quarter" idx="5"/>
          </p:nvPr>
        </p:nvSpPr>
        <p:spPr/>
        <p:txBody>
          <a:bodyPr/>
          <a:lstStyle/>
          <a:p>
            <a:fld id="{8F3D726F-AA01-4A9D-81D1-A09838CFA853}" type="slidenum">
              <a:rPr lang="en-US" smtClean="0"/>
              <a:pPr/>
              <a:t>10</a:t>
            </a:fld>
            <a:endParaRPr lang="en-US"/>
          </a:p>
        </p:txBody>
      </p:sp>
    </p:spTree>
    <p:extLst>
      <p:ext uri="{BB962C8B-B14F-4D97-AF65-F5344CB8AC3E}">
        <p14:creationId xmlns:p14="http://schemas.microsoft.com/office/powerpoint/2010/main" val="202259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has exploded in popularity the last few years; a lot of people ask the question, why now?  It’s an old field, from the 60s, at least.  On answer is computational – computers have become powerful enough, we now do computations on GPUs.  But another factor is that the amount of unstructured data that we record now is increasing exponentially.  </a:t>
            </a:r>
          </a:p>
          <a:p>
            <a:endParaRPr lang="en-US" dirty="0"/>
          </a:p>
          <a:p>
            <a:r>
              <a:rPr lang="en-US" dirty="0"/>
              <a:t>This is a graphic from google trends, showing search interest over the last 15 years.  You can see that the interest for big data, in green, jumped up around 2010, and then soon after, machine learning rose up to meet it.  Along with deep learning, which is one type of machine learning.  In red, at the bottom, we have visual analytics.  This is not to show that people don’t use visualizations, but it illustrates two things – just how much in the zeitgeist ML is, and also the fact that VA is not an established term, yet, outside of research.</a:t>
            </a:r>
          </a:p>
        </p:txBody>
      </p:sp>
      <p:sp>
        <p:nvSpPr>
          <p:cNvPr id="4" name="Slide Number Placeholder 3"/>
          <p:cNvSpPr>
            <a:spLocks noGrp="1"/>
          </p:cNvSpPr>
          <p:nvPr>
            <p:ph type="sldNum" sz="quarter" idx="5"/>
          </p:nvPr>
        </p:nvSpPr>
        <p:spPr/>
        <p:txBody>
          <a:bodyPr/>
          <a:lstStyle/>
          <a:p>
            <a:fld id="{8F3D726F-AA01-4A9D-81D1-A09838CFA853}" type="slidenum">
              <a:rPr lang="en-US" smtClean="0"/>
              <a:pPr/>
              <a:t>11</a:t>
            </a:fld>
            <a:endParaRPr lang="en-US"/>
          </a:p>
        </p:txBody>
      </p:sp>
    </p:spTree>
    <p:extLst>
      <p:ext uri="{BB962C8B-B14F-4D97-AF65-F5344CB8AC3E}">
        <p14:creationId xmlns:p14="http://schemas.microsoft.com/office/powerpoint/2010/main" val="421390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do a quick overview of ML and what makes it hard to use.  Then, we’ll talk about why visualization might help with these issues.</a:t>
            </a:r>
          </a:p>
          <a:p>
            <a:endParaRPr lang="en-US" dirty="0"/>
          </a:p>
          <a:p>
            <a:r>
              <a:rPr lang="en-US" dirty="0"/>
              <a:t>We’ll finish by looking at 5 ways Visual Analytics has been used to make ML more accessible.</a:t>
            </a:r>
          </a:p>
        </p:txBody>
      </p:sp>
      <p:sp>
        <p:nvSpPr>
          <p:cNvPr id="4" name="Slide Number Placeholder 3"/>
          <p:cNvSpPr>
            <a:spLocks noGrp="1"/>
          </p:cNvSpPr>
          <p:nvPr>
            <p:ph type="sldNum" sz="quarter" idx="5"/>
          </p:nvPr>
        </p:nvSpPr>
        <p:spPr/>
        <p:txBody>
          <a:bodyPr/>
          <a:lstStyle/>
          <a:p>
            <a:fld id="{8F3D726F-AA01-4A9D-81D1-A09838CFA853}" type="slidenum">
              <a:rPr lang="en-US" smtClean="0"/>
              <a:pPr/>
              <a:t>12</a:t>
            </a:fld>
            <a:endParaRPr lang="en-US"/>
          </a:p>
        </p:txBody>
      </p:sp>
    </p:spTree>
    <p:extLst>
      <p:ext uri="{BB962C8B-B14F-4D97-AF65-F5344CB8AC3E}">
        <p14:creationId xmlns:p14="http://schemas.microsoft.com/office/powerpoint/2010/main" val="8144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do a quick overview of ML and what makes it hard to use.  Then, we’ll talk about why visualization might help with these issues.</a:t>
            </a:r>
          </a:p>
          <a:p>
            <a:endParaRPr lang="en-US" dirty="0"/>
          </a:p>
          <a:p>
            <a:r>
              <a:rPr lang="en-US" dirty="0"/>
              <a:t>We’ll finish by looking at 5 ways Visual Analytics has been used to make ML more accessible.</a:t>
            </a:r>
          </a:p>
        </p:txBody>
      </p:sp>
      <p:sp>
        <p:nvSpPr>
          <p:cNvPr id="4" name="Slide Number Placeholder 3"/>
          <p:cNvSpPr>
            <a:spLocks noGrp="1"/>
          </p:cNvSpPr>
          <p:nvPr>
            <p:ph type="sldNum" sz="quarter" idx="5"/>
          </p:nvPr>
        </p:nvSpPr>
        <p:spPr/>
        <p:txBody>
          <a:bodyPr/>
          <a:lstStyle/>
          <a:p>
            <a:fld id="{8F3D726F-AA01-4A9D-81D1-A09838CFA853}" type="slidenum">
              <a:rPr lang="en-US" smtClean="0"/>
              <a:pPr/>
              <a:t>25</a:t>
            </a:fld>
            <a:endParaRPr lang="en-US"/>
          </a:p>
        </p:txBody>
      </p:sp>
    </p:spTree>
    <p:extLst>
      <p:ext uri="{BB962C8B-B14F-4D97-AF65-F5344CB8AC3E}">
        <p14:creationId xmlns:p14="http://schemas.microsoft.com/office/powerpoint/2010/main" val="343948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e04724841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3e04724841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Master" Target="../slideMasters/slideMaster1.xml"/><Relationship Id="rId4"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Master" Target="../slideMasters/slideMaster1.xml"/><Relationship Id="rId4" Type="http://schemas.openxmlformats.org/officeDocument/2006/relationships/tags" Target="../tags/tag3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custDataLst>
              <p:tags r:id="rId1"/>
            </p:custDataLst>
          </p:nvPr>
        </p:nvSpPr>
        <p:spPr>
          <a:xfrm>
            <a:off x="457201" y="3648075"/>
            <a:ext cx="8229599" cy="1280160"/>
          </a:xfrm>
          <a:prstGeom prst="rect">
            <a:avLst/>
          </a:prstGeom>
        </p:spPr>
        <p:txBody>
          <a:bodyPr anchor="b" anchorCtr="0"/>
          <a:lstStyle>
            <a:lvl1pPr algn="l">
              <a:defRPr sz="3200" b="0">
                <a:solidFill>
                  <a:schemeClr val="tx1"/>
                </a:solidFill>
              </a:defRPr>
            </a:lvl1pPr>
          </a:lstStyle>
          <a:p>
            <a:r>
              <a:rPr kumimoji="0" lang="en-US"/>
              <a:t>Click to edit Master title style</a:t>
            </a:r>
            <a:endParaRPr kumimoji="0" lang="en-US" dirty="0"/>
          </a:p>
        </p:txBody>
      </p:sp>
      <p:sp>
        <p:nvSpPr>
          <p:cNvPr id="9" name="Subtitle 8"/>
          <p:cNvSpPr>
            <a:spLocks noGrp="1"/>
          </p:cNvSpPr>
          <p:nvPr>
            <p:ph type="subTitle" idx="1"/>
            <p:custDataLst>
              <p:tags r:id="rId2"/>
            </p:custDataLst>
          </p:nvPr>
        </p:nvSpPr>
        <p:spPr>
          <a:xfrm>
            <a:off x="457202" y="5048251"/>
            <a:ext cx="8229600" cy="685800"/>
          </a:xfrm>
        </p:spPr>
        <p:txBody>
          <a:bodyPr/>
          <a:lstStyle>
            <a:lvl1pPr marL="0" indent="0" algn="l">
              <a:buNone/>
              <a:defRPr sz="2000" b="0">
                <a:solidFill>
                  <a:schemeClr val="accent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2" name="Rectangle 1"/>
          <p:cNvSpPr/>
          <p:nvPr>
            <p:custDataLst>
              <p:tags r:id="rId3"/>
            </p:custDataLst>
          </p:nvPr>
        </p:nvSpPr>
        <p:spPr>
          <a:xfrm>
            <a:off x="457201" y="685800"/>
            <a:ext cx="8242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18" name="Straight Connector 17"/>
          <p:cNvSpPr>
            <a:spLocks noChangeShapeType="1"/>
          </p:cNvSpPr>
          <p:nvPr>
            <p:custDataLst>
              <p:tags r:id="rId4"/>
            </p:custDataLst>
          </p:nvPr>
        </p:nvSpPr>
        <p:spPr bwMode="auto">
          <a:xfrm>
            <a:off x="457200" y="6324600"/>
            <a:ext cx="8229600" cy="0"/>
          </a:xfrm>
          <a:prstGeom prst="line">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kumimoji="0" lang="en-US" b="0"/>
          </a:p>
        </p:txBody>
      </p:sp>
    </p:spTree>
    <p:extLst>
      <p:ext uri="{BB962C8B-B14F-4D97-AF65-F5344CB8AC3E}">
        <p14:creationId xmlns:p14="http://schemas.microsoft.com/office/powerpoint/2010/main" val="2213706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custDataLst>
              <p:tags r:id="rId1"/>
            </p:custDataLst>
          </p:nvPr>
        </p:nvSpPr>
        <p:spPr>
          <a:xfrm>
            <a:off x="457200" y="1676400"/>
            <a:ext cx="8229600" cy="4572000"/>
          </a:xfrm>
        </p:spPr>
        <p:txBody>
          <a:bodyPr>
            <a:normAutofit/>
          </a:bodyPr>
          <a:lstStyle>
            <a:lvl1pPr>
              <a:defRPr sz="2800"/>
            </a:lvl1pPr>
            <a:lvl2pPr>
              <a:defRPr sz="2400"/>
            </a:lvl2pPr>
            <a:lvl3pPr>
              <a:defRPr sz="2000"/>
            </a:lvl3pPr>
            <a:lvl4pPr>
              <a:defRPr sz="1800"/>
            </a:lvl4pPr>
            <a:lvl5pPr>
              <a:defRPr sz="16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5" name="Straight Connector 14"/>
          <p:cNvSpPr>
            <a:spLocks noChangeShapeType="1"/>
          </p:cNvSpPr>
          <p:nvPr>
            <p:custDataLst>
              <p:tags r:id="rId2"/>
            </p:custDataLst>
          </p:nvPr>
        </p:nvSpPr>
        <p:spPr bwMode="auto">
          <a:xfrm>
            <a:off x="457200" y="6324600"/>
            <a:ext cx="8229600" cy="0"/>
          </a:xfrm>
          <a:prstGeom prst="line">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ooter Placeholder 5"/>
          <p:cNvSpPr>
            <a:spLocks noGrp="1"/>
          </p:cNvSpPr>
          <p:nvPr>
            <p:ph type="ftr" sz="quarter" idx="3"/>
            <p:custDataLst>
              <p:tags r:id="rId3"/>
            </p:custDataLst>
          </p:nvPr>
        </p:nvSpPr>
        <p:spPr>
          <a:xfrm>
            <a:off x="2133600" y="6400800"/>
            <a:ext cx="5257800" cy="321311"/>
          </a:xfrm>
          <a:prstGeom prst="rect">
            <a:avLst/>
          </a:prstGeom>
          <a:noFill/>
        </p:spPr>
        <p:txBody>
          <a:bodyPr/>
          <a:lstStyle>
            <a:lvl1pPr algn="l">
              <a:defRPr sz="1400">
                <a:solidFill>
                  <a:schemeClr val="tx1"/>
                </a:solidFill>
              </a:defRPr>
            </a:lvl1pPr>
          </a:lstStyle>
          <a:p>
            <a:r>
              <a:rPr lang="en-US" dirty="0"/>
              <a:t>Introduction</a:t>
            </a:r>
          </a:p>
        </p:txBody>
      </p:sp>
      <p:sp>
        <p:nvSpPr>
          <p:cNvPr id="11" name="Title 10"/>
          <p:cNvSpPr>
            <a:spLocks noGrp="1"/>
          </p:cNvSpPr>
          <p:nvPr>
            <p:ph type="title"/>
            <p:custDataLst>
              <p:tags r:id="rId4"/>
            </p:custDataLst>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89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Straight Connector 11"/>
          <p:cNvSpPr>
            <a:spLocks noChangeShapeType="1"/>
          </p:cNvSpPr>
          <p:nvPr>
            <p:custDataLst>
              <p:tags r:id="rId1"/>
            </p:custDataLst>
          </p:nvPr>
        </p:nvSpPr>
        <p:spPr bwMode="auto">
          <a:xfrm>
            <a:off x="457200" y="6324600"/>
            <a:ext cx="8229600" cy="0"/>
          </a:xfrm>
          <a:prstGeom prst="line">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oter Placeholder 5"/>
          <p:cNvSpPr>
            <a:spLocks noGrp="1"/>
          </p:cNvSpPr>
          <p:nvPr>
            <p:ph type="ftr" sz="quarter" idx="3"/>
            <p:custDataLst>
              <p:tags r:id="rId2"/>
            </p:custDataLst>
          </p:nvPr>
        </p:nvSpPr>
        <p:spPr>
          <a:xfrm>
            <a:off x="2133600" y="6400800"/>
            <a:ext cx="5257800" cy="321311"/>
          </a:xfrm>
          <a:prstGeom prst="rect">
            <a:avLst/>
          </a:prstGeom>
          <a:noFill/>
        </p:spPr>
        <p:txBody>
          <a:bodyPr/>
          <a:lstStyle>
            <a:lvl1pPr algn="l">
              <a:defRPr sz="1400">
                <a:solidFill>
                  <a:schemeClr val="tx1"/>
                </a:solidFill>
              </a:defRPr>
            </a:lvl1pPr>
          </a:lstStyle>
          <a:p>
            <a:r>
              <a:rPr lang="en-US"/>
              <a:t>Introduction</a:t>
            </a:r>
          </a:p>
        </p:txBody>
      </p:sp>
      <p:sp>
        <p:nvSpPr>
          <p:cNvPr id="14" name="Slide Number Placeholder 6"/>
          <p:cNvSpPr>
            <a:spLocks noGrp="1"/>
          </p:cNvSpPr>
          <p:nvPr>
            <p:ph type="sldNum" sz="quarter" idx="4"/>
            <p:custDataLst>
              <p:tags r:id="rId3"/>
            </p:custDataLst>
          </p:nvPr>
        </p:nvSpPr>
        <p:spPr>
          <a:xfrm>
            <a:off x="7467600" y="6400799"/>
            <a:ext cx="1219200" cy="318135"/>
          </a:xfrm>
          <a:prstGeom prst="rect">
            <a:avLst/>
          </a:prstGeom>
          <a:noFill/>
        </p:spPr>
        <p:txBody>
          <a:bodyPr/>
          <a:lstStyle>
            <a:lvl1pPr algn="r">
              <a:defRPr sz="1400">
                <a:solidFill>
                  <a:schemeClr val="tx1"/>
                </a:solidFill>
              </a:defRPr>
            </a:lvl1pPr>
          </a:lstStyle>
          <a:p>
            <a:fld id="{81D72C33-38EB-4BCF-BF0A-53BF0A995A29}" type="slidenum">
              <a:rPr lang="en-US" smtClean="0"/>
              <a:pPr/>
              <a:t>‹#›</a:t>
            </a:fld>
            <a:endParaRPr lang="en-US"/>
          </a:p>
        </p:txBody>
      </p:sp>
      <p:sp>
        <p:nvSpPr>
          <p:cNvPr id="18" name="Content Placeholder 7"/>
          <p:cNvSpPr>
            <a:spLocks noGrp="1"/>
          </p:cNvSpPr>
          <p:nvPr>
            <p:ph sz="quarter" idx="1"/>
            <p:custDataLst>
              <p:tags r:id="rId4"/>
            </p:custDataLst>
          </p:nvPr>
        </p:nvSpPr>
        <p:spPr>
          <a:xfrm>
            <a:off x="457200" y="1447800"/>
            <a:ext cx="4038600" cy="4800600"/>
          </a:xfrm>
        </p:spPr>
        <p:txBody>
          <a:bodyPr>
            <a:normAutofit/>
          </a:bodyPr>
          <a:lstStyle>
            <a:lvl1pPr>
              <a:defRPr sz="2000"/>
            </a:lvl1pPr>
            <a:lvl2pPr>
              <a:defRPr sz="1800"/>
            </a:lvl2pPr>
            <a:lvl3pPr>
              <a:defRPr sz="1600"/>
            </a:lvl3pPr>
            <a:lvl4pPr>
              <a:defRPr sz="14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9" name="Content Placeholder 7"/>
          <p:cNvSpPr>
            <a:spLocks noGrp="1"/>
          </p:cNvSpPr>
          <p:nvPr>
            <p:ph sz="quarter" idx="10"/>
            <p:custDataLst>
              <p:tags r:id="rId5"/>
            </p:custDataLst>
          </p:nvPr>
        </p:nvSpPr>
        <p:spPr>
          <a:xfrm>
            <a:off x="4648200" y="1447800"/>
            <a:ext cx="4038600" cy="4800600"/>
          </a:xfrm>
        </p:spPr>
        <p:txBody>
          <a:bodyPr>
            <a:normAutofit/>
          </a:bodyPr>
          <a:lstStyle>
            <a:lvl1pPr>
              <a:defRPr sz="2000"/>
            </a:lvl1pPr>
            <a:lvl2pPr>
              <a:defRPr sz="1800"/>
            </a:lvl2pPr>
            <a:lvl3pPr>
              <a:defRPr sz="1600"/>
            </a:lvl3pPr>
            <a:lvl4pPr>
              <a:defRPr sz="14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1" name="Title 20"/>
          <p:cNvSpPr>
            <a:spLocks noGrp="1"/>
          </p:cNvSpPr>
          <p:nvPr>
            <p:ph type="title"/>
            <p:custDataLst>
              <p:tags r:id="rId6"/>
            </p:custDataLst>
          </p:nvPr>
        </p:nvSpPr>
        <p:spPr/>
        <p:txBody>
          <a:bodyPr/>
          <a:lstStyle/>
          <a:p>
            <a:r>
              <a:rPr lang="en-US"/>
              <a:t>Click to edit Master title style</a:t>
            </a:r>
          </a:p>
        </p:txBody>
      </p:sp>
    </p:spTree>
    <p:extLst>
      <p:ext uri="{BB962C8B-B14F-4D97-AF65-F5344CB8AC3E}">
        <p14:creationId xmlns:p14="http://schemas.microsoft.com/office/powerpoint/2010/main" val="257301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457200" y="1447800"/>
            <a:ext cx="4038600" cy="381000"/>
          </a:xfrm>
          <a:noFill/>
          <a:ln>
            <a:noFill/>
          </a:ln>
        </p:spPr>
        <p:txBody>
          <a:bodyPr lIns="91440" anchor="b" anchorCtr="0">
            <a:noAutofit/>
          </a:bodyPr>
          <a:lstStyle>
            <a:lvl1pPr marL="0" indent="0">
              <a:buNone/>
              <a:defRPr sz="2000" b="0">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custDataLst>
              <p:tags r:id="rId2"/>
            </p:custDataLst>
          </p:nvPr>
        </p:nvSpPr>
        <p:spPr>
          <a:xfrm>
            <a:off x="4648201" y="1447800"/>
            <a:ext cx="4041777" cy="381000"/>
          </a:xfrm>
          <a:noFill/>
          <a:ln>
            <a:noFill/>
          </a:ln>
        </p:spPr>
        <p:txBody>
          <a:bodyPr lIns="91440" anchor="b" anchorCtr="0">
            <a:normAutofit/>
          </a:bodyPr>
          <a:lstStyle>
            <a:lvl1pPr marL="0" indent="0">
              <a:buNone/>
              <a:defRPr sz="2000" b="0">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16" name="Straight Connector 15"/>
          <p:cNvSpPr>
            <a:spLocks noChangeShapeType="1"/>
          </p:cNvSpPr>
          <p:nvPr>
            <p:custDataLst>
              <p:tags r:id="rId3"/>
            </p:custDataLst>
          </p:nvPr>
        </p:nvSpPr>
        <p:spPr bwMode="auto">
          <a:xfrm>
            <a:off x="457200" y="6324600"/>
            <a:ext cx="8229600" cy="0"/>
          </a:xfrm>
          <a:prstGeom prst="line">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ooter Placeholder 5"/>
          <p:cNvSpPr>
            <a:spLocks noGrp="1"/>
          </p:cNvSpPr>
          <p:nvPr>
            <p:ph type="ftr" sz="quarter" idx="10"/>
            <p:custDataLst>
              <p:tags r:id="rId4"/>
            </p:custDataLst>
          </p:nvPr>
        </p:nvSpPr>
        <p:spPr>
          <a:xfrm>
            <a:off x="2133600" y="6400800"/>
            <a:ext cx="5257800" cy="321311"/>
          </a:xfrm>
          <a:prstGeom prst="rect">
            <a:avLst/>
          </a:prstGeom>
          <a:noFill/>
        </p:spPr>
        <p:txBody>
          <a:bodyPr/>
          <a:lstStyle>
            <a:lvl1pPr algn="l">
              <a:defRPr sz="1400">
                <a:solidFill>
                  <a:schemeClr val="tx1"/>
                </a:solidFill>
              </a:defRPr>
            </a:lvl1pPr>
          </a:lstStyle>
          <a:p>
            <a:r>
              <a:rPr lang="en-US"/>
              <a:t>Introduction</a:t>
            </a:r>
          </a:p>
        </p:txBody>
      </p:sp>
      <p:sp>
        <p:nvSpPr>
          <p:cNvPr id="18" name="Slide Number Placeholder 6"/>
          <p:cNvSpPr>
            <a:spLocks noGrp="1"/>
          </p:cNvSpPr>
          <p:nvPr>
            <p:ph type="sldNum" sz="quarter" idx="11"/>
            <p:custDataLst>
              <p:tags r:id="rId5"/>
            </p:custDataLst>
          </p:nvPr>
        </p:nvSpPr>
        <p:spPr>
          <a:xfrm>
            <a:off x="7467600" y="6400799"/>
            <a:ext cx="1219200" cy="318135"/>
          </a:xfrm>
          <a:prstGeom prst="rect">
            <a:avLst/>
          </a:prstGeom>
          <a:noFill/>
        </p:spPr>
        <p:txBody>
          <a:bodyPr/>
          <a:lstStyle>
            <a:lvl1pPr algn="r">
              <a:defRPr sz="1400">
                <a:solidFill>
                  <a:schemeClr val="tx1"/>
                </a:solidFill>
              </a:defRPr>
            </a:lvl1pPr>
          </a:lstStyle>
          <a:p>
            <a:fld id="{81D72C33-38EB-4BCF-BF0A-53BF0A995A29}" type="slidenum">
              <a:rPr lang="en-US" smtClean="0"/>
              <a:pPr/>
              <a:t>‹#›</a:t>
            </a:fld>
            <a:endParaRPr lang="en-US"/>
          </a:p>
        </p:txBody>
      </p:sp>
      <p:sp>
        <p:nvSpPr>
          <p:cNvPr id="12" name="Content Placeholder 7"/>
          <p:cNvSpPr>
            <a:spLocks noGrp="1"/>
          </p:cNvSpPr>
          <p:nvPr>
            <p:ph sz="quarter" idx="12"/>
            <p:custDataLst>
              <p:tags r:id="rId6"/>
            </p:custDataLst>
          </p:nvPr>
        </p:nvSpPr>
        <p:spPr>
          <a:xfrm>
            <a:off x="457200" y="1905000"/>
            <a:ext cx="4038600" cy="4343400"/>
          </a:xfrm>
        </p:spPr>
        <p:txBody>
          <a:bodyPr>
            <a:normAutofit/>
          </a:bodyPr>
          <a:lstStyle>
            <a:lvl1pPr>
              <a:defRPr sz="2000"/>
            </a:lvl1pPr>
            <a:lvl2pPr>
              <a:defRPr sz="1800"/>
            </a:lvl2pPr>
            <a:lvl3pPr>
              <a:defRPr sz="1600"/>
            </a:lvl3pPr>
            <a:lvl4pPr>
              <a:defRPr sz="14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4" name="Content Placeholder 7"/>
          <p:cNvSpPr>
            <a:spLocks noGrp="1"/>
          </p:cNvSpPr>
          <p:nvPr>
            <p:ph sz="quarter" idx="13"/>
            <p:custDataLst>
              <p:tags r:id="rId7"/>
            </p:custDataLst>
          </p:nvPr>
        </p:nvSpPr>
        <p:spPr>
          <a:xfrm>
            <a:off x="4648200" y="1905000"/>
            <a:ext cx="4038600" cy="4343400"/>
          </a:xfrm>
        </p:spPr>
        <p:txBody>
          <a:bodyPr>
            <a:normAutofit/>
          </a:bodyPr>
          <a:lstStyle>
            <a:lvl1pPr>
              <a:defRPr sz="2000"/>
            </a:lvl1pPr>
            <a:lvl2pPr>
              <a:defRPr sz="1800"/>
            </a:lvl2pPr>
            <a:lvl3pPr>
              <a:defRPr sz="1600"/>
            </a:lvl3pPr>
            <a:lvl4pPr>
              <a:defRPr sz="14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5" name="Title 14"/>
          <p:cNvSpPr>
            <a:spLocks noGrp="1"/>
          </p:cNvSpPr>
          <p:nvPr>
            <p:ph type="title"/>
            <p:custDataLst>
              <p:tags r:id="rId8"/>
            </p:custDataLst>
          </p:nvPr>
        </p:nvSpPr>
        <p:spPr/>
        <p:txBody>
          <a:bodyPr/>
          <a:lstStyle/>
          <a:p>
            <a:r>
              <a:rPr lang="en-US"/>
              <a:t>Click to edit Master title style</a:t>
            </a:r>
          </a:p>
        </p:txBody>
      </p:sp>
    </p:spTree>
    <p:extLst>
      <p:ext uri="{BB962C8B-B14F-4D97-AF65-F5344CB8AC3E}">
        <p14:creationId xmlns:p14="http://schemas.microsoft.com/office/powerpoint/2010/main" val="122448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Straight Connector 10"/>
          <p:cNvSpPr>
            <a:spLocks noChangeShapeType="1"/>
          </p:cNvSpPr>
          <p:nvPr>
            <p:custDataLst>
              <p:tags r:id="rId1"/>
            </p:custDataLst>
          </p:nvPr>
        </p:nvSpPr>
        <p:spPr bwMode="auto">
          <a:xfrm>
            <a:off x="457200" y="6324600"/>
            <a:ext cx="8229600" cy="0"/>
          </a:xfrm>
          <a:prstGeom prst="line">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ooter Placeholder 5"/>
          <p:cNvSpPr>
            <a:spLocks noGrp="1"/>
          </p:cNvSpPr>
          <p:nvPr>
            <p:ph type="ftr" sz="quarter" idx="3"/>
            <p:custDataLst>
              <p:tags r:id="rId2"/>
            </p:custDataLst>
          </p:nvPr>
        </p:nvSpPr>
        <p:spPr>
          <a:xfrm>
            <a:off x="2133600" y="6400800"/>
            <a:ext cx="5257800" cy="321311"/>
          </a:xfrm>
          <a:prstGeom prst="rect">
            <a:avLst/>
          </a:prstGeom>
          <a:noFill/>
        </p:spPr>
        <p:txBody>
          <a:bodyPr/>
          <a:lstStyle>
            <a:lvl1pPr algn="l">
              <a:defRPr sz="1400">
                <a:solidFill>
                  <a:schemeClr val="tx1"/>
                </a:solidFill>
              </a:defRPr>
            </a:lvl1pPr>
          </a:lstStyle>
          <a:p>
            <a:r>
              <a:rPr lang="en-US"/>
              <a:t>Introduction</a:t>
            </a:r>
          </a:p>
        </p:txBody>
      </p:sp>
      <p:sp>
        <p:nvSpPr>
          <p:cNvPr id="13" name="Slide Number Placeholder 6"/>
          <p:cNvSpPr>
            <a:spLocks noGrp="1"/>
          </p:cNvSpPr>
          <p:nvPr>
            <p:ph type="sldNum" sz="quarter" idx="4"/>
            <p:custDataLst>
              <p:tags r:id="rId3"/>
            </p:custDataLst>
          </p:nvPr>
        </p:nvSpPr>
        <p:spPr>
          <a:xfrm>
            <a:off x="7467600" y="6400799"/>
            <a:ext cx="1219200" cy="318135"/>
          </a:xfrm>
          <a:prstGeom prst="rect">
            <a:avLst/>
          </a:prstGeom>
          <a:noFill/>
        </p:spPr>
        <p:txBody>
          <a:bodyPr/>
          <a:lstStyle>
            <a:lvl1pPr algn="r">
              <a:defRPr sz="1400">
                <a:solidFill>
                  <a:schemeClr val="tx1"/>
                </a:solidFill>
              </a:defRPr>
            </a:lvl1pPr>
          </a:lstStyle>
          <a:p>
            <a:fld id="{81D72C33-38EB-4BCF-BF0A-53BF0A995A29}" type="slidenum">
              <a:rPr lang="en-US" smtClean="0"/>
              <a:pPr/>
              <a:t>‹#›</a:t>
            </a:fld>
            <a:endParaRPr lang="en-US"/>
          </a:p>
        </p:txBody>
      </p:sp>
      <p:sp>
        <p:nvSpPr>
          <p:cNvPr id="8" name="Title 7"/>
          <p:cNvSpPr>
            <a:spLocks noGrp="1"/>
          </p:cNvSpPr>
          <p:nvPr>
            <p:ph type="title"/>
            <p:custDataLst>
              <p:tags r:id="rId4"/>
            </p:custDataLst>
          </p:nvPr>
        </p:nvSpPr>
        <p:spPr/>
        <p:txBody>
          <a:bodyPr/>
          <a:lstStyle/>
          <a:p>
            <a:r>
              <a:rPr lang="en-US"/>
              <a:t>Click to edit Master title style</a:t>
            </a:r>
          </a:p>
        </p:txBody>
      </p:sp>
    </p:spTree>
    <p:extLst>
      <p:ext uri="{BB962C8B-B14F-4D97-AF65-F5344CB8AC3E}">
        <p14:creationId xmlns:p14="http://schemas.microsoft.com/office/powerpoint/2010/main" val="79360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1" name="Straight Connector 10"/>
          <p:cNvSpPr>
            <a:spLocks noChangeShapeType="1"/>
          </p:cNvSpPr>
          <p:nvPr>
            <p:custDataLst>
              <p:tags r:id="rId1"/>
            </p:custDataLst>
          </p:nvPr>
        </p:nvSpPr>
        <p:spPr bwMode="auto">
          <a:xfrm>
            <a:off x="457200" y="6324600"/>
            <a:ext cx="8229600" cy="0"/>
          </a:xfrm>
          <a:prstGeom prst="line">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ooter Placeholder 5"/>
          <p:cNvSpPr>
            <a:spLocks noGrp="1"/>
          </p:cNvSpPr>
          <p:nvPr>
            <p:ph type="ftr" sz="quarter" idx="3"/>
            <p:custDataLst>
              <p:tags r:id="rId2"/>
            </p:custDataLst>
          </p:nvPr>
        </p:nvSpPr>
        <p:spPr>
          <a:xfrm>
            <a:off x="2133600" y="6400800"/>
            <a:ext cx="5257800" cy="321311"/>
          </a:xfrm>
          <a:prstGeom prst="rect">
            <a:avLst/>
          </a:prstGeom>
          <a:noFill/>
        </p:spPr>
        <p:txBody>
          <a:bodyPr/>
          <a:lstStyle>
            <a:lvl1pPr algn="l">
              <a:defRPr sz="1400">
                <a:solidFill>
                  <a:schemeClr val="tx1"/>
                </a:solidFill>
              </a:defRPr>
            </a:lvl1pPr>
          </a:lstStyle>
          <a:p>
            <a:r>
              <a:rPr lang="en-US"/>
              <a:t>Introduction</a:t>
            </a:r>
          </a:p>
        </p:txBody>
      </p:sp>
      <p:sp>
        <p:nvSpPr>
          <p:cNvPr id="13" name="Slide Number Placeholder 6"/>
          <p:cNvSpPr>
            <a:spLocks noGrp="1"/>
          </p:cNvSpPr>
          <p:nvPr>
            <p:ph type="sldNum" sz="quarter" idx="4"/>
            <p:custDataLst>
              <p:tags r:id="rId3"/>
            </p:custDataLst>
          </p:nvPr>
        </p:nvSpPr>
        <p:spPr>
          <a:xfrm>
            <a:off x="7467600" y="6400799"/>
            <a:ext cx="1219200" cy="318135"/>
          </a:xfrm>
          <a:prstGeom prst="rect">
            <a:avLst/>
          </a:prstGeom>
          <a:noFill/>
        </p:spPr>
        <p:txBody>
          <a:bodyPr/>
          <a:lstStyle>
            <a:lvl1pPr algn="r">
              <a:defRPr sz="1400">
                <a:solidFill>
                  <a:schemeClr val="tx1"/>
                </a:solidFill>
              </a:defRPr>
            </a:lvl1pPr>
          </a:lstStyle>
          <a:p>
            <a:fld id="{81D72C33-38EB-4BCF-BF0A-53BF0A995A29}" type="slidenum">
              <a:rPr lang="en-US" smtClean="0"/>
              <a:pPr/>
              <a:t>‹#›</a:t>
            </a:fld>
            <a:endParaRPr lang="en-US"/>
          </a:p>
        </p:txBody>
      </p:sp>
    </p:spTree>
    <p:extLst>
      <p:ext uri="{BB962C8B-B14F-4D97-AF65-F5344CB8AC3E}">
        <p14:creationId xmlns:p14="http://schemas.microsoft.com/office/powerpoint/2010/main" val="536086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24600" y="304800"/>
            <a:ext cx="2362200" cy="838200"/>
          </a:xfrm>
          <a:prstGeom prst="rect">
            <a:avLst/>
          </a:prstGeom>
        </p:spPr>
        <p:txBody>
          <a:bodyPr anchor="b" anchorCtr="0">
            <a:noAutofit/>
          </a:bodyPr>
          <a:lstStyle>
            <a:lvl1pPr algn="l">
              <a:buNone/>
              <a:defRPr sz="2000" b="0">
                <a:solidFill>
                  <a:srgbClr val="C00000"/>
                </a:solidFill>
                <a:latin typeface="+mn-lt"/>
                <a:ea typeface="+mn-ea"/>
                <a:cs typeface="+mn-cs"/>
              </a:defRPr>
            </a:lvl1pPr>
          </a:lstStyle>
          <a:p>
            <a:r>
              <a:rPr kumimoji="0" lang="en-US"/>
              <a:t>Click to edit Master title style</a:t>
            </a:r>
            <a:endParaRPr kumimoji="0" lang="en-US" dirty="0"/>
          </a:p>
        </p:txBody>
      </p:sp>
      <p:sp>
        <p:nvSpPr>
          <p:cNvPr id="3" name="Text Placeholder 2"/>
          <p:cNvSpPr>
            <a:spLocks noGrp="1"/>
          </p:cNvSpPr>
          <p:nvPr>
            <p:ph type="body" idx="2"/>
            <p:custDataLst>
              <p:tags r:id="rId2"/>
            </p:custDataLst>
          </p:nvPr>
        </p:nvSpPr>
        <p:spPr>
          <a:xfrm>
            <a:off x="6324600" y="1219203"/>
            <a:ext cx="2362200" cy="5029198"/>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custDataLst>
              <p:tags r:id="rId3"/>
            </p:custDataLst>
          </p:nvPr>
        </p:nvSpPr>
        <p:spPr bwMode="auto">
          <a:xfrm>
            <a:off x="457200" y="6324600"/>
            <a:ext cx="8229600" cy="0"/>
          </a:xfrm>
          <a:prstGeom prst="line">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custDataLst>
              <p:tags r:id="rId4"/>
            </p:custDataLst>
          </p:nvPr>
        </p:nvSpPr>
        <p:spPr bwMode="auto">
          <a:xfrm rot="5400000">
            <a:off x="3160645" y="3307080"/>
            <a:ext cx="6035040" cy="0"/>
          </a:xfrm>
          <a:prstGeom prst="line">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custDataLst>
              <p:tags r:id="rId5"/>
            </p:custDataLst>
          </p:nvPr>
        </p:nvSpPr>
        <p:spPr>
          <a:xfrm>
            <a:off x="457200" y="304800"/>
            <a:ext cx="5562600" cy="5943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Footer Placeholder 5"/>
          <p:cNvSpPr>
            <a:spLocks noGrp="1"/>
          </p:cNvSpPr>
          <p:nvPr>
            <p:ph type="ftr" sz="quarter" idx="3"/>
            <p:custDataLst>
              <p:tags r:id="rId6"/>
            </p:custDataLst>
          </p:nvPr>
        </p:nvSpPr>
        <p:spPr>
          <a:xfrm>
            <a:off x="457200" y="6400800"/>
            <a:ext cx="6934200" cy="321311"/>
          </a:xfrm>
          <a:prstGeom prst="rect">
            <a:avLst/>
          </a:prstGeom>
          <a:noFill/>
        </p:spPr>
        <p:txBody>
          <a:bodyPr/>
          <a:lstStyle>
            <a:lvl1pPr algn="l">
              <a:defRPr sz="1400">
                <a:solidFill>
                  <a:schemeClr val="tx1"/>
                </a:solidFill>
              </a:defRPr>
            </a:lvl1pPr>
          </a:lstStyle>
          <a:p>
            <a:r>
              <a:rPr lang="en-US"/>
              <a:t>Introduction</a:t>
            </a:r>
          </a:p>
        </p:txBody>
      </p:sp>
      <p:sp>
        <p:nvSpPr>
          <p:cNvPr id="13" name="Slide Number Placeholder 6"/>
          <p:cNvSpPr>
            <a:spLocks noGrp="1"/>
          </p:cNvSpPr>
          <p:nvPr>
            <p:ph type="sldNum" sz="quarter" idx="4"/>
            <p:custDataLst>
              <p:tags r:id="rId7"/>
            </p:custDataLst>
          </p:nvPr>
        </p:nvSpPr>
        <p:spPr>
          <a:xfrm>
            <a:off x="7467600" y="6400799"/>
            <a:ext cx="1219200" cy="318135"/>
          </a:xfrm>
          <a:prstGeom prst="rect">
            <a:avLst/>
          </a:prstGeom>
          <a:noFill/>
        </p:spPr>
        <p:txBody>
          <a:bodyPr/>
          <a:lstStyle>
            <a:lvl1pPr algn="r">
              <a:defRPr sz="1400">
                <a:solidFill>
                  <a:schemeClr val="tx1"/>
                </a:solidFill>
              </a:defRPr>
            </a:lvl1pPr>
          </a:lstStyle>
          <a:p>
            <a:fld id="{81D72C33-38EB-4BCF-BF0A-53BF0A995A29}" type="slidenum">
              <a:rPr lang="en-US" smtClean="0"/>
              <a:pPr/>
              <a:t>‹#›</a:t>
            </a:fld>
            <a:endParaRPr lang="en-US"/>
          </a:p>
        </p:txBody>
      </p:sp>
    </p:spTree>
    <p:extLst>
      <p:ext uri="{BB962C8B-B14F-4D97-AF65-F5344CB8AC3E}">
        <p14:creationId xmlns:p14="http://schemas.microsoft.com/office/powerpoint/2010/main" val="424595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2414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custDataLst>
              <p:tags r:id="rId10"/>
            </p:custDataLst>
          </p:nvPr>
        </p:nvSpPr>
        <p:spPr>
          <a:xfrm>
            <a:off x="457200" y="1371600"/>
            <a:ext cx="8229600" cy="48768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1" name="Footer Placeholder 2"/>
          <p:cNvSpPr txBox="1">
            <a:spLocks/>
          </p:cNvSpPr>
          <p:nvPr>
            <p:custDataLst>
              <p:tags r:id="rId11"/>
            </p:custDataLst>
          </p:nvPr>
        </p:nvSpPr>
        <p:spPr>
          <a:xfrm>
            <a:off x="457200" y="304800"/>
            <a:ext cx="8229600" cy="304800"/>
          </a:xfrm>
          <a:prstGeom prst="rect">
            <a:avLst/>
          </a:prstGeom>
          <a:solidFill>
            <a:schemeClr val="bg1"/>
          </a:solidFill>
          <a:ln>
            <a:noFill/>
          </a:ln>
        </p:spPr>
        <p:txBody>
          <a:bodyPr vert="horz"/>
          <a:lstStyle>
            <a:defPPr>
              <a:defRPr lang="en-US"/>
            </a:defPPr>
            <a:lvl1pPr marL="0" algn="r" defTabSz="914400" rtl="0" eaLnBrk="1" latinLnBrk="0" hangingPunct="1">
              <a:defRPr kumimoji="0"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r>
              <a:rPr lang="en-US" b="0" kern="1000" spc="100" dirty="0">
                <a:solidFill>
                  <a:schemeClr val="tx1">
                    <a:lumMod val="50000"/>
                    <a:lumOff val="50000"/>
                  </a:schemeClr>
                </a:solidFill>
                <a:latin typeface="+mj-lt"/>
                <a:cs typeface="Segoe UI" pitchFamily="34" charset="0"/>
              </a:rPr>
              <a:t>COMP</a:t>
            </a:r>
            <a:r>
              <a:rPr lang="en-US" b="0" kern="1000" spc="100" baseline="0" dirty="0">
                <a:solidFill>
                  <a:schemeClr val="tx1">
                    <a:lumMod val="50000"/>
                    <a:lumOff val="50000"/>
                  </a:schemeClr>
                </a:solidFill>
                <a:latin typeface="+mj-lt"/>
                <a:cs typeface="Segoe UI" pitchFamily="34" charset="0"/>
              </a:rPr>
              <a:t> 150-04 | Visual Analytics</a:t>
            </a:r>
            <a:endParaRPr lang="en-US" b="0" kern="1000" spc="100" dirty="0">
              <a:solidFill>
                <a:schemeClr val="tx1">
                  <a:lumMod val="50000"/>
                  <a:lumOff val="50000"/>
                </a:schemeClr>
              </a:solidFill>
              <a:latin typeface="+mj-lt"/>
              <a:cs typeface="Segoe UI" pitchFamily="34" charset="0"/>
            </a:endParaRPr>
          </a:p>
        </p:txBody>
      </p:sp>
      <p:sp>
        <p:nvSpPr>
          <p:cNvPr id="4" name="Rectangle 3"/>
          <p:cNvSpPr/>
          <p:nvPr>
            <p:custDataLst>
              <p:tags r:id="rId12"/>
            </p:custDataLst>
          </p:nvPr>
        </p:nvSpPr>
        <p:spPr>
          <a:xfrm>
            <a:off x="457200" y="6400801"/>
            <a:ext cx="1752600" cy="307777"/>
          </a:xfrm>
          <a:prstGeom prst="rect">
            <a:avLst/>
          </a:prstGeom>
        </p:spPr>
        <p:txBody>
          <a:bodyPr wrap="square">
            <a:spAutoFit/>
          </a:bodyPr>
          <a:lstStyle/>
          <a:p>
            <a:r>
              <a:rPr lang="en-US" sz="1400" b="0">
                <a:solidFill>
                  <a:schemeClr val="tx1">
                    <a:lumMod val="50000"/>
                    <a:lumOff val="50000"/>
                  </a:schemeClr>
                </a:solidFill>
                <a:latin typeface="+mn-lt"/>
              </a:rPr>
              <a:t>Dylan Cashman</a:t>
            </a:r>
            <a:endParaRPr lang="en-US" sz="1400" b="0" dirty="0">
              <a:solidFill>
                <a:schemeClr val="tx1">
                  <a:lumMod val="50000"/>
                  <a:lumOff val="50000"/>
                </a:schemeClr>
              </a:solidFill>
              <a:latin typeface="+mn-lt"/>
            </a:endParaRPr>
          </a:p>
        </p:txBody>
      </p:sp>
      <p:sp>
        <p:nvSpPr>
          <p:cNvPr id="16" name="Title Placeholder 15"/>
          <p:cNvSpPr>
            <a:spLocks noGrp="1"/>
          </p:cNvSpPr>
          <p:nvPr>
            <p:ph type="title"/>
            <p:custDataLst>
              <p:tags r:id="rId13"/>
            </p:custDataLst>
          </p:nvPr>
        </p:nvSpPr>
        <p:spPr>
          <a:xfrm>
            <a:off x="457200" y="685800"/>
            <a:ext cx="82296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Box 1"/>
          <p:cNvSpPr txBox="1"/>
          <p:nvPr userDrawn="1"/>
        </p:nvSpPr>
        <p:spPr>
          <a:xfrm>
            <a:off x="7467599" y="6400801"/>
            <a:ext cx="1219201" cy="307777"/>
          </a:xfrm>
          <a:prstGeom prst="rect">
            <a:avLst/>
          </a:prstGeom>
          <a:noFill/>
        </p:spPr>
        <p:txBody>
          <a:bodyPr wrap="square" rtlCol="0">
            <a:spAutoFit/>
          </a:bodyPr>
          <a:lstStyle/>
          <a:p>
            <a:pPr algn="r"/>
            <a:fld id="{A5FFC1DF-7117-40C0-BFB6-290523BD0DDA}" type="slidenum">
              <a:rPr lang="en-US" sz="1400" smtClean="0"/>
              <a:pPr algn="r"/>
              <a:t>‹#›</a:t>
            </a:fld>
            <a:r>
              <a:rPr lang="en-US" sz="1400" dirty="0"/>
              <a:t>/55</a:t>
            </a:r>
            <a:endParaRPr lang="en-US" dirty="0"/>
          </a:p>
        </p:txBody>
      </p:sp>
      <p:sp>
        <p:nvSpPr>
          <p:cNvPr id="9" name="TextBox 8"/>
          <p:cNvSpPr txBox="1"/>
          <p:nvPr userDrawn="1"/>
        </p:nvSpPr>
        <p:spPr>
          <a:xfrm>
            <a:off x="2209800" y="6400801"/>
            <a:ext cx="5410200" cy="307777"/>
          </a:xfrm>
          <a:prstGeom prst="rect">
            <a:avLst/>
          </a:prstGeom>
          <a:noFill/>
        </p:spPr>
        <p:txBody>
          <a:bodyPr wrap="square" rtlCol="0">
            <a:spAutoFit/>
          </a:bodyPr>
          <a:lstStyle/>
          <a:p>
            <a:pPr algn="l"/>
            <a:r>
              <a:rPr lang="en-US" sz="1400" dirty="0"/>
              <a:t>06 – VA for ML</a:t>
            </a:r>
            <a:endParaRPr lang="en-US" dirty="0"/>
          </a:p>
        </p:txBody>
      </p:sp>
    </p:spTree>
    <p:extLst>
      <p:ext uri="{BB962C8B-B14F-4D97-AF65-F5344CB8AC3E}">
        <p14:creationId xmlns:p14="http://schemas.microsoft.com/office/powerpoint/2010/main" val="1893277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Lst>
  <p:hf sldNum="0" hdr="0" ftr="0" dt="0"/>
  <p:txStyles>
    <p:titleStyle>
      <a:lvl1pPr algn="l" rtl="0" eaLnBrk="1" latinLnBrk="0" hangingPunct="1">
        <a:spcBef>
          <a:spcPct val="0"/>
        </a:spcBef>
        <a:buNone/>
        <a:defRPr kumimoji="0" sz="2800" b="0" kern="1200" spc="0" baseline="0">
          <a:solidFill>
            <a:srgbClr val="920000"/>
          </a:solidFill>
          <a:latin typeface="+mj-lt"/>
          <a:ea typeface="+mj-ea"/>
          <a:cs typeface="Segoe UI" pitchFamily="34" charset="0"/>
        </a:defRPr>
      </a:lvl1pPr>
    </p:titleStyle>
    <p:bodyStyle>
      <a:lvl1pPr marL="274320" indent="-274320" algn="l" rtl="0" eaLnBrk="1" latinLnBrk="0" hangingPunct="1">
        <a:spcBef>
          <a:spcPts val="600"/>
        </a:spcBef>
        <a:buClr>
          <a:schemeClr val="accent1"/>
        </a:buClr>
        <a:buSzPct val="76000"/>
        <a:buFont typeface="Wingdings 3"/>
        <a:buChar char=""/>
        <a:defRPr kumimoji="0" sz="24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vimeo.com/36015516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seq2seq-vis.io/"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josuakrause.github.io/info/prospector.html"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media" Target="../media/media1.mp4"/><Relationship Id="rId7" Type="http://schemas.openxmlformats.org/officeDocument/2006/relationships/image" Target="../media/image52.jpeg"/><Relationship Id="rId2" Type="http://schemas.openxmlformats.org/officeDocument/2006/relationships/video" Target="https://www.youtube.com/embed/SH3bADiB7uQ" TargetMode="External"/><Relationship Id="rId1" Type="http://schemas.openxmlformats.org/officeDocument/2006/relationships/video" Target="https://www.youtube.com/embed/kh7rYn180hI" TargetMode="External"/><Relationship Id="rId6" Type="http://schemas.openxmlformats.org/officeDocument/2006/relationships/notesSlide" Target="../notesSlides/notesSlide12.xml"/><Relationship Id="rId5" Type="http://schemas.openxmlformats.org/officeDocument/2006/relationships/slideLayout" Target="../slideLayouts/slideLayout2.xml"/><Relationship Id="rId10" Type="http://schemas.openxmlformats.org/officeDocument/2006/relationships/comments" Target="../comments/comment1.xml"/><Relationship Id="rId4" Type="http://schemas.openxmlformats.org/officeDocument/2006/relationships/video" Target="../media/media1.mp4"/><Relationship Id="rId9"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3.xml"/><Relationship Id="rId16" Type="http://schemas.openxmlformats.org/officeDocument/2006/relationships/image" Target="../media/image22.sv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400" dirty="0"/>
              <a:t>Lecture 06:</a:t>
            </a:r>
            <a:br>
              <a:rPr lang="en-US" sz="3600" dirty="0"/>
            </a:br>
            <a:r>
              <a:rPr lang="en-US" sz="3600" dirty="0"/>
              <a:t>Visual Analytics for Machine Learning</a:t>
            </a:r>
            <a:endParaRPr lang="en-US" sz="4000" dirty="0"/>
          </a:p>
        </p:txBody>
      </p:sp>
      <p:sp>
        <p:nvSpPr>
          <p:cNvPr id="3" name="Subtitle 2"/>
          <p:cNvSpPr>
            <a:spLocks noGrp="1"/>
          </p:cNvSpPr>
          <p:nvPr>
            <p:ph type="subTitle" idx="1"/>
          </p:nvPr>
        </p:nvSpPr>
        <p:spPr/>
        <p:txBody>
          <a:bodyPr>
            <a:noAutofit/>
          </a:bodyPr>
          <a:lstStyle/>
          <a:p>
            <a:br>
              <a:rPr lang="en-US" sz="2400" dirty="0"/>
            </a:br>
            <a:r>
              <a:rPr lang="en-US" sz="2400" dirty="0"/>
              <a:t>COMP 150-04: Visual Analytics</a:t>
            </a:r>
          </a:p>
          <a:p>
            <a:r>
              <a:rPr lang="en-US" sz="2400" dirty="0"/>
              <a:t>October 8,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E5480-F154-4036-AE40-E6B60996A9E0}"/>
              </a:ext>
            </a:extLst>
          </p:cNvPr>
          <p:cNvSpPr>
            <a:spLocks noGrp="1"/>
          </p:cNvSpPr>
          <p:nvPr>
            <p:ph sz="quarter" idx="1"/>
          </p:nvPr>
        </p:nvSpPr>
        <p:spPr/>
        <p:txBody>
          <a:bodyPr/>
          <a:lstStyle/>
          <a:p>
            <a:r>
              <a:rPr lang="en-US" b="1" dirty="0"/>
              <a:t>Machine Learning (ML)</a:t>
            </a:r>
            <a:r>
              <a:rPr lang="en-US" dirty="0"/>
              <a:t> is a type of statistics that excels at learning from </a:t>
            </a:r>
            <a:r>
              <a:rPr lang="en-US" i="1" dirty="0"/>
              <a:t>unstructured </a:t>
            </a:r>
            <a:r>
              <a:rPr lang="en-US" dirty="0"/>
              <a:t>and </a:t>
            </a:r>
            <a:r>
              <a:rPr lang="en-US" i="1" dirty="0"/>
              <a:t>complex </a:t>
            </a:r>
            <a:r>
              <a:rPr lang="en-US" dirty="0"/>
              <a:t>data.</a:t>
            </a:r>
          </a:p>
          <a:p>
            <a:pPr lvl="1"/>
            <a:r>
              <a:rPr lang="en-US" dirty="0"/>
              <a:t>Traditional statistics fits the data to a simple </a:t>
            </a:r>
            <a:r>
              <a:rPr lang="en-US" i="1" dirty="0"/>
              <a:t>model</a:t>
            </a:r>
            <a:r>
              <a:rPr lang="en-US" dirty="0"/>
              <a:t>, like a normal distribution.  There is a closed-form solution to fit the model (Least Squares)</a:t>
            </a:r>
          </a:p>
          <a:p>
            <a:pPr lvl="1"/>
            <a:r>
              <a:rPr lang="en-US" dirty="0"/>
              <a:t>ML fits the data to a complex model that typically doesn’t have a closed-form solution.  It finds a </a:t>
            </a:r>
            <a:r>
              <a:rPr lang="en-US" i="1" dirty="0"/>
              <a:t>good</a:t>
            </a:r>
            <a:r>
              <a:rPr lang="en-US" dirty="0"/>
              <a:t> fit to the model by </a:t>
            </a:r>
            <a:r>
              <a:rPr lang="en-US" i="1" dirty="0"/>
              <a:t>iteratively </a:t>
            </a:r>
            <a:r>
              <a:rPr lang="en-US" dirty="0"/>
              <a:t>finding better solutions. </a:t>
            </a:r>
          </a:p>
        </p:txBody>
      </p:sp>
      <p:sp>
        <p:nvSpPr>
          <p:cNvPr id="3" name="Title 2">
            <a:extLst>
              <a:ext uri="{FF2B5EF4-FFF2-40B4-BE49-F238E27FC236}">
                <a16:creationId xmlns:a16="http://schemas.microsoft.com/office/drawing/2014/main" id="{4C7DD1A0-0FDD-45D3-A8A3-54E4A6B44BE5}"/>
              </a:ext>
            </a:extLst>
          </p:cNvPr>
          <p:cNvSpPr>
            <a:spLocks noGrp="1"/>
          </p:cNvSpPr>
          <p:nvPr>
            <p:ph type="title"/>
          </p:nvPr>
        </p:nvSpPr>
        <p:spPr/>
        <p:txBody>
          <a:bodyPr/>
          <a:lstStyle/>
          <a:p>
            <a:r>
              <a:rPr lang="en-US" dirty="0"/>
              <a:t>How do we define Machine Learning?</a:t>
            </a:r>
          </a:p>
        </p:txBody>
      </p:sp>
    </p:spTree>
    <p:extLst>
      <p:ext uri="{BB962C8B-B14F-4D97-AF65-F5344CB8AC3E}">
        <p14:creationId xmlns:p14="http://schemas.microsoft.com/office/powerpoint/2010/main" val="20383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5C0FBF-4CC8-4901-A774-A2DAD866A774}"/>
              </a:ext>
            </a:extLst>
          </p:cNvPr>
          <p:cNvPicPr>
            <a:picLocks noGrp="1" noChangeAspect="1"/>
          </p:cNvPicPr>
          <p:nvPr>
            <p:ph sz="quarter" idx="1"/>
          </p:nvPr>
        </p:nvPicPr>
        <p:blipFill>
          <a:blip r:embed="rId3"/>
          <a:stretch>
            <a:fillRect/>
          </a:stretch>
        </p:blipFill>
        <p:spPr>
          <a:xfrm>
            <a:off x="1972967" y="1983869"/>
            <a:ext cx="5198065" cy="3957061"/>
          </a:xfrm>
          <a:prstGeom prst="rect">
            <a:avLst/>
          </a:prstGeom>
        </p:spPr>
      </p:pic>
      <p:sp>
        <p:nvSpPr>
          <p:cNvPr id="3" name="Title 2">
            <a:extLst>
              <a:ext uri="{FF2B5EF4-FFF2-40B4-BE49-F238E27FC236}">
                <a16:creationId xmlns:a16="http://schemas.microsoft.com/office/drawing/2014/main" id="{B631E120-8DF9-46B0-94F6-6A3F08C71523}"/>
              </a:ext>
            </a:extLst>
          </p:cNvPr>
          <p:cNvSpPr>
            <a:spLocks noGrp="1"/>
          </p:cNvSpPr>
          <p:nvPr>
            <p:ph type="title"/>
          </p:nvPr>
        </p:nvSpPr>
        <p:spPr/>
        <p:txBody>
          <a:bodyPr/>
          <a:lstStyle/>
          <a:p>
            <a:r>
              <a:rPr lang="en-US" dirty="0"/>
              <a:t>Machine Learning and Big Data</a:t>
            </a:r>
          </a:p>
        </p:txBody>
      </p:sp>
    </p:spTree>
    <p:extLst>
      <p:ext uri="{BB962C8B-B14F-4D97-AF65-F5344CB8AC3E}">
        <p14:creationId xmlns:p14="http://schemas.microsoft.com/office/powerpoint/2010/main" val="740670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C6E99C-D65B-49F0-B0EA-46D22E6FDD75}"/>
              </a:ext>
            </a:extLst>
          </p:cNvPr>
          <p:cNvSpPr>
            <a:spLocks noGrp="1"/>
          </p:cNvSpPr>
          <p:nvPr>
            <p:ph sz="quarter" idx="1"/>
          </p:nvPr>
        </p:nvSpPr>
        <p:spPr/>
        <p:txBody>
          <a:bodyPr/>
          <a:lstStyle/>
          <a:p>
            <a:pPr marL="514350" indent="-514350">
              <a:buFont typeface="+mj-lt"/>
              <a:buAutoNum type="arabicPeriod"/>
            </a:pPr>
            <a:r>
              <a:rPr lang="en-US" dirty="0"/>
              <a:t>Visual Analytics and why we need ML</a:t>
            </a:r>
          </a:p>
          <a:p>
            <a:pPr marL="514350" indent="-514350">
              <a:buFont typeface="+mj-lt"/>
              <a:buAutoNum type="arabicPeriod"/>
            </a:pPr>
            <a:r>
              <a:rPr lang="en-US" b="1" dirty="0"/>
              <a:t>High-level overview of ML</a:t>
            </a:r>
          </a:p>
          <a:p>
            <a:pPr marL="514350" indent="-514350">
              <a:buFont typeface="+mj-lt"/>
              <a:buAutoNum type="arabicPeriod"/>
            </a:pPr>
            <a:r>
              <a:rPr lang="en-US" dirty="0"/>
              <a:t>Why should visualization help?</a:t>
            </a:r>
          </a:p>
          <a:p>
            <a:pPr marL="514350" indent="-514350">
              <a:buFont typeface="+mj-lt"/>
              <a:buAutoNum type="arabicPeriod"/>
            </a:pPr>
            <a:r>
              <a:rPr lang="en-US" dirty="0"/>
              <a:t>Five ways VA makes ML more accessible</a:t>
            </a:r>
          </a:p>
          <a:p>
            <a:pPr marL="514350" indent="-514350">
              <a:buFont typeface="+mj-lt"/>
              <a:buAutoNum type="arabicPeriod"/>
            </a:pPr>
            <a:endParaRPr lang="en-US" dirty="0"/>
          </a:p>
        </p:txBody>
      </p:sp>
      <p:sp>
        <p:nvSpPr>
          <p:cNvPr id="3" name="Title 2">
            <a:extLst>
              <a:ext uri="{FF2B5EF4-FFF2-40B4-BE49-F238E27FC236}">
                <a16:creationId xmlns:a16="http://schemas.microsoft.com/office/drawing/2014/main" id="{92BB44A5-96B1-4B5A-A8A5-BC51DB14F0B3}"/>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481959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F618D-F6EC-4556-9ED7-E0BD0561D43C}"/>
              </a:ext>
            </a:extLst>
          </p:cNvPr>
          <p:cNvSpPr>
            <a:spLocks noGrp="1"/>
          </p:cNvSpPr>
          <p:nvPr>
            <p:ph sz="quarter" idx="1"/>
          </p:nvPr>
        </p:nvSpPr>
        <p:spPr>
          <a:xfrm>
            <a:off x="457200" y="5105400"/>
            <a:ext cx="8229600" cy="1143000"/>
          </a:xfrm>
        </p:spPr>
        <p:txBody>
          <a:bodyPr/>
          <a:lstStyle/>
          <a:p>
            <a:r>
              <a:rPr lang="en-US" dirty="0"/>
              <a:t>How can we predict if I will play tennis today??</a:t>
            </a:r>
          </a:p>
        </p:txBody>
      </p:sp>
      <p:sp>
        <p:nvSpPr>
          <p:cNvPr id="3" name="Title 2">
            <a:extLst>
              <a:ext uri="{FF2B5EF4-FFF2-40B4-BE49-F238E27FC236}">
                <a16:creationId xmlns:a16="http://schemas.microsoft.com/office/drawing/2014/main" id="{9BE52A88-E7E3-4305-BD84-D388EB8B63C5}"/>
              </a:ext>
            </a:extLst>
          </p:cNvPr>
          <p:cNvSpPr>
            <a:spLocks noGrp="1"/>
          </p:cNvSpPr>
          <p:nvPr>
            <p:ph type="title"/>
          </p:nvPr>
        </p:nvSpPr>
        <p:spPr/>
        <p:txBody>
          <a:bodyPr/>
          <a:lstStyle/>
          <a:p>
            <a:r>
              <a:rPr lang="en-US" dirty="0"/>
              <a:t>Raindrops Keep Falling on My Head</a:t>
            </a:r>
          </a:p>
        </p:txBody>
      </p:sp>
      <p:graphicFrame>
        <p:nvGraphicFramePr>
          <p:cNvPr id="4" name="Table 3">
            <a:extLst>
              <a:ext uri="{FF2B5EF4-FFF2-40B4-BE49-F238E27FC236}">
                <a16:creationId xmlns:a16="http://schemas.microsoft.com/office/drawing/2014/main" id="{4C26A0EE-D37E-4EA8-9184-C70C59A3657E}"/>
              </a:ext>
            </a:extLst>
          </p:cNvPr>
          <p:cNvGraphicFramePr>
            <a:graphicFrameLocks noGrp="1"/>
          </p:cNvGraphicFramePr>
          <p:nvPr>
            <p:extLst>
              <p:ext uri="{D42A27DB-BD31-4B8C-83A1-F6EECF244321}">
                <p14:modId xmlns:p14="http://schemas.microsoft.com/office/powerpoint/2010/main" val="1906249550"/>
              </p:ext>
            </p:extLst>
          </p:nvPr>
        </p:nvGraphicFramePr>
        <p:xfrm>
          <a:off x="1524000" y="1397000"/>
          <a:ext cx="6096000" cy="24942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951877377"/>
                    </a:ext>
                  </a:extLst>
                </a:gridCol>
                <a:gridCol w="1219200">
                  <a:extLst>
                    <a:ext uri="{9D8B030D-6E8A-4147-A177-3AD203B41FA5}">
                      <a16:colId xmlns:a16="http://schemas.microsoft.com/office/drawing/2014/main" val="3261401766"/>
                    </a:ext>
                  </a:extLst>
                </a:gridCol>
                <a:gridCol w="1219200">
                  <a:extLst>
                    <a:ext uri="{9D8B030D-6E8A-4147-A177-3AD203B41FA5}">
                      <a16:colId xmlns:a16="http://schemas.microsoft.com/office/drawing/2014/main" val="1258397614"/>
                    </a:ext>
                  </a:extLst>
                </a:gridCol>
                <a:gridCol w="1219200">
                  <a:extLst>
                    <a:ext uri="{9D8B030D-6E8A-4147-A177-3AD203B41FA5}">
                      <a16:colId xmlns:a16="http://schemas.microsoft.com/office/drawing/2014/main" val="3486476197"/>
                    </a:ext>
                  </a:extLst>
                </a:gridCol>
                <a:gridCol w="1219200">
                  <a:extLst>
                    <a:ext uri="{9D8B030D-6E8A-4147-A177-3AD203B41FA5}">
                      <a16:colId xmlns:a16="http://schemas.microsoft.com/office/drawing/2014/main" val="2786347380"/>
                    </a:ext>
                  </a:extLst>
                </a:gridCol>
              </a:tblGrid>
              <a:tr h="370840">
                <a:tc>
                  <a:txBody>
                    <a:bodyPr/>
                    <a:lstStyle/>
                    <a:p>
                      <a:r>
                        <a:rPr lang="en-US" dirty="0"/>
                        <a:t>Temp</a:t>
                      </a:r>
                    </a:p>
                  </a:txBody>
                  <a:tcPr/>
                </a:tc>
                <a:tc>
                  <a:txBody>
                    <a:bodyPr/>
                    <a:lstStyle/>
                    <a:p>
                      <a:r>
                        <a:rPr lang="en-US" dirty="0"/>
                        <a:t>Pressure</a:t>
                      </a:r>
                    </a:p>
                  </a:txBody>
                  <a:tcPr/>
                </a:tc>
                <a:tc>
                  <a:txBody>
                    <a:bodyPr/>
                    <a:lstStyle/>
                    <a:p>
                      <a:r>
                        <a:rPr lang="en-US" dirty="0"/>
                        <a:t>Wind</a:t>
                      </a:r>
                    </a:p>
                  </a:txBody>
                  <a:tcPr/>
                </a:tc>
                <a:tc>
                  <a:txBody>
                    <a:bodyPr/>
                    <a:lstStyle/>
                    <a:p>
                      <a:r>
                        <a:rPr lang="en-US" dirty="0"/>
                        <a:t>Rained</a:t>
                      </a:r>
                    </a:p>
                  </a:txBody>
                  <a:tcPr/>
                </a:tc>
                <a:tc>
                  <a:txBody>
                    <a:bodyPr/>
                    <a:lstStyle/>
                    <a:p>
                      <a:r>
                        <a:rPr lang="en-US" dirty="0"/>
                        <a:t>Played Tennis?</a:t>
                      </a:r>
                    </a:p>
                  </a:txBody>
                  <a:tcPr/>
                </a:tc>
                <a:extLst>
                  <a:ext uri="{0D108BD9-81ED-4DB2-BD59-A6C34878D82A}">
                    <a16:rowId xmlns:a16="http://schemas.microsoft.com/office/drawing/2014/main" val="1094316297"/>
                  </a:ext>
                </a:extLst>
              </a:tr>
              <a:tr h="370840">
                <a:tc>
                  <a:txBody>
                    <a:bodyPr/>
                    <a:lstStyle/>
                    <a:p>
                      <a:r>
                        <a:rPr lang="en-US" dirty="0"/>
                        <a:t>58</a:t>
                      </a:r>
                    </a:p>
                  </a:txBody>
                  <a:tcPr/>
                </a:tc>
                <a:tc>
                  <a:txBody>
                    <a:bodyPr/>
                    <a:lstStyle/>
                    <a:p>
                      <a:r>
                        <a:rPr lang="en-US" dirty="0"/>
                        <a:t>.851</a:t>
                      </a:r>
                    </a:p>
                  </a:txBody>
                  <a:tcPr/>
                </a:tc>
                <a:tc>
                  <a:txBody>
                    <a:bodyPr/>
                    <a:lstStyle/>
                    <a:p>
                      <a:r>
                        <a:rPr lang="en-US" dirty="0"/>
                        <a:t>5mph</a:t>
                      </a:r>
                    </a:p>
                  </a:txBody>
                  <a:tcPr/>
                </a:tc>
                <a:tc>
                  <a:txBody>
                    <a:bodyPr/>
                    <a:lstStyle/>
                    <a:p>
                      <a:r>
                        <a:rPr lang="en-US" dirty="0"/>
                        <a:t>no</a:t>
                      </a:r>
                    </a:p>
                  </a:txBody>
                  <a:tcPr/>
                </a:tc>
                <a:tc>
                  <a:txBody>
                    <a:bodyPr/>
                    <a:lstStyle/>
                    <a:p>
                      <a:r>
                        <a:rPr lang="en-US" dirty="0"/>
                        <a:t>Yes</a:t>
                      </a:r>
                    </a:p>
                  </a:txBody>
                  <a:tcPr/>
                </a:tc>
                <a:extLst>
                  <a:ext uri="{0D108BD9-81ED-4DB2-BD59-A6C34878D82A}">
                    <a16:rowId xmlns:a16="http://schemas.microsoft.com/office/drawing/2014/main" val="2387788031"/>
                  </a:ext>
                </a:extLst>
              </a:tr>
              <a:tr h="370840">
                <a:tc>
                  <a:txBody>
                    <a:bodyPr/>
                    <a:lstStyle/>
                    <a:p>
                      <a:r>
                        <a:rPr lang="en-US" dirty="0"/>
                        <a:t>64</a:t>
                      </a:r>
                    </a:p>
                  </a:txBody>
                  <a:tcPr/>
                </a:tc>
                <a:tc>
                  <a:txBody>
                    <a:bodyPr/>
                    <a:lstStyle/>
                    <a:p>
                      <a:r>
                        <a:rPr lang="en-US" dirty="0"/>
                        <a:t>.852</a:t>
                      </a:r>
                    </a:p>
                  </a:txBody>
                  <a:tcPr/>
                </a:tc>
                <a:tc>
                  <a:txBody>
                    <a:bodyPr/>
                    <a:lstStyle/>
                    <a:p>
                      <a:r>
                        <a:rPr lang="en-US" dirty="0"/>
                        <a:t>15mph</a:t>
                      </a:r>
                    </a:p>
                  </a:txBody>
                  <a:tcPr/>
                </a:tc>
                <a:tc>
                  <a:txBody>
                    <a:bodyPr/>
                    <a:lstStyle/>
                    <a:p>
                      <a:r>
                        <a:rPr lang="en-US" dirty="0"/>
                        <a:t>no</a:t>
                      </a:r>
                    </a:p>
                  </a:txBody>
                  <a:tcPr/>
                </a:tc>
                <a:tc>
                  <a:txBody>
                    <a:bodyPr/>
                    <a:lstStyle/>
                    <a:p>
                      <a:r>
                        <a:rPr lang="en-US" dirty="0"/>
                        <a:t>No</a:t>
                      </a:r>
                    </a:p>
                  </a:txBody>
                  <a:tcPr/>
                </a:tc>
                <a:extLst>
                  <a:ext uri="{0D108BD9-81ED-4DB2-BD59-A6C34878D82A}">
                    <a16:rowId xmlns:a16="http://schemas.microsoft.com/office/drawing/2014/main" val="4263454511"/>
                  </a:ext>
                </a:extLst>
              </a:tr>
              <a:tr h="370840">
                <a:tc>
                  <a:txBody>
                    <a:bodyPr/>
                    <a:lstStyle/>
                    <a:p>
                      <a:r>
                        <a:rPr lang="en-US" dirty="0"/>
                        <a:t>71</a:t>
                      </a:r>
                    </a:p>
                  </a:txBody>
                  <a:tcPr/>
                </a:tc>
                <a:tc>
                  <a:txBody>
                    <a:bodyPr/>
                    <a:lstStyle/>
                    <a:p>
                      <a:r>
                        <a:rPr lang="en-US" dirty="0"/>
                        <a:t>1.054</a:t>
                      </a:r>
                    </a:p>
                  </a:txBody>
                  <a:tcPr/>
                </a:tc>
                <a:tc>
                  <a:txBody>
                    <a:bodyPr/>
                    <a:lstStyle/>
                    <a:p>
                      <a:r>
                        <a:rPr lang="en-US" dirty="0"/>
                        <a:t>12mph</a:t>
                      </a:r>
                    </a:p>
                  </a:txBody>
                  <a:tcPr/>
                </a:tc>
                <a:tc>
                  <a:txBody>
                    <a:bodyPr/>
                    <a:lstStyle/>
                    <a:p>
                      <a:r>
                        <a:rPr lang="en-US" dirty="0"/>
                        <a:t>yes</a:t>
                      </a:r>
                    </a:p>
                  </a:txBody>
                  <a:tcPr/>
                </a:tc>
                <a:tc>
                  <a:txBody>
                    <a:bodyPr/>
                    <a:lstStyle/>
                    <a:p>
                      <a:r>
                        <a:rPr lang="en-US" dirty="0"/>
                        <a:t>No</a:t>
                      </a:r>
                    </a:p>
                  </a:txBody>
                  <a:tcPr/>
                </a:tc>
                <a:extLst>
                  <a:ext uri="{0D108BD9-81ED-4DB2-BD59-A6C34878D82A}">
                    <a16:rowId xmlns:a16="http://schemas.microsoft.com/office/drawing/2014/main" val="522520043"/>
                  </a:ext>
                </a:extLst>
              </a:tr>
              <a:tr h="370840">
                <a:tc>
                  <a:txBody>
                    <a:bodyPr/>
                    <a:lstStyle/>
                    <a:p>
                      <a:r>
                        <a:rPr lang="en-US" dirty="0"/>
                        <a:t>58</a:t>
                      </a:r>
                    </a:p>
                  </a:txBody>
                  <a:tcPr/>
                </a:tc>
                <a:tc>
                  <a:txBody>
                    <a:bodyPr/>
                    <a:lstStyle/>
                    <a:p>
                      <a:r>
                        <a:rPr lang="en-US" dirty="0"/>
                        <a:t>.901</a:t>
                      </a:r>
                    </a:p>
                  </a:txBody>
                  <a:tcPr/>
                </a:tc>
                <a:tc>
                  <a:txBody>
                    <a:bodyPr/>
                    <a:lstStyle/>
                    <a:p>
                      <a:r>
                        <a:rPr lang="en-US" dirty="0"/>
                        <a:t>0mph</a:t>
                      </a:r>
                    </a:p>
                  </a:txBody>
                  <a:tcPr/>
                </a:tc>
                <a:tc>
                  <a:txBody>
                    <a:bodyPr/>
                    <a:lstStyle/>
                    <a:p>
                      <a:r>
                        <a:rPr lang="en-US" dirty="0"/>
                        <a:t>overcast</a:t>
                      </a:r>
                    </a:p>
                  </a:txBody>
                  <a:tcPr/>
                </a:tc>
                <a:tc>
                  <a:txBody>
                    <a:bodyPr/>
                    <a:lstStyle/>
                    <a:p>
                      <a:r>
                        <a:rPr lang="en-US" dirty="0"/>
                        <a:t>Yes</a:t>
                      </a:r>
                    </a:p>
                  </a:txBody>
                  <a:tcPr/>
                </a:tc>
                <a:extLst>
                  <a:ext uri="{0D108BD9-81ED-4DB2-BD59-A6C34878D82A}">
                    <a16:rowId xmlns:a16="http://schemas.microsoft.com/office/drawing/2014/main" val="139120802"/>
                  </a:ext>
                </a:extLst>
              </a:tr>
              <a:tr h="370840">
                <a:tc>
                  <a:txBody>
                    <a:bodyPr/>
                    <a:lstStyle/>
                    <a:p>
                      <a:r>
                        <a:rPr lang="en-US" dirty="0"/>
                        <a:t>74</a:t>
                      </a:r>
                    </a:p>
                  </a:txBody>
                  <a:tcPr/>
                </a:tc>
                <a:tc>
                  <a:txBody>
                    <a:bodyPr/>
                    <a:lstStyle/>
                    <a:p>
                      <a:r>
                        <a:rPr lang="en-US" dirty="0"/>
                        <a:t>1.110</a:t>
                      </a:r>
                    </a:p>
                  </a:txBody>
                  <a:tcPr/>
                </a:tc>
                <a:tc>
                  <a:txBody>
                    <a:bodyPr/>
                    <a:lstStyle/>
                    <a:p>
                      <a:r>
                        <a:rPr lang="en-US" dirty="0"/>
                        <a:t>0mph</a:t>
                      </a:r>
                    </a:p>
                  </a:txBody>
                  <a:tcPr/>
                </a:tc>
                <a:tc>
                  <a:txBody>
                    <a:bodyPr/>
                    <a:lstStyle/>
                    <a:p>
                      <a:r>
                        <a:rPr lang="en-US" dirty="0"/>
                        <a:t>no</a:t>
                      </a:r>
                    </a:p>
                  </a:txBody>
                  <a:tcPr/>
                </a:tc>
                <a:tc>
                  <a:txBody>
                    <a:bodyPr/>
                    <a:lstStyle/>
                    <a:p>
                      <a:r>
                        <a:rPr lang="en-US" dirty="0"/>
                        <a:t>?</a:t>
                      </a:r>
                    </a:p>
                  </a:txBody>
                  <a:tcPr/>
                </a:tc>
                <a:extLst>
                  <a:ext uri="{0D108BD9-81ED-4DB2-BD59-A6C34878D82A}">
                    <a16:rowId xmlns:a16="http://schemas.microsoft.com/office/drawing/2014/main" val="351887698"/>
                  </a:ext>
                </a:extLst>
              </a:tr>
            </a:tbl>
          </a:graphicData>
        </a:graphic>
      </p:graphicFrame>
    </p:spTree>
    <p:extLst>
      <p:ext uri="{BB962C8B-B14F-4D97-AF65-F5344CB8AC3E}">
        <p14:creationId xmlns:p14="http://schemas.microsoft.com/office/powerpoint/2010/main" val="2781589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A984C3-EB30-414C-920A-B54E837BE90B}"/>
              </a:ext>
            </a:extLst>
          </p:cNvPr>
          <p:cNvSpPr>
            <a:spLocks noGrp="1"/>
          </p:cNvSpPr>
          <p:nvPr>
            <p:ph sz="quarter" idx="1"/>
          </p:nvPr>
        </p:nvSpPr>
        <p:spPr/>
        <p:txBody>
          <a:bodyPr/>
          <a:lstStyle/>
          <a:p>
            <a:r>
              <a:rPr lang="en-US" dirty="0"/>
              <a:t>Assumption: Similar data should be labeled similarly</a:t>
            </a:r>
          </a:p>
          <a:p>
            <a:r>
              <a:rPr lang="en-US" dirty="0"/>
              <a:t>For each new data point, look at its </a:t>
            </a:r>
            <a:r>
              <a:rPr lang="en-US" i="1" dirty="0"/>
              <a:t>k</a:t>
            </a:r>
            <a:r>
              <a:rPr lang="en-US" dirty="0"/>
              <a:t> nearest neighbors.  Predict the most frequent label</a:t>
            </a:r>
          </a:p>
        </p:txBody>
      </p:sp>
      <p:sp>
        <p:nvSpPr>
          <p:cNvPr id="3" name="Title 2">
            <a:extLst>
              <a:ext uri="{FF2B5EF4-FFF2-40B4-BE49-F238E27FC236}">
                <a16:creationId xmlns:a16="http://schemas.microsoft.com/office/drawing/2014/main" id="{E4008667-04B4-4D1C-A76E-DBC6A6693EDB}"/>
              </a:ext>
            </a:extLst>
          </p:cNvPr>
          <p:cNvSpPr>
            <a:spLocks noGrp="1"/>
          </p:cNvSpPr>
          <p:nvPr>
            <p:ph type="title"/>
          </p:nvPr>
        </p:nvSpPr>
        <p:spPr/>
        <p:txBody>
          <a:bodyPr/>
          <a:lstStyle/>
          <a:p>
            <a:r>
              <a:rPr lang="en-US" dirty="0"/>
              <a:t>ML Method #1: k Nearest Neighbors (</a:t>
            </a:r>
            <a:r>
              <a:rPr lang="en-US" dirty="0" err="1"/>
              <a:t>kNN</a:t>
            </a:r>
            <a:r>
              <a:rPr lang="en-US" dirty="0"/>
              <a:t>)</a:t>
            </a:r>
          </a:p>
        </p:txBody>
      </p:sp>
      <p:pic>
        <p:nvPicPr>
          <p:cNvPr id="5" name="Picture 4">
            <a:extLst>
              <a:ext uri="{FF2B5EF4-FFF2-40B4-BE49-F238E27FC236}">
                <a16:creationId xmlns:a16="http://schemas.microsoft.com/office/drawing/2014/main" id="{5211EB33-8C30-4BDB-862C-8B22EF090F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9834" y="3505200"/>
            <a:ext cx="2784332" cy="2514600"/>
          </a:xfrm>
          <a:prstGeom prst="rect">
            <a:avLst/>
          </a:prstGeom>
        </p:spPr>
      </p:pic>
    </p:spTree>
    <p:extLst>
      <p:ext uri="{BB962C8B-B14F-4D97-AF65-F5344CB8AC3E}">
        <p14:creationId xmlns:p14="http://schemas.microsoft.com/office/powerpoint/2010/main" val="3469414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A984C3-EB30-414C-920A-B54E837BE90B}"/>
              </a:ext>
            </a:extLst>
          </p:cNvPr>
          <p:cNvSpPr>
            <a:spLocks noGrp="1"/>
          </p:cNvSpPr>
          <p:nvPr>
            <p:ph sz="quarter" idx="1"/>
          </p:nvPr>
        </p:nvSpPr>
        <p:spPr/>
        <p:txBody>
          <a:bodyPr/>
          <a:lstStyle/>
          <a:p>
            <a:r>
              <a:rPr lang="en-US" dirty="0"/>
              <a:t>Assumption: Breakpoints in each feature can divide the possible labels</a:t>
            </a:r>
          </a:p>
          <a:p>
            <a:r>
              <a:rPr lang="en-US" dirty="0"/>
              <a:t>Scan the training data, and slowly build rules that divide the labeled data most-efficiently.</a:t>
            </a:r>
          </a:p>
        </p:txBody>
      </p:sp>
      <p:sp>
        <p:nvSpPr>
          <p:cNvPr id="3" name="Title 2">
            <a:extLst>
              <a:ext uri="{FF2B5EF4-FFF2-40B4-BE49-F238E27FC236}">
                <a16:creationId xmlns:a16="http://schemas.microsoft.com/office/drawing/2014/main" id="{E4008667-04B4-4D1C-A76E-DBC6A6693EDB}"/>
              </a:ext>
            </a:extLst>
          </p:cNvPr>
          <p:cNvSpPr>
            <a:spLocks noGrp="1"/>
          </p:cNvSpPr>
          <p:nvPr>
            <p:ph type="title"/>
          </p:nvPr>
        </p:nvSpPr>
        <p:spPr/>
        <p:txBody>
          <a:bodyPr/>
          <a:lstStyle/>
          <a:p>
            <a:r>
              <a:rPr lang="en-US" dirty="0"/>
              <a:t>ML Method #2: Decision Tree</a:t>
            </a:r>
          </a:p>
        </p:txBody>
      </p:sp>
      <p:pic>
        <p:nvPicPr>
          <p:cNvPr id="6" name="Picture 5">
            <a:extLst>
              <a:ext uri="{FF2B5EF4-FFF2-40B4-BE49-F238E27FC236}">
                <a16:creationId xmlns:a16="http://schemas.microsoft.com/office/drawing/2014/main" id="{DAFAD1D8-7068-4056-B073-460F17CA4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810000"/>
            <a:ext cx="3340100" cy="2040396"/>
          </a:xfrm>
          <a:prstGeom prst="rect">
            <a:avLst/>
          </a:prstGeom>
        </p:spPr>
      </p:pic>
    </p:spTree>
    <p:extLst>
      <p:ext uri="{BB962C8B-B14F-4D97-AF65-F5344CB8AC3E}">
        <p14:creationId xmlns:p14="http://schemas.microsoft.com/office/powerpoint/2010/main" val="356245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A984C3-EB30-414C-920A-B54E837BE90B}"/>
              </a:ext>
            </a:extLst>
          </p:cNvPr>
          <p:cNvSpPr>
            <a:spLocks noGrp="1"/>
          </p:cNvSpPr>
          <p:nvPr>
            <p:ph sz="quarter" idx="1"/>
          </p:nvPr>
        </p:nvSpPr>
        <p:spPr/>
        <p:txBody>
          <a:bodyPr>
            <a:normAutofit/>
          </a:bodyPr>
          <a:lstStyle/>
          <a:p>
            <a:r>
              <a:rPr lang="en-US" sz="2400" dirty="0"/>
              <a:t>Assumption: There is some latent, unobserved temporal state that influences whether I play (watched tennis on TV)</a:t>
            </a:r>
          </a:p>
          <a:p>
            <a:r>
              <a:rPr lang="en-US" sz="2400" dirty="0"/>
              <a:t>Scan the training data, and slowly infer when you’re in that state, and how behavior changes in state </a:t>
            </a:r>
          </a:p>
        </p:txBody>
      </p:sp>
      <p:sp>
        <p:nvSpPr>
          <p:cNvPr id="3" name="Title 2">
            <a:extLst>
              <a:ext uri="{FF2B5EF4-FFF2-40B4-BE49-F238E27FC236}">
                <a16:creationId xmlns:a16="http://schemas.microsoft.com/office/drawing/2014/main" id="{E4008667-04B4-4D1C-A76E-DBC6A6693EDB}"/>
              </a:ext>
            </a:extLst>
          </p:cNvPr>
          <p:cNvSpPr>
            <a:spLocks noGrp="1"/>
          </p:cNvSpPr>
          <p:nvPr>
            <p:ph type="title"/>
          </p:nvPr>
        </p:nvSpPr>
        <p:spPr/>
        <p:txBody>
          <a:bodyPr/>
          <a:lstStyle/>
          <a:p>
            <a:r>
              <a:rPr lang="en-US" dirty="0"/>
              <a:t>ML Method #3: Hidden Markov Model</a:t>
            </a:r>
          </a:p>
        </p:txBody>
      </p:sp>
      <p:pic>
        <p:nvPicPr>
          <p:cNvPr id="5" name="Picture 4">
            <a:extLst>
              <a:ext uri="{FF2B5EF4-FFF2-40B4-BE49-F238E27FC236}">
                <a16:creationId xmlns:a16="http://schemas.microsoft.com/office/drawing/2014/main" id="{16B42D22-E11F-41AF-95FA-E69B2531F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733800"/>
            <a:ext cx="5901349" cy="2331001"/>
          </a:xfrm>
          <a:prstGeom prst="rect">
            <a:avLst/>
          </a:prstGeom>
        </p:spPr>
      </p:pic>
    </p:spTree>
    <p:extLst>
      <p:ext uri="{BB962C8B-B14F-4D97-AF65-F5344CB8AC3E}">
        <p14:creationId xmlns:p14="http://schemas.microsoft.com/office/powerpoint/2010/main" val="546148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6FE731-4B1C-497D-B90F-B7BDE251366D}"/>
              </a:ext>
            </a:extLst>
          </p:cNvPr>
          <p:cNvSpPr>
            <a:spLocks noGrp="1"/>
          </p:cNvSpPr>
          <p:nvPr>
            <p:ph sz="quarter" idx="1"/>
          </p:nvPr>
        </p:nvSpPr>
        <p:spPr/>
        <p:txBody>
          <a:bodyPr>
            <a:normAutofit/>
          </a:bodyPr>
          <a:lstStyle/>
          <a:p>
            <a:r>
              <a:rPr lang="en-US" dirty="0"/>
              <a:t>When labeled data is available, ML can be used to </a:t>
            </a:r>
            <a:r>
              <a:rPr lang="en-US" i="1" dirty="0"/>
              <a:t>make predictions </a:t>
            </a:r>
            <a:endParaRPr lang="en-US" dirty="0"/>
          </a:p>
          <a:p>
            <a:pPr lvl="1"/>
            <a:r>
              <a:rPr lang="en-US" dirty="0"/>
              <a:t>Classification – labels are nominal</a:t>
            </a:r>
          </a:p>
          <a:p>
            <a:pPr lvl="1"/>
            <a:r>
              <a:rPr lang="en-US" dirty="0"/>
              <a:t>Regression – labels are numerical</a:t>
            </a:r>
          </a:p>
          <a:p>
            <a:r>
              <a:rPr lang="en-US" dirty="0"/>
              <a:t>When labeled data is not available, ML can be used to </a:t>
            </a:r>
            <a:r>
              <a:rPr lang="en-US" i="1" dirty="0"/>
              <a:t>find latent structure</a:t>
            </a:r>
          </a:p>
          <a:p>
            <a:pPr lvl="1"/>
            <a:r>
              <a:rPr lang="en-US" dirty="0"/>
              <a:t>Clustering</a:t>
            </a:r>
          </a:p>
          <a:p>
            <a:pPr lvl="1"/>
            <a:r>
              <a:rPr lang="en-US" dirty="0"/>
              <a:t>Dimensionality Reduction/Topic Modeling</a:t>
            </a:r>
          </a:p>
          <a:p>
            <a:r>
              <a:rPr lang="en-US" dirty="0"/>
              <a:t>In general, ML fits a </a:t>
            </a:r>
            <a:r>
              <a:rPr lang="en-US" i="1" dirty="0"/>
              <a:t>function </a:t>
            </a:r>
            <a:r>
              <a:rPr lang="en-US" dirty="0"/>
              <a:t>to data by </a:t>
            </a:r>
            <a:r>
              <a:rPr lang="en-US" i="1" dirty="0"/>
              <a:t>iteratively</a:t>
            </a:r>
            <a:r>
              <a:rPr lang="en-US" dirty="0"/>
              <a:t> solving an optimization problem over a training set</a:t>
            </a:r>
          </a:p>
        </p:txBody>
      </p:sp>
      <p:sp>
        <p:nvSpPr>
          <p:cNvPr id="3" name="Title 2">
            <a:extLst>
              <a:ext uri="{FF2B5EF4-FFF2-40B4-BE49-F238E27FC236}">
                <a16:creationId xmlns:a16="http://schemas.microsoft.com/office/drawing/2014/main" id="{788F7401-4615-4277-AD06-D2C0E5069673}"/>
              </a:ext>
            </a:extLst>
          </p:cNvPr>
          <p:cNvSpPr>
            <a:spLocks noGrp="1"/>
          </p:cNvSpPr>
          <p:nvPr>
            <p:ph type="title"/>
          </p:nvPr>
        </p:nvSpPr>
        <p:spPr/>
        <p:txBody>
          <a:bodyPr/>
          <a:lstStyle/>
          <a:p>
            <a:r>
              <a:rPr lang="en-US" dirty="0"/>
              <a:t>Machine Learning Types</a:t>
            </a:r>
          </a:p>
        </p:txBody>
      </p:sp>
    </p:spTree>
    <p:extLst>
      <p:ext uri="{BB962C8B-B14F-4D97-AF65-F5344CB8AC3E}">
        <p14:creationId xmlns:p14="http://schemas.microsoft.com/office/powerpoint/2010/main" val="15898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53BB20-B307-4FA5-BCDD-542C03D7648F}"/>
              </a:ext>
            </a:extLst>
          </p:cNvPr>
          <p:cNvSpPr>
            <a:spLocks noGrp="1"/>
          </p:cNvSpPr>
          <p:nvPr>
            <p:ph sz="quarter" idx="1"/>
          </p:nvPr>
        </p:nvSpPr>
        <p:spPr/>
        <p:txBody>
          <a:bodyPr/>
          <a:lstStyle/>
          <a:p>
            <a:r>
              <a:rPr lang="en-US" dirty="0"/>
              <a:t>ML can be really difficult to use/program for.</a:t>
            </a:r>
          </a:p>
          <a:p>
            <a:pPr lvl="1"/>
            <a:r>
              <a:rPr lang="en-US" dirty="0"/>
              <a:t>Different languages</a:t>
            </a:r>
          </a:p>
          <a:p>
            <a:pPr lvl="1"/>
            <a:r>
              <a:rPr lang="en-US" dirty="0"/>
              <a:t>Low-level bindings</a:t>
            </a:r>
          </a:p>
          <a:p>
            <a:pPr lvl="1"/>
            <a:r>
              <a:rPr lang="en-US" dirty="0"/>
              <a:t>Poor documentation and constantly evolving open source code</a:t>
            </a:r>
          </a:p>
          <a:p>
            <a:endParaRPr lang="en-US" dirty="0"/>
          </a:p>
        </p:txBody>
      </p:sp>
      <p:sp>
        <p:nvSpPr>
          <p:cNvPr id="3" name="Title 2">
            <a:extLst>
              <a:ext uri="{FF2B5EF4-FFF2-40B4-BE49-F238E27FC236}">
                <a16:creationId xmlns:a16="http://schemas.microsoft.com/office/drawing/2014/main" id="{312EE16B-2965-4852-BE57-CFB909D9A37D}"/>
              </a:ext>
            </a:extLst>
          </p:cNvPr>
          <p:cNvSpPr>
            <a:spLocks noGrp="1"/>
          </p:cNvSpPr>
          <p:nvPr>
            <p:ph type="title"/>
          </p:nvPr>
        </p:nvSpPr>
        <p:spPr/>
        <p:txBody>
          <a:bodyPr/>
          <a:lstStyle/>
          <a:p>
            <a:r>
              <a:rPr lang="en-US" dirty="0"/>
              <a:t>But ML Doesn’t Always Work…</a:t>
            </a:r>
          </a:p>
        </p:txBody>
      </p:sp>
      <p:pic>
        <p:nvPicPr>
          <p:cNvPr id="5" name="Picture 4">
            <a:extLst>
              <a:ext uri="{FF2B5EF4-FFF2-40B4-BE49-F238E27FC236}">
                <a16:creationId xmlns:a16="http://schemas.microsoft.com/office/drawing/2014/main" id="{A0DBEB1F-80C3-44BE-8FDB-2D6BE15C9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975" y="3505200"/>
            <a:ext cx="5734050" cy="2295525"/>
          </a:xfrm>
          <a:prstGeom prst="rect">
            <a:avLst/>
          </a:prstGeom>
        </p:spPr>
      </p:pic>
    </p:spTree>
    <p:extLst>
      <p:ext uri="{BB962C8B-B14F-4D97-AF65-F5344CB8AC3E}">
        <p14:creationId xmlns:p14="http://schemas.microsoft.com/office/powerpoint/2010/main" val="53889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53BB20-B307-4FA5-BCDD-542C03D7648F}"/>
              </a:ext>
            </a:extLst>
          </p:cNvPr>
          <p:cNvSpPr>
            <a:spLocks noGrp="1"/>
          </p:cNvSpPr>
          <p:nvPr>
            <p:ph sz="quarter" idx="1"/>
          </p:nvPr>
        </p:nvSpPr>
        <p:spPr/>
        <p:txBody>
          <a:bodyPr/>
          <a:lstStyle/>
          <a:p>
            <a:r>
              <a:rPr lang="en-US" dirty="0"/>
              <a:t>It requires a lot of ML knowledge to use algorithms </a:t>
            </a:r>
            <a:r>
              <a:rPr lang="en-US" i="1" dirty="0"/>
              <a:t>correctly</a:t>
            </a:r>
            <a:endParaRPr lang="en-US" dirty="0"/>
          </a:p>
          <a:p>
            <a:pPr lvl="1"/>
            <a:r>
              <a:rPr lang="en-US" dirty="0"/>
              <a:t>Example: Overfitting</a:t>
            </a:r>
          </a:p>
        </p:txBody>
      </p:sp>
      <p:sp>
        <p:nvSpPr>
          <p:cNvPr id="3" name="Title 2">
            <a:extLst>
              <a:ext uri="{FF2B5EF4-FFF2-40B4-BE49-F238E27FC236}">
                <a16:creationId xmlns:a16="http://schemas.microsoft.com/office/drawing/2014/main" id="{312EE16B-2965-4852-BE57-CFB909D9A37D}"/>
              </a:ext>
            </a:extLst>
          </p:cNvPr>
          <p:cNvSpPr>
            <a:spLocks noGrp="1"/>
          </p:cNvSpPr>
          <p:nvPr>
            <p:ph type="title"/>
          </p:nvPr>
        </p:nvSpPr>
        <p:spPr/>
        <p:txBody>
          <a:bodyPr/>
          <a:lstStyle/>
          <a:p>
            <a:r>
              <a:rPr lang="en-US" dirty="0"/>
              <a:t>But ML Doesn’t Always Work…</a:t>
            </a:r>
          </a:p>
        </p:txBody>
      </p:sp>
      <p:pic>
        <p:nvPicPr>
          <p:cNvPr id="6" name="Picture 5">
            <a:extLst>
              <a:ext uri="{FF2B5EF4-FFF2-40B4-BE49-F238E27FC236}">
                <a16:creationId xmlns:a16="http://schemas.microsoft.com/office/drawing/2014/main" id="{A722979E-D30D-459F-AC24-8504E69AF84F}"/>
              </a:ext>
            </a:extLst>
          </p:cNvPr>
          <p:cNvPicPr>
            <a:picLocks noChangeAspect="1"/>
          </p:cNvPicPr>
          <p:nvPr/>
        </p:nvPicPr>
        <p:blipFill>
          <a:blip r:embed="rId2"/>
          <a:stretch>
            <a:fillRect/>
          </a:stretch>
        </p:blipFill>
        <p:spPr>
          <a:xfrm>
            <a:off x="350685" y="3733800"/>
            <a:ext cx="2898794" cy="2161529"/>
          </a:xfrm>
          <a:prstGeom prst="rect">
            <a:avLst/>
          </a:prstGeom>
        </p:spPr>
      </p:pic>
      <p:pic>
        <p:nvPicPr>
          <p:cNvPr id="7" name="Picture 6">
            <a:extLst>
              <a:ext uri="{FF2B5EF4-FFF2-40B4-BE49-F238E27FC236}">
                <a16:creationId xmlns:a16="http://schemas.microsoft.com/office/drawing/2014/main" id="{D2099239-2BBD-448B-AE8A-14E7E494925C}"/>
              </a:ext>
            </a:extLst>
          </p:cNvPr>
          <p:cNvPicPr>
            <a:picLocks noChangeAspect="1"/>
          </p:cNvPicPr>
          <p:nvPr/>
        </p:nvPicPr>
        <p:blipFill>
          <a:blip r:embed="rId3"/>
          <a:stretch>
            <a:fillRect/>
          </a:stretch>
        </p:blipFill>
        <p:spPr>
          <a:xfrm>
            <a:off x="3276600" y="3733800"/>
            <a:ext cx="2898794" cy="2123535"/>
          </a:xfrm>
          <a:prstGeom prst="rect">
            <a:avLst/>
          </a:prstGeom>
        </p:spPr>
      </p:pic>
      <p:pic>
        <p:nvPicPr>
          <p:cNvPr id="8" name="Picture 7">
            <a:extLst>
              <a:ext uri="{FF2B5EF4-FFF2-40B4-BE49-F238E27FC236}">
                <a16:creationId xmlns:a16="http://schemas.microsoft.com/office/drawing/2014/main" id="{049CDF6C-FA10-4C5E-A994-C7F133C6CB61}"/>
              </a:ext>
            </a:extLst>
          </p:cNvPr>
          <p:cNvPicPr>
            <a:picLocks noChangeAspect="1"/>
          </p:cNvPicPr>
          <p:nvPr/>
        </p:nvPicPr>
        <p:blipFill>
          <a:blip r:embed="rId4"/>
          <a:stretch>
            <a:fillRect/>
          </a:stretch>
        </p:blipFill>
        <p:spPr>
          <a:xfrm>
            <a:off x="6175394" y="3755138"/>
            <a:ext cx="2918165" cy="2161908"/>
          </a:xfrm>
          <a:prstGeom prst="rect">
            <a:avLst/>
          </a:prstGeom>
        </p:spPr>
      </p:pic>
    </p:spTree>
    <p:extLst>
      <p:ext uri="{BB962C8B-B14F-4D97-AF65-F5344CB8AC3E}">
        <p14:creationId xmlns:p14="http://schemas.microsoft.com/office/powerpoint/2010/main" val="2380670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C6E99C-D65B-49F0-B0EA-46D22E6FDD75}"/>
              </a:ext>
            </a:extLst>
          </p:cNvPr>
          <p:cNvSpPr>
            <a:spLocks noGrp="1"/>
          </p:cNvSpPr>
          <p:nvPr>
            <p:ph sz="quarter" idx="1"/>
          </p:nvPr>
        </p:nvSpPr>
        <p:spPr/>
        <p:txBody>
          <a:bodyPr/>
          <a:lstStyle/>
          <a:p>
            <a:pPr marL="514350" indent="-514350">
              <a:buFont typeface="+mj-lt"/>
              <a:buAutoNum type="arabicPeriod"/>
            </a:pPr>
            <a:r>
              <a:rPr lang="en-US" b="1" dirty="0"/>
              <a:t>Visual Analytics and why we need ML</a:t>
            </a:r>
          </a:p>
          <a:p>
            <a:pPr marL="514350" indent="-514350">
              <a:buFont typeface="+mj-lt"/>
              <a:buAutoNum type="arabicPeriod"/>
            </a:pPr>
            <a:r>
              <a:rPr lang="en-US" dirty="0"/>
              <a:t>High-level overview of ML</a:t>
            </a:r>
          </a:p>
          <a:p>
            <a:pPr marL="514350" indent="-514350">
              <a:buFont typeface="+mj-lt"/>
              <a:buAutoNum type="arabicPeriod"/>
            </a:pPr>
            <a:r>
              <a:rPr lang="en-US" dirty="0"/>
              <a:t>Why should visualization help?</a:t>
            </a:r>
          </a:p>
          <a:p>
            <a:pPr marL="514350" indent="-514350">
              <a:buFont typeface="+mj-lt"/>
              <a:buAutoNum type="arabicPeriod"/>
            </a:pPr>
            <a:r>
              <a:rPr lang="en-US" dirty="0"/>
              <a:t>Five ways VA makes ML more accessible</a:t>
            </a:r>
          </a:p>
          <a:p>
            <a:pPr marL="514350" indent="-514350">
              <a:buFont typeface="+mj-lt"/>
              <a:buAutoNum type="arabicPeriod"/>
            </a:pPr>
            <a:endParaRPr lang="en-US" dirty="0"/>
          </a:p>
        </p:txBody>
      </p:sp>
      <p:sp>
        <p:nvSpPr>
          <p:cNvPr id="3" name="Title 2">
            <a:extLst>
              <a:ext uri="{FF2B5EF4-FFF2-40B4-BE49-F238E27FC236}">
                <a16:creationId xmlns:a16="http://schemas.microsoft.com/office/drawing/2014/main" id="{92BB44A5-96B1-4B5A-A8A5-BC51DB14F0B3}"/>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489917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53BB20-B307-4FA5-BCDD-542C03D7648F}"/>
              </a:ext>
            </a:extLst>
          </p:cNvPr>
          <p:cNvSpPr>
            <a:spLocks noGrp="1"/>
          </p:cNvSpPr>
          <p:nvPr>
            <p:ph sz="quarter" idx="1"/>
          </p:nvPr>
        </p:nvSpPr>
        <p:spPr/>
        <p:txBody>
          <a:bodyPr/>
          <a:lstStyle/>
          <a:p>
            <a:r>
              <a:rPr lang="en-US" b="1" dirty="0"/>
              <a:t>Model Selection: </a:t>
            </a:r>
            <a:r>
              <a:rPr lang="en-US" dirty="0"/>
              <a:t>How do you know </a:t>
            </a:r>
            <a:r>
              <a:rPr lang="en-US" i="1" dirty="0"/>
              <a:t>which </a:t>
            </a:r>
            <a:r>
              <a:rPr lang="en-US" dirty="0"/>
              <a:t>model to use?   What about the parameters?</a:t>
            </a:r>
          </a:p>
        </p:txBody>
      </p:sp>
      <p:sp>
        <p:nvSpPr>
          <p:cNvPr id="3" name="Title 2">
            <a:extLst>
              <a:ext uri="{FF2B5EF4-FFF2-40B4-BE49-F238E27FC236}">
                <a16:creationId xmlns:a16="http://schemas.microsoft.com/office/drawing/2014/main" id="{312EE16B-2965-4852-BE57-CFB909D9A37D}"/>
              </a:ext>
            </a:extLst>
          </p:cNvPr>
          <p:cNvSpPr>
            <a:spLocks noGrp="1"/>
          </p:cNvSpPr>
          <p:nvPr>
            <p:ph type="title"/>
          </p:nvPr>
        </p:nvSpPr>
        <p:spPr/>
        <p:txBody>
          <a:bodyPr/>
          <a:lstStyle/>
          <a:p>
            <a:r>
              <a:rPr lang="en-US" dirty="0"/>
              <a:t>But ML Doesn’t Always Work…</a:t>
            </a:r>
          </a:p>
        </p:txBody>
      </p:sp>
      <p:pic>
        <p:nvPicPr>
          <p:cNvPr id="9" name="Picture 8">
            <a:extLst>
              <a:ext uri="{FF2B5EF4-FFF2-40B4-BE49-F238E27FC236}">
                <a16:creationId xmlns:a16="http://schemas.microsoft.com/office/drawing/2014/main" id="{2C2E883A-160D-4663-8F40-3CEEB5BDE9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7000"/>
            <a:ext cx="9144000" cy="3048000"/>
          </a:xfrm>
          <a:prstGeom prst="rect">
            <a:avLst/>
          </a:prstGeom>
        </p:spPr>
      </p:pic>
      <p:sp>
        <p:nvSpPr>
          <p:cNvPr id="10" name="TextBox 9">
            <a:extLst>
              <a:ext uri="{FF2B5EF4-FFF2-40B4-BE49-F238E27FC236}">
                <a16:creationId xmlns:a16="http://schemas.microsoft.com/office/drawing/2014/main" id="{A82AB5AB-65B7-4A7F-AB70-8308E6F9D70C}"/>
              </a:ext>
            </a:extLst>
          </p:cNvPr>
          <p:cNvSpPr txBox="1"/>
          <p:nvPr/>
        </p:nvSpPr>
        <p:spPr>
          <a:xfrm>
            <a:off x="2362200" y="5943600"/>
            <a:ext cx="3352800" cy="369332"/>
          </a:xfrm>
          <a:prstGeom prst="rect">
            <a:avLst/>
          </a:prstGeom>
          <a:noFill/>
        </p:spPr>
        <p:txBody>
          <a:bodyPr wrap="square" rtlCol="0">
            <a:spAutoFit/>
          </a:bodyPr>
          <a:lstStyle/>
          <a:p>
            <a:r>
              <a:rPr lang="en-US" dirty="0"/>
              <a:t>Source: </a:t>
            </a:r>
            <a:r>
              <a:rPr lang="en-US" dirty="0">
                <a:hlinkClick r:id="rId3"/>
              </a:rPr>
              <a:t>https://scikit-learn.org</a:t>
            </a:r>
            <a:endParaRPr lang="en-US" dirty="0"/>
          </a:p>
        </p:txBody>
      </p:sp>
    </p:spTree>
    <p:extLst>
      <p:ext uri="{BB962C8B-B14F-4D97-AF65-F5344CB8AC3E}">
        <p14:creationId xmlns:p14="http://schemas.microsoft.com/office/powerpoint/2010/main" val="2178867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2EE16B-2965-4852-BE57-CFB909D9A37D}"/>
              </a:ext>
            </a:extLst>
          </p:cNvPr>
          <p:cNvSpPr>
            <a:spLocks noGrp="1"/>
          </p:cNvSpPr>
          <p:nvPr>
            <p:ph type="title"/>
          </p:nvPr>
        </p:nvSpPr>
        <p:spPr/>
        <p:txBody>
          <a:bodyPr/>
          <a:lstStyle/>
          <a:p>
            <a:r>
              <a:rPr lang="en-US" dirty="0"/>
              <a:t>But ML Doesn’t Always Work…</a:t>
            </a:r>
          </a:p>
        </p:txBody>
      </p:sp>
      <p:pic>
        <p:nvPicPr>
          <p:cNvPr id="4" name="Picture 3">
            <a:extLst>
              <a:ext uri="{FF2B5EF4-FFF2-40B4-BE49-F238E27FC236}">
                <a16:creationId xmlns:a16="http://schemas.microsoft.com/office/drawing/2014/main" id="{127F940B-1947-4416-8932-DA5C2A4AF280}"/>
              </a:ext>
            </a:extLst>
          </p:cNvPr>
          <p:cNvPicPr>
            <a:picLocks noChangeAspect="1"/>
          </p:cNvPicPr>
          <p:nvPr/>
        </p:nvPicPr>
        <p:blipFill>
          <a:blip r:embed="rId2"/>
          <a:stretch>
            <a:fillRect/>
          </a:stretch>
        </p:blipFill>
        <p:spPr>
          <a:xfrm>
            <a:off x="2743200" y="1524000"/>
            <a:ext cx="3429000" cy="4584450"/>
          </a:xfrm>
          <a:prstGeom prst="rect">
            <a:avLst/>
          </a:prstGeom>
        </p:spPr>
      </p:pic>
      <p:sp>
        <p:nvSpPr>
          <p:cNvPr id="8" name="TextBox 7">
            <a:extLst>
              <a:ext uri="{FF2B5EF4-FFF2-40B4-BE49-F238E27FC236}">
                <a16:creationId xmlns:a16="http://schemas.microsoft.com/office/drawing/2014/main" id="{8509B5FC-2D2B-42A5-B889-FD8F9348E49B}"/>
              </a:ext>
            </a:extLst>
          </p:cNvPr>
          <p:cNvSpPr txBox="1"/>
          <p:nvPr/>
        </p:nvSpPr>
        <p:spPr>
          <a:xfrm>
            <a:off x="5943600" y="5967718"/>
            <a:ext cx="3352800" cy="369332"/>
          </a:xfrm>
          <a:prstGeom prst="rect">
            <a:avLst/>
          </a:prstGeom>
          <a:noFill/>
        </p:spPr>
        <p:txBody>
          <a:bodyPr wrap="square" rtlCol="0">
            <a:spAutoFit/>
          </a:bodyPr>
          <a:lstStyle/>
          <a:p>
            <a:r>
              <a:rPr lang="en-US" dirty="0"/>
              <a:t>Source: </a:t>
            </a:r>
            <a:r>
              <a:rPr lang="en-US" dirty="0">
                <a:hlinkClick r:id="rId3"/>
              </a:rPr>
              <a:t>https://scikit-learn.org</a:t>
            </a:r>
            <a:endParaRPr lang="en-US" dirty="0"/>
          </a:p>
        </p:txBody>
      </p:sp>
    </p:spTree>
    <p:extLst>
      <p:ext uri="{BB962C8B-B14F-4D97-AF65-F5344CB8AC3E}">
        <p14:creationId xmlns:p14="http://schemas.microsoft.com/office/powerpoint/2010/main" val="1737223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C4C0A-51BF-4142-8A15-553EA4E2E1C0}"/>
              </a:ext>
            </a:extLst>
          </p:cNvPr>
          <p:cNvSpPr>
            <a:spLocks noGrp="1"/>
          </p:cNvSpPr>
          <p:nvPr>
            <p:ph sz="quarter" idx="1"/>
          </p:nvPr>
        </p:nvSpPr>
        <p:spPr/>
        <p:txBody>
          <a:bodyPr/>
          <a:lstStyle/>
          <a:p>
            <a:r>
              <a:rPr lang="en-US" dirty="0"/>
              <a:t>Implementation/Complexity</a:t>
            </a:r>
          </a:p>
          <a:p>
            <a:pPr lvl="1"/>
            <a:r>
              <a:rPr lang="en-US" dirty="0"/>
              <a:t>Buggy code, requires high level of expertise</a:t>
            </a:r>
          </a:p>
          <a:p>
            <a:r>
              <a:rPr lang="en-US" dirty="0"/>
              <a:t>Data Quality</a:t>
            </a:r>
          </a:p>
          <a:p>
            <a:pPr lvl="1"/>
            <a:r>
              <a:rPr lang="en-US" dirty="0"/>
              <a:t>Missing data, noisy data</a:t>
            </a:r>
          </a:p>
          <a:p>
            <a:r>
              <a:rPr lang="en-US" dirty="0"/>
              <a:t>Model Selection</a:t>
            </a:r>
          </a:p>
          <a:p>
            <a:pPr lvl="1"/>
            <a:r>
              <a:rPr lang="en-US" dirty="0"/>
              <a:t>Model mismatch</a:t>
            </a:r>
          </a:p>
          <a:p>
            <a:r>
              <a:rPr lang="en-US" dirty="0"/>
              <a:t>Difficult to Interpret/Explain</a:t>
            </a:r>
          </a:p>
          <a:p>
            <a:pPr lvl="1"/>
            <a:r>
              <a:rPr lang="en-US" dirty="0"/>
              <a:t>Are models actionable?</a:t>
            </a:r>
          </a:p>
          <a:p>
            <a:endParaRPr lang="en-US" dirty="0"/>
          </a:p>
        </p:txBody>
      </p:sp>
      <p:sp>
        <p:nvSpPr>
          <p:cNvPr id="3" name="Title 2">
            <a:extLst>
              <a:ext uri="{FF2B5EF4-FFF2-40B4-BE49-F238E27FC236}">
                <a16:creationId xmlns:a16="http://schemas.microsoft.com/office/drawing/2014/main" id="{C1266B0A-0362-4F4D-A18A-B6EF22849C10}"/>
              </a:ext>
            </a:extLst>
          </p:cNvPr>
          <p:cNvSpPr>
            <a:spLocks noGrp="1"/>
          </p:cNvSpPr>
          <p:nvPr>
            <p:ph type="title"/>
          </p:nvPr>
        </p:nvSpPr>
        <p:spPr/>
        <p:txBody>
          <a:bodyPr/>
          <a:lstStyle/>
          <a:p>
            <a:r>
              <a:rPr lang="en-US" dirty="0"/>
              <a:t>Wicked Problems of ML</a:t>
            </a:r>
          </a:p>
        </p:txBody>
      </p:sp>
    </p:spTree>
    <p:extLst>
      <p:ext uri="{BB962C8B-B14F-4D97-AF65-F5344CB8AC3E}">
        <p14:creationId xmlns:p14="http://schemas.microsoft.com/office/powerpoint/2010/main" val="250470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453528-3BC3-450E-83D5-84BDF6FD9C86}"/>
              </a:ext>
            </a:extLst>
          </p:cNvPr>
          <p:cNvPicPr>
            <a:picLocks noChangeAspect="1"/>
          </p:cNvPicPr>
          <p:nvPr/>
        </p:nvPicPr>
        <p:blipFill>
          <a:blip r:embed="rId2"/>
          <a:stretch>
            <a:fillRect/>
          </a:stretch>
        </p:blipFill>
        <p:spPr>
          <a:xfrm>
            <a:off x="1066800" y="2057400"/>
            <a:ext cx="7188199" cy="2551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itle 2">
            <a:extLst>
              <a:ext uri="{FF2B5EF4-FFF2-40B4-BE49-F238E27FC236}">
                <a16:creationId xmlns:a16="http://schemas.microsoft.com/office/drawing/2014/main" id="{0B17EA00-F9C8-40F2-B769-5650304F2558}"/>
              </a:ext>
            </a:extLst>
          </p:cNvPr>
          <p:cNvSpPr>
            <a:spLocks noGrp="1"/>
          </p:cNvSpPr>
          <p:nvPr>
            <p:ph type="title"/>
          </p:nvPr>
        </p:nvSpPr>
        <p:spPr>
          <a:xfrm>
            <a:off x="457200" y="685800"/>
            <a:ext cx="8229600" cy="609600"/>
          </a:xfrm>
        </p:spPr>
        <p:txBody>
          <a:bodyPr/>
          <a:lstStyle/>
          <a:p>
            <a:r>
              <a:rPr lang="en-US" dirty="0"/>
              <a:t>The Result…</a:t>
            </a:r>
          </a:p>
        </p:txBody>
      </p:sp>
    </p:spTree>
    <p:extLst>
      <p:ext uri="{BB962C8B-B14F-4D97-AF65-F5344CB8AC3E}">
        <p14:creationId xmlns:p14="http://schemas.microsoft.com/office/powerpoint/2010/main" val="2017006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E3A6C0-65BA-4072-97EF-43F30E1C4CD1}"/>
              </a:ext>
            </a:extLst>
          </p:cNvPr>
          <p:cNvSpPr>
            <a:spLocks noGrp="1"/>
          </p:cNvSpPr>
          <p:nvPr>
            <p:ph sz="quarter" idx="1"/>
          </p:nvPr>
        </p:nvSpPr>
        <p:spPr/>
        <p:txBody>
          <a:bodyPr/>
          <a:lstStyle/>
          <a:p>
            <a:r>
              <a:rPr lang="en-US" b="1" dirty="0"/>
              <a:t>Visualization </a:t>
            </a:r>
            <a:r>
              <a:rPr lang="en-US" dirty="0"/>
              <a:t>can offer (imperfect) solutions to the “wicked” problems in machine learning.</a:t>
            </a:r>
          </a:p>
          <a:p>
            <a:r>
              <a:rPr lang="en-US" b="1" dirty="0"/>
              <a:t>Why Visualization?</a:t>
            </a:r>
          </a:p>
        </p:txBody>
      </p:sp>
      <p:sp>
        <p:nvSpPr>
          <p:cNvPr id="3" name="Title 2">
            <a:extLst>
              <a:ext uri="{FF2B5EF4-FFF2-40B4-BE49-F238E27FC236}">
                <a16:creationId xmlns:a16="http://schemas.microsoft.com/office/drawing/2014/main" id="{F95F702F-526F-4C1A-B74D-33411E2F75C5}"/>
              </a:ext>
            </a:extLst>
          </p:cNvPr>
          <p:cNvSpPr>
            <a:spLocks noGrp="1"/>
          </p:cNvSpPr>
          <p:nvPr>
            <p:ph type="title"/>
          </p:nvPr>
        </p:nvSpPr>
        <p:spPr/>
        <p:txBody>
          <a:bodyPr/>
          <a:lstStyle/>
          <a:p>
            <a:r>
              <a:rPr lang="en-US" dirty="0"/>
              <a:t>Claim</a:t>
            </a:r>
          </a:p>
        </p:txBody>
      </p:sp>
    </p:spTree>
    <p:extLst>
      <p:ext uri="{BB962C8B-B14F-4D97-AF65-F5344CB8AC3E}">
        <p14:creationId xmlns:p14="http://schemas.microsoft.com/office/powerpoint/2010/main" val="429168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C6E99C-D65B-49F0-B0EA-46D22E6FDD75}"/>
              </a:ext>
            </a:extLst>
          </p:cNvPr>
          <p:cNvSpPr>
            <a:spLocks noGrp="1"/>
          </p:cNvSpPr>
          <p:nvPr>
            <p:ph sz="quarter" idx="1"/>
          </p:nvPr>
        </p:nvSpPr>
        <p:spPr/>
        <p:txBody>
          <a:bodyPr/>
          <a:lstStyle/>
          <a:p>
            <a:pPr marL="514350" indent="-514350">
              <a:buFont typeface="+mj-lt"/>
              <a:buAutoNum type="arabicPeriod"/>
            </a:pPr>
            <a:r>
              <a:rPr lang="en-US" dirty="0"/>
              <a:t>Visual Analytics and why we need ML</a:t>
            </a:r>
          </a:p>
          <a:p>
            <a:pPr marL="514350" indent="-514350">
              <a:buFont typeface="+mj-lt"/>
              <a:buAutoNum type="arabicPeriod"/>
            </a:pPr>
            <a:r>
              <a:rPr lang="en-US" dirty="0"/>
              <a:t>High-level overview of ML</a:t>
            </a:r>
          </a:p>
          <a:p>
            <a:pPr marL="514350" indent="-514350">
              <a:buFont typeface="+mj-lt"/>
              <a:buAutoNum type="arabicPeriod"/>
            </a:pPr>
            <a:r>
              <a:rPr lang="en-US" b="1" dirty="0"/>
              <a:t>Why should visualization help?</a:t>
            </a:r>
          </a:p>
          <a:p>
            <a:pPr marL="788670" lvl="1" indent="-514350">
              <a:buFont typeface="+mj-lt"/>
              <a:buAutoNum type="arabicPeriod"/>
            </a:pPr>
            <a:r>
              <a:rPr lang="en-US" b="1" dirty="0"/>
              <a:t>Visualization </a:t>
            </a:r>
            <a:r>
              <a:rPr lang="en-US" b="1"/>
              <a:t>as affordance</a:t>
            </a:r>
            <a:endParaRPr lang="en-US" b="1" dirty="0"/>
          </a:p>
          <a:p>
            <a:pPr marL="514350" indent="-514350">
              <a:buFont typeface="+mj-lt"/>
              <a:buAutoNum type="arabicPeriod"/>
            </a:pPr>
            <a:r>
              <a:rPr lang="en-US" dirty="0"/>
              <a:t>Five ways VA makes ML more accessible</a:t>
            </a:r>
          </a:p>
          <a:p>
            <a:pPr marL="514350" indent="-514350">
              <a:buFont typeface="+mj-lt"/>
              <a:buAutoNum type="arabicPeriod"/>
            </a:pPr>
            <a:endParaRPr lang="en-US" dirty="0"/>
          </a:p>
        </p:txBody>
      </p:sp>
      <p:sp>
        <p:nvSpPr>
          <p:cNvPr id="3" name="Title 2">
            <a:extLst>
              <a:ext uri="{FF2B5EF4-FFF2-40B4-BE49-F238E27FC236}">
                <a16:creationId xmlns:a16="http://schemas.microsoft.com/office/drawing/2014/main" id="{92BB44A5-96B1-4B5A-A8A5-BC51DB14F0B3}"/>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707415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64B5B-8C08-4CAF-AF33-08EE1E24DA84}"/>
              </a:ext>
            </a:extLst>
          </p:cNvPr>
          <p:cNvSpPr>
            <a:spLocks noGrp="1"/>
          </p:cNvSpPr>
          <p:nvPr>
            <p:ph sz="quarter" idx="1"/>
          </p:nvPr>
        </p:nvSpPr>
        <p:spPr/>
        <p:txBody>
          <a:bodyPr/>
          <a:lstStyle/>
          <a:p>
            <a:r>
              <a:rPr lang="en-US" dirty="0"/>
              <a:t>From Human Factors/Engineering</a:t>
            </a:r>
          </a:p>
          <a:p>
            <a:r>
              <a:rPr lang="en-US" dirty="0"/>
              <a:t>Features of an object that </a:t>
            </a:r>
            <a:r>
              <a:rPr lang="en-US" i="1" dirty="0"/>
              <a:t>afford</a:t>
            </a:r>
            <a:r>
              <a:rPr lang="en-US" dirty="0"/>
              <a:t> or imply how to use them</a:t>
            </a:r>
          </a:p>
        </p:txBody>
      </p:sp>
      <p:sp>
        <p:nvSpPr>
          <p:cNvPr id="3" name="Title 2">
            <a:extLst>
              <a:ext uri="{FF2B5EF4-FFF2-40B4-BE49-F238E27FC236}">
                <a16:creationId xmlns:a16="http://schemas.microsoft.com/office/drawing/2014/main" id="{D9CF3E50-07C6-496F-893B-1D793377682C}"/>
              </a:ext>
            </a:extLst>
          </p:cNvPr>
          <p:cNvSpPr>
            <a:spLocks noGrp="1"/>
          </p:cNvSpPr>
          <p:nvPr>
            <p:ph type="title"/>
          </p:nvPr>
        </p:nvSpPr>
        <p:spPr/>
        <p:txBody>
          <a:bodyPr/>
          <a:lstStyle/>
          <a:p>
            <a:r>
              <a:rPr lang="en-US" dirty="0"/>
              <a:t>Affordances</a:t>
            </a:r>
          </a:p>
        </p:txBody>
      </p:sp>
      <p:pic>
        <p:nvPicPr>
          <p:cNvPr id="4" name="Picture 3">
            <a:extLst>
              <a:ext uri="{FF2B5EF4-FFF2-40B4-BE49-F238E27FC236}">
                <a16:creationId xmlns:a16="http://schemas.microsoft.com/office/drawing/2014/main" id="{3623E276-FFCD-41CB-A749-607451ED6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276600"/>
            <a:ext cx="3545186" cy="2632300"/>
          </a:xfrm>
          <a:prstGeom prst="rect">
            <a:avLst/>
          </a:prstGeom>
        </p:spPr>
      </p:pic>
      <p:pic>
        <p:nvPicPr>
          <p:cNvPr id="5" name="Picture 4">
            <a:extLst>
              <a:ext uri="{FF2B5EF4-FFF2-40B4-BE49-F238E27FC236}">
                <a16:creationId xmlns:a16="http://schemas.microsoft.com/office/drawing/2014/main" id="{E3A5B0D7-B695-41C1-AA0E-828C23E16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786" y="2819400"/>
            <a:ext cx="4139984" cy="3001489"/>
          </a:xfrm>
          <a:prstGeom prst="rect">
            <a:avLst/>
          </a:prstGeom>
        </p:spPr>
      </p:pic>
    </p:spTree>
    <p:extLst>
      <p:ext uri="{BB962C8B-B14F-4D97-AF65-F5344CB8AC3E}">
        <p14:creationId xmlns:p14="http://schemas.microsoft.com/office/powerpoint/2010/main" val="1304927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ar">
            <a:extLst>
              <a:ext uri="{FF2B5EF4-FFF2-40B4-BE49-F238E27FC236}">
                <a16:creationId xmlns:a16="http://schemas.microsoft.com/office/drawing/2014/main" id="{F7F6E28E-ED10-264A-B366-707CAC9F2A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4800" y="2971800"/>
            <a:ext cx="914400" cy="914400"/>
          </a:xfrm>
          <a:prstGeom prst="rect">
            <a:avLst/>
          </a:prstGeom>
        </p:spPr>
      </p:pic>
    </p:spTree>
    <p:extLst>
      <p:ext uri="{BB962C8B-B14F-4D97-AF65-F5344CB8AC3E}">
        <p14:creationId xmlns:p14="http://schemas.microsoft.com/office/powerpoint/2010/main" val="4163028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ar">
            <a:extLst>
              <a:ext uri="{FF2B5EF4-FFF2-40B4-BE49-F238E27FC236}">
                <a16:creationId xmlns:a16="http://schemas.microsoft.com/office/drawing/2014/main" id="{F7F6E28E-ED10-264A-B366-707CAC9F2A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4800" y="2971800"/>
            <a:ext cx="914400" cy="914400"/>
          </a:xfrm>
          <a:prstGeom prst="rect">
            <a:avLst/>
          </a:prstGeom>
        </p:spPr>
      </p:pic>
      <p:sp>
        <p:nvSpPr>
          <p:cNvPr id="2" name="TextBox 1">
            <a:extLst>
              <a:ext uri="{FF2B5EF4-FFF2-40B4-BE49-F238E27FC236}">
                <a16:creationId xmlns:a16="http://schemas.microsoft.com/office/drawing/2014/main" id="{A5FA154D-4DD5-CC4C-A42A-D39EDC0E39CA}"/>
              </a:ext>
            </a:extLst>
          </p:cNvPr>
          <p:cNvSpPr txBox="1"/>
          <p:nvPr/>
        </p:nvSpPr>
        <p:spPr>
          <a:xfrm>
            <a:off x="320040" y="1104139"/>
            <a:ext cx="7022592" cy="646331"/>
          </a:xfrm>
          <a:prstGeom prst="rect">
            <a:avLst/>
          </a:prstGeom>
          <a:noFill/>
        </p:spPr>
        <p:txBody>
          <a:bodyPr wrap="square" rtlCol="0">
            <a:spAutoFit/>
          </a:bodyPr>
          <a:lstStyle/>
          <a:p>
            <a:r>
              <a:rPr lang="en-US" sz="3600" dirty="0"/>
              <a:t>Imagine if in order to use a car…</a:t>
            </a:r>
          </a:p>
        </p:txBody>
      </p:sp>
    </p:spTree>
    <p:extLst>
      <p:ext uri="{BB962C8B-B14F-4D97-AF65-F5344CB8AC3E}">
        <p14:creationId xmlns:p14="http://schemas.microsoft.com/office/powerpoint/2010/main" val="104108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ar">
            <a:extLst>
              <a:ext uri="{FF2B5EF4-FFF2-40B4-BE49-F238E27FC236}">
                <a16:creationId xmlns:a16="http://schemas.microsoft.com/office/drawing/2014/main" id="{F7F6E28E-ED10-264A-B366-707CAC9F2A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4800" y="2971800"/>
            <a:ext cx="914400" cy="914400"/>
          </a:xfrm>
          <a:prstGeom prst="rect">
            <a:avLst/>
          </a:prstGeom>
        </p:spPr>
      </p:pic>
      <p:sp>
        <p:nvSpPr>
          <p:cNvPr id="2" name="TextBox 1">
            <a:extLst>
              <a:ext uri="{FF2B5EF4-FFF2-40B4-BE49-F238E27FC236}">
                <a16:creationId xmlns:a16="http://schemas.microsoft.com/office/drawing/2014/main" id="{A5FA154D-4DD5-CC4C-A42A-D39EDC0E39CA}"/>
              </a:ext>
            </a:extLst>
          </p:cNvPr>
          <p:cNvSpPr txBox="1"/>
          <p:nvPr/>
        </p:nvSpPr>
        <p:spPr>
          <a:xfrm>
            <a:off x="320040" y="1104139"/>
            <a:ext cx="7022592" cy="646331"/>
          </a:xfrm>
          <a:prstGeom prst="rect">
            <a:avLst/>
          </a:prstGeom>
          <a:noFill/>
        </p:spPr>
        <p:txBody>
          <a:bodyPr wrap="square" rtlCol="0">
            <a:spAutoFit/>
          </a:bodyPr>
          <a:lstStyle/>
          <a:p>
            <a:r>
              <a:rPr lang="en-US" sz="3600" dirty="0"/>
              <a:t>Imagine if in order to use a car…</a:t>
            </a:r>
          </a:p>
        </p:txBody>
      </p:sp>
      <p:sp>
        <p:nvSpPr>
          <p:cNvPr id="3" name="TextBox 2">
            <a:extLst>
              <a:ext uri="{FF2B5EF4-FFF2-40B4-BE49-F238E27FC236}">
                <a16:creationId xmlns:a16="http://schemas.microsoft.com/office/drawing/2014/main" id="{12C6881C-03D2-FB45-862E-9DA6C479940E}"/>
              </a:ext>
            </a:extLst>
          </p:cNvPr>
          <p:cNvSpPr txBox="1"/>
          <p:nvPr/>
        </p:nvSpPr>
        <p:spPr>
          <a:xfrm>
            <a:off x="420624" y="1890523"/>
            <a:ext cx="8193024" cy="646331"/>
          </a:xfrm>
          <a:prstGeom prst="rect">
            <a:avLst/>
          </a:prstGeom>
          <a:noFill/>
        </p:spPr>
        <p:txBody>
          <a:bodyPr wrap="square" rtlCol="0">
            <a:spAutoFit/>
          </a:bodyPr>
          <a:lstStyle/>
          <a:p>
            <a:r>
              <a:rPr lang="en-US" dirty="0"/>
              <a:t>You had to understand the combustion engine, aerodynamics, computerized traction control,  materials engineering, robotics, manufacturing…</a:t>
            </a:r>
          </a:p>
        </p:txBody>
      </p:sp>
    </p:spTree>
    <p:extLst>
      <p:ext uri="{BB962C8B-B14F-4D97-AF65-F5344CB8AC3E}">
        <p14:creationId xmlns:p14="http://schemas.microsoft.com/office/powerpoint/2010/main" val="768962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1E7B07-FFD2-4A94-9D8B-3BC1FBAD6FB7}"/>
              </a:ext>
            </a:extLst>
          </p:cNvPr>
          <p:cNvSpPr>
            <a:spLocks noGrp="1"/>
          </p:cNvSpPr>
          <p:nvPr>
            <p:ph sz="quarter" idx="1"/>
          </p:nvPr>
        </p:nvSpPr>
        <p:spPr/>
        <p:txBody>
          <a:bodyPr/>
          <a:lstStyle/>
          <a:p>
            <a:r>
              <a:rPr lang="en-US" i="1" dirty="0"/>
              <a:t>Wicked Problems</a:t>
            </a:r>
          </a:p>
          <a:p>
            <a:pPr lvl="1"/>
            <a:r>
              <a:rPr lang="en-US" dirty="0"/>
              <a:t>Data is large (rows/columns) and complex (many relationships and latent variables)</a:t>
            </a:r>
          </a:p>
        </p:txBody>
      </p:sp>
      <p:sp>
        <p:nvSpPr>
          <p:cNvPr id="3" name="Title 2">
            <a:extLst>
              <a:ext uri="{FF2B5EF4-FFF2-40B4-BE49-F238E27FC236}">
                <a16:creationId xmlns:a16="http://schemas.microsoft.com/office/drawing/2014/main" id="{A6DB775F-C41D-4986-855D-E27FEB495F8A}"/>
              </a:ext>
            </a:extLst>
          </p:cNvPr>
          <p:cNvSpPr>
            <a:spLocks noGrp="1"/>
          </p:cNvSpPr>
          <p:nvPr>
            <p:ph type="title"/>
          </p:nvPr>
        </p:nvSpPr>
        <p:spPr/>
        <p:txBody>
          <a:bodyPr/>
          <a:lstStyle/>
          <a:p>
            <a:r>
              <a:rPr lang="en-US" dirty="0"/>
              <a:t>Review: What is VA and why do we need it?</a:t>
            </a:r>
          </a:p>
        </p:txBody>
      </p:sp>
    </p:spTree>
    <p:extLst>
      <p:ext uri="{BB962C8B-B14F-4D97-AF65-F5344CB8AC3E}">
        <p14:creationId xmlns:p14="http://schemas.microsoft.com/office/powerpoint/2010/main" val="1526977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ar">
            <a:extLst>
              <a:ext uri="{FF2B5EF4-FFF2-40B4-BE49-F238E27FC236}">
                <a16:creationId xmlns:a16="http://schemas.microsoft.com/office/drawing/2014/main" id="{F7F6E28E-ED10-264A-B366-707CAC9F2A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4800" y="2971800"/>
            <a:ext cx="914400" cy="914400"/>
          </a:xfrm>
          <a:prstGeom prst="rect">
            <a:avLst/>
          </a:prstGeom>
        </p:spPr>
      </p:pic>
      <p:sp>
        <p:nvSpPr>
          <p:cNvPr id="2" name="TextBox 1">
            <a:extLst>
              <a:ext uri="{FF2B5EF4-FFF2-40B4-BE49-F238E27FC236}">
                <a16:creationId xmlns:a16="http://schemas.microsoft.com/office/drawing/2014/main" id="{A5FA154D-4DD5-CC4C-A42A-D39EDC0E39CA}"/>
              </a:ext>
            </a:extLst>
          </p:cNvPr>
          <p:cNvSpPr txBox="1"/>
          <p:nvPr/>
        </p:nvSpPr>
        <p:spPr>
          <a:xfrm>
            <a:off x="320040" y="1104139"/>
            <a:ext cx="7022592" cy="646331"/>
          </a:xfrm>
          <a:prstGeom prst="rect">
            <a:avLst/>
          </a:prstGeom>
          <a:noFill/>
        </p:spPr>
        <p:txBody>
          <a:bodyPr wrap="square" rtlCol="0">
            <a:spAutoFit/>
          </a:bodyPr>
          <a:lstStyle/>
          <a:p>
            <a:r>
              <a:rPr lang="en-US" sz="3600" dirty="0"/>
              <a:t>Imagine if in order to use a car</a:t>
            </a:r>
          </a:p>
        </p:txBody>
      </p:sp>
      <p:sp>
        <p:nvSpPr>
          <p:cNvPr id="3" name="TextBox 2">
            <a:extLst>
              <a:ext uri="{FF2B5EF4-FFF2-40B4-BE49-F238E27FC236}">
                <a16:creationId xmlns:a16="http://schemas.microsoft.com/office/drawing/2014/main" id="{12C6881C-03D2-FB45-862E-9DA6C479940E}"/>
              </a:ext>
            </a:extLst>
          </p:cNvPr>
          <p:cNvSpPr txBox="1"/>
          <p:nvPr/>
        </p:nvSpPr>
        <p:spPr>
          <a:xfrm>
            <a:off x="420624" y="1890523"/>
            <a:ext cx="8193024" cy="646331"/>
          </a:xfrm>
          <a:prstGeom prst="rect">
            <a:avLst/>
          </a:prstGeom>
          <a:noFill/>
        </p:spPr>
        <p:txBody>
          <a:bodyPr wrap="square" rtlCol="0">
            <a:spAutoFit/>
          </a:bodyPr>
          <a:lstStyle/>
          <a:p>
            <a:r>
              <a:rPr lang="en-US" dirty="0"/>
              <a:t>You had to understand the combustion engine, aerodynamics, computerized traction control,  materials engineering, robotics, manufacturing…</a:t>
            </a:r>
          </a:p>
        </p:txBody>
      </p:sp>
      <p:sp>
        <p:nvSpPr>
          <p:cNvPr id="6" name="TextBox 5">
            <a:extLst>
              <a:ext uri="{FF2B5EF4-FFF2-40B4-BE49-F238E27FC236}">
                <a16:creationId xmlns:a16="http://schemas.microsoft.com/office/drawing/2014/main" id="{446E33CE-EB53-C14E-B7FC-519CD8B266B4}"/>
              </a:ext>
            </a:extLst>
          </p:cNvPr>
          <p:cNvSpPr txBox="1"/>
          <p:nvPr/>
        </p:nvSpPr>
        <p:spPr>
          <a:xfrm>
            <a:off x="320040" y="3886201"/>
            <a:ext cx="8293608" cy="1200329"/>
          </a:xfrm>
          <a:prstGeom prst="rect">
            <a:avLst/>
          </a:prstGeom>
          <a:noFill/>
        </p:spPr>
        <p:txBody>
          <a:bodyPr wrap="square" rtlCol="0">
            <a:spAutoFit/>
          </a:bodyPr>
          <a:lstStyle/>
          <a:p>
            <a:r>
              <a:rPr lang="en-US" sz="3600" dirty="0"/>
              <a:t>Instead, most users can control a car only understanding abstractions</a:t>
            </a:r>
          </a:p>
        </p:txBody>
      </p:sp>
      <p:sp>
        <p:nvSpPr>
          <p:cNvPr id="7" name="TextBox 6">
            <a:extLst>
              <a:ext uri="{FF2B5EF4-FFF2-40B4-BE49-F238E27FC236}">
                <a16:creationId xmlns:a16="http://schemas.microsoft.com/office/drawing/2014/main" id="{03E8258B-4072-0044-ACF2-5866FC56EE4B}"/>
              </a:ext>
            </a:extLst>
          </p:cNvPr>
          <p:cNvSpPr txBox="1"/>
          <p:nvPr/>
        </p:nvSpPr>
        <p:spPr>
          <a:xfrm>
            <a:off x="475488" y="5129582"/>
            <a:ext cx="8193024" cy="369332"/>
          </a:xfrm>
          <a:prstGeom prst="rect">
            <a:avLst/>
          </a:prstGeom>
          <a:noFill/>
        </p:spPr>
        <p:txBody>
          <a:bodyPr wrap="square" rtlCol="0">
            <a:spAutoFit/>
          </a:bodyPr>
          <a:lstStyle/>
          <a:p>
            <a:r>
              <a:rPr lang="en-US" dirty="0"/>
              <a:t>Gas pedal, brake pedal, steering wheel</a:t>
            </a:r>
          </a:p>
        </p:txBody>
      </p:sp>
    </p:spTree>
    <p:extLst>
      <p:ext uri="{BB962C8B-B14F-4D97-AF65-F5344CB8AC3E}">
        <p14:creationId xmlns:p14="http://schemas.microsoft.com/office/powerpoint/2010/main" val="1244712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BA7B-A0F1-441C-8FEB-52D945FCCFF0}"/>
              </a:ext>
            </a:extLst>
          </p:cNvPr>
          <p:cNvSpPr>
            <a:spLocks noGrp="1"/>
          </p:cNvSpPr>
          <p:nvPr>
            <p:ph type="title"/>
          </p:nvPr>
        </p:nvSpPr>
        <p:spPr/>
        <p:txBody>
          <a:bodyPr/>
          <a:lstStyle/>
          <a:p>
            <a:r>
              <a:rPr lang="en-US" dirty="0"/>
              <a:t>Model Abstractions</a:t>
            </a:r>
          </a:p>
        </p:txBody>
      </p:sp>
      <p:sp>
        <p:nvSpPr>
          <p:cNvPr id="3" name="Text Placeholder 2">
            <a:extLst>
              <a:ext uri="{FF2B5EF4-FFF2-40B4-BE49-F238E27FC236}">
                <a16:creationId xmlns:a16="http://schemas.microsoft.com/office/drawing/2014/main" id="{961380EB-463B-4F2E-B4B8-3E074FCC71C5}"/>
              </a:ext>
            </a:extLst>
          </p:cNvPr>
          <p:cNvSpPr>
            <a:spLocks noGrp="1"/>
          </p:cNvSpPr>
          <p:nvPr>
            <p:ph type="body" idx="1"/>
          </p:nvPr>
        </p:nvSpPr>
        <p:spPr/>
        <p:txBody>
          <a:bodyPr/>
          <a:lstStyle/>
          <a:p>
            <a:r>
              <a:rPr lang="en-US" dirty="0"/>
              <a:t>Models and Data have abstract qualities and interactions too!</a:t>
            </a:r>
          </a:p>
          <a:p>
            <a:pPr lvl="1"/>
            <a:r>
              <a:rPr lang="en-US" dirty="0"/>
              <a:t>“Good” model vs. “Bad” model</a:t>
            </a:r>
          </a:p>
          <a:p>
            <a:pPr lvl="1"/>
            <a:r>
              <a:rPr lang="en-US" dirty="0"/>
              <a:t>Get me more models/data like this one (Similarity)</a:t>
            </a:r>
          </a:p>
          <a:p>
            <a:pPr lvl="1"/>
            <a:r>
              <a:rPr lang="en-US" dirty="0"/>
              <a:t>What parts of my data does my model perform well on?</a:t>
            </a:r>
          </a:p>
        </p:txBody>
      </p:sp>
    </p:spTree>
    <p:extLst>
      <p:ext uri="{BB962C8B-B14F-4D97-AF65-F5344CB8AC3E}">
        <p14:creationId xmlns:p14="http://schemas.microsoft.com/office/powerpoint/2010/main" val="2847596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0FAC38-8F97-45BD-9A4D-117D7FD94B3F}"/>
              </a:ext>
            </a:extLst>
          </p:cNvPr>
          <p:cNvSpPr>
            <a:spLocks noGrp="1"/>
          </p:cNvSpPr>
          <p:nvPr>
            <p:ph sz="quarter" idx="1"/>
          </p:nvPr>
        </p:nvSpPr>
        <p:spPr/>
        <p:txBody>
          <a:bodyPr/>
          <a:lstStyle/>
          <a:p>
            <a:r>
              <a:rPr lang="en-US" dirty="0"/>
              <a:t>We use static affordances in software all the time</a:t>
            </a:r>
          </a:p>
          <a:p>
            <a:endParaRPr lang="en-US" dirty="0"/>
          </a:p>
          <a:p>
            <a:endParaRPr lang="en-US" dirty="0"/>
          </a:p>
          <a:p>
            <a:r>
              <a:rPr lang="en-US" dirty="0"/>
              <a:t>A </a:t>
            </a:r>
            <a:r>
              <a:rPr lang="en-US" b="1" dirty="0"/>
              <a:t>visual encoding</a:t>
            </a:r>
            <a:r>
              <a:rPr lang="en-US" dirty="0"/>
              <a:t> is a representation of data using visual channels</a:t>
            </a:r>
          </a:p>
          <a:p>
            <a:r>
              <a:rPr lang="en-US" dirty="0"/>
              <a:t>By visually encoding a model, we can produce a representation with affordances</a:t>
            </a:r>
          </a:p>
        </p:txBody>
      </p:sp>
      <p:sp>
        <p:nvSpPr>
          <p:cNvPr id="3" name="Title 2">
            <a:extLst>
              <a:ext uri="{FF2B5EF4-FFF2-40B4-BE49-F238E27FC236}">
                <a16:creationId xmlns:a16="http://schemas.microsoft.com/office/drawing/2014/main" id="{CB774F09-391E-4344-8514-7B5317F1E0A5}"/>
              </a:ext>
            </a:extLst>
          </p:cNvPr>
          <p:cNvSpPr>
            <a:spLocks noGrp="1"/>
          </p:cNvSpPr>
          <p:nvPr>
            <p:ph type="title"/>
          </p:nvPr>
        </p:nvSpPr>
        <p:spPr/>
        <p:txBody>
          <a:bodyPr/>
          <a:lstStyle/>
          <a:p>
            <a:r>
              <a:rPr lang="en-US" dirty="0"/>
              <a:t>Visual Encodings == Model With Affordances</a:t>
            </a:r>
          </a:p>
        </p:txBody>
      </p:sp>
      <p:pic>
        <p:nvPicPr>
          <p:cNvPr id="4" name="Picture 3">
            <a:extLst>
              <a:ext uri="{FF2B5EF4-FFF2-40B4-BE49-F238E27FC236}">
                <a16:creationId xmlns:a16="http://schemas.microsoft.com/office/drawing/2014/main" id="{2A7DFC43-50AB-41B1-8BF2-97DF72D78642}"/>
              </a:ext>
            </a:extLst>
          </p:cNvPr>
          <p:cNvPicPr>
            <a:picLocks noChangeAspect="1"/>
          </p:cNvPicPr>
          <p:nvPr/>
        </p:nvPicPr>
        <p:blipFill>
          <a:blip r:embed="rId2"/>
          <a:stretch>
            <a:fillRect/>
          </a:stretch>
        </p:blipFill>
        <p:spPr>
          <a:xfrm>
            <a:off x="1447800" y="2286000"/>
            <a:ext cx="6025400" cy="854551"/>
          </a:xfrm>
          <a:prstGeom prst="rect">
            <a:avLst/>
          </a:prstGeom>
        </p:spPr>
      </p:pic>
    </p:spTree>
    <p:extLst>
      <p:ext uri="{BB962C8B-B14F-4D97-AF65-F5344CB8AC3E}">
        <p14:creationId xmlns:p14="http://schemas.microsoft.com/office/powerpoint/2010/main" val="189668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DCD50-40F1-4825-A91E-9BC519160AE9}"/>
              </a:ext>
            </a:extLst>
          </p:cNvPr>
          <p:cNvSpPr>
            <a:spLocks noGrp="1"/>
          </p:cNvSpPr>
          <p:nvPr>
            <p:ph type="title"/>
          </p:nvPr>
        </p:nvSpPr>
        <p:spPr/>
        <p:txBody>
          <a:bodyPr/>
          <a:lstStyle/>
          <a:p>
            <a:r>
              <a:rPr lang="en-US" dirty="0"/>
              <a:t>Decision Trees</a:t>
            </a:r>
          </a:p>
        </p:txBody>
      </p:sp>
      <p:pic>
        <p:nvPicPr>
          <p:cNvPr id="4" name="Picture 3">
            <a:extLst>
              <a:ext uri="{FF2B5EF4-FFF2-40B4-BE49-F238E27FC236}">
                <a16:creationId xmlns:a16="http://schemas.microsoft.com/office/drawing/2014/main" id="{278F1F82-C592-4A2F-9CA7-057D76502DB9}"/>
              </a:ext>
            </a:extLst>
          </p:cNvPr>
          <p:cNvPicPr>
            <a:picLocks noChangeAspect="1"/>
          </p:cNvPicPr>
          <p:nvPr/>
        </p:nvPicPr>
        <p:blipFill>
          <a:blip r:embed="rId2"/>
          <a:stretch>
            <a:fillRect/>
          </a:stretch>
        </p:blipFill>
        <p:spPr>
          <a:xfrm>
            <a:off x="685800" y="1752600"/>
            <a:ext cx="5638800" cy="4332546"/>
          </a:xfrm>
          <a:prstGeom prst="rect">
            <a:avLst/>
          </a:prstGeom>
        </p:spPr>
      </p:pic>
      <p:sp>
        <p:nvSpPr>
          <p:cNvPr id="5" name="Google Shape;136;p26">
            <a:extLst>
              <a:ext uri="{FF2B5EF4-FFF2-40B4-BE49-F238E27FC236}">
                <a16:creationId xmlns:a16="http://schemas.microsoft.com/office/drawing/2014/main" id="{7332583A-8CC4-4551-A513-934E42EA6068}"/>
              </a:ext>
            </a:extLst>
          </p:cNvPr>
          <p:cNvSpPr txBox="1">
            <a:spLocks/>
          </p:cNvSpPr>
          <p:nvPr/>
        </p:nvSpPr>
        <p:spPr>
          <a:xfrm>
            <a:off x="7010400" y="4419599"/>
            <a:ext cx="1821900" cy="1006525"/>
          </a:xfrm>
          <a:prstGeom prst="rect">
            <a:avLst/>
          </a:prstGeom>
          <a:noFill/>
          <a:ln>
            <a:noFill/>
          </a:ln>
        </p:spPr>
        <p:txBody>
          <a:bodyPr spcFirstLastPara="1" vert="horz" wrap="square" lIns="91425" tIns="91425" rIns="91425" bIns="91425" anchor="t" anchorCtr="0">
            <a:noAutofit/>
          </a:bodyPr>
          <a:lst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nSpc>
                <a:spcPct val="115000"/>
              </a:lnSpc>
              <a:spcAft>
                <a:spcPts val="1600"/>
              </a:spcAft>
              <a:buClr>
                <a:schemeClr val="dk2"/>
              </a:buClr>
              <a:buFont typeface="Wingdings 3"/>
              <a:buNone/>
            </a:pPr>
            <a:r>
              <a:rPr lang="en-US" sz="1800" dirty="0" err="1">
                <a:solidFill>
                  <a:schemeClr val="dk2"/>
                </a:solidFill>
                <a:latin typeface="Arial"/>
                <a:ea typeface="Arial"/>
                <a:cs typeface="Arial"/>
                <a:sym typeface="Arial"/>
              </a:rPr>
              <a:t>Muhlbacher</a:t>
            </a:r>
            <a:r>
              <a:rPr lang="en-US" sz="1800" dirty="0">
                <a:solidFill>
                  <a:schemeClr val="dk2"/>
                </a:solidFill>
                <a:latin typeface="Arial"/>
                <a:ea typeface="Arial"/>
                <a:cs typeface="Arial"/>
                <a:sym typeface="Arial"/>
              </a:rPr>
              <a:t> et al 2018</a:t>
            </a:r>
          </a:p>
        </p:txBody>
      </p:sp>
    </p:spTree>
    <p:extLst>
      <p:ext uri="{BB962C8B-B14F-4D97-AF65-F5344CB8AC3E}">
        <p14:creationId xmlns:p14="http://schemas.microsoft.com/office/powerpoint/2010/main" val="673366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pPr>
              <a:buClr>
                <a:schemeClr val="dk1"/>
              </a:buClr>
            </a:pPr>
            <a:r>
              <a:rPr lang="en" dirty="0">
                <a:solidFill>
                  <a:schemeClr val="dk1"/>
                </a:solidFill>
                <a:latin typeface="Arial"/>
                <a:ea typeface="Arial"/>
                <a:cs typeface="Arial"/>
                <a:sym typeface="Arial"/>
              </a:rPr>
              <a:t>Tensor-level Computation Graph</a:t>
            </a:r>
            <a:endParaRPr dirty="0">
              <a:solidFill>
                <a:schemeClr val="dk1"/>
              </a:solidFill>
              <a:latin typeface="Arial"/>
              <a:ea typeface="Arial"/>
              <a:cs typeface="Arial"/>
              <a:sym typeface="Arial"/>
            </a:endParaRPr>
          </a:p>
        </p:txBody>
      </p:sp>
      <p:sp>
        <p:nvSpPr>
          <p:cNvPr id="136" name="Google Shape;136;p26"/>
          <p:cNvSpPr txBox="1">
            <a:spLocks noGrp="1"/>
          </p:cNvSpPr>
          <p:nvPr>
            <p:ph type="body" idx="1"/>
          </p:nvPr>
        </p:nvSpPr>
        <p:spPr>
          <a:xfrm>
            <a:off x="311700" y="2009725"/>
            <a:ext cx="8520600" cy="3416400"/>
          </a:xfrm>
          <a:prstGeom prst="rect">
            <a:avLst/>
          </a:prstGeom>
          <a:noFill/>
          <a:ln>
            <a:noFill/>
          </a:ln>
        </p:spPr>
        <p:txBody>
          <a:bodyPr spcFirstLastPara="1" vert="horz" wrap="square" lIns="91425" tIns="91425" rIns="91425" bIns="91425" anchor="t" anchorCtr="0">
            <a:noAutofit/>
          </a:bodyPr>
          <a:lstStyle/>
          <a:p>
            <a:pPr marL="0" indent="0">
              <a:lnSpc>
                <a:spcPct val="115000"/>
              </a:lnSpc>
              <a:spcAft>
                <a:spcPts val="1600"/>
              </a:spcAft>
              <a:buClr>
                <a:schemeClr val="dk2"/>
              </a:buClr>
              <a:buNone/>
            </a:pPr>
            <a:r>
              <a:rPr lang="en" sz="1800" dirty="0">
                <a:solidFill>
                  <a:schemeClr val="dk2"/>
                </a:solidFill>
                <a:latin typeface="Arial"/>
                <a:ea typeface="Arial"/>
                <a:cs typeface="Arial"/>
                <a:sym typeface="Arial"/>
              </a:rPr>
              <a:t>Wongsuphasawat et al 2018</a:t>
            </a:r>
            <a:endParaRPr sz="1800" dirty="0">
              <a:solidFill>
                <a:schemeClr val="dk2"/>
              </a:solidFill>
              <a:latin typeface="Arial"/>
              <a:ea typeface="Arial"/>
              <a:cs typeface="Arial"/>
              <a:sym typeface="Arial"/>
            </a:endParaRPr>
          </a:p>
        </p:txBody>
      </p:sp>
      <p:pic>
        <p:nvPicPr>
          <p:cNvPr id="137" name="Google Shape;137;p26"/>
          <p:cNvPicPr preferRelativeResize="0"/>
          <p:nvPr/>
        </p:nvPicPr>
        <p:blipFill rotWithShape="1">
          <a:blip r:embed="rId3">
            <a:alphaModFix/>
          </a:blip>
          <a:srcRect/>
          <a:stretch/>
        </p:blipFill>
        <p:spPr>
          <a:xfrm>
            <a:off x="3888075" y="2579926"/>
            <a:ext cx="3792876" cy="28462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311700" y="1302275"/>
            <a:ext cx="8520600" cy="572700"/>
          </a:xfrm>
          <a:prstGeom prst="rect">
            <a:avLst/>
          </a:prstGeom>
          <a:noFill/>
          <a:ln>
            <a:noFill/>
          </a:ln>
        </p:spPr>
        <p:txBody>
          <a:bodyPr spcFirstLastPara="1" vert="horz" wrap="square" lIns="91425" tIns="91425" rIns="91425" bIns="91425" rtlCol="0" anchor="t" anchorCtr="0">
            <a:noAutofit/>
          </a:bodyPr>
          <a:lstStyle/>
          <a:p>
            <a:pPr>
              <a:buClr>
                <a:schemeClr val="dk1"/>
              </a:buClr>
            </a:pPr>
            <a:r>
              <a:rPr lang="en" dirty="0">
                <a:solidFill>
                  <a:schemeClr val="dk1"/>
                </a:solidFill>
                <a:latin typeface="Arial"/>
                <a:ea typeface="Arial"/>
                <a:cs typeface="Arial"/>
                <a:sym typeface="Arial"/>
              </a:rPr>
              <a:t>Visualizing Skip Connections </a:t>
            </a:r>
            <a:r>
              <a:rPr lang="en-US" dirty="0">
                <a:solidFill>
                  <a:schemeClr val="dk1"/>
                </a:solidFill>
                <a:latin typeface="Arial"/>
                <a:ea typeface="Arial"/>
                <a:cs typeface="Arial"/>
                <a:sym typeface="Arial"/>
              </a:rPr>
              <a:t>in Neural Networks</a:t>
            </a:r>
            <a:endParaRPr dirty="0">
              <a:solidFill>
                <a:schemeClr val="dk1"/>
              </a:solidFill>
              <a:latin typeface="Arial"/>
              <a:ea typeface="Arial"/>
              <a:cs typeface="Arial"/>
              <a:sym typeface="Arial"/>
            </a:endParaRPr>
          </a:p>
        </p:txBody>
      </p:sp>
      <p:pic>
        <p:nvPicPr>
          <p:cNvPr id="182" name="Google Shape;182;p32"/>
          <p:cNvPicPr preferRelativeResize="0"/>
          <p:nvPr/>
        </p:nvPicPr>
        <p:blipFill rotWithShape="1">
          <a:blip r:embed="rId3">
            <a:alphaModFix/>
          </a:blip>
          <a:srcRect/>
          <a:stretch/>
        </p:blipFill>
        <p:spPr>
          <a:xfrm>
            <a:off x="487850" y="2001550"/>
            <a:ext cx="5943600" cy="3028950"/>
          </a:xfrm>
          <a:prstGeom prst="rect">
            <a:avLst/>
          </a:prstGeom>
          <a:noFill/>
          <a:ln>
            <a:noFill/>
          </a:ln>
        </p:spPr>
      </p:pic>
      <p:pic>
        <p:nvPicPr>
          <p:cNvPr id="183" name="Google Shape;183;p32"/>
          <p:cNvPicPr preferRelativeResize="0"/>
          <p:nvPr/>
        </p:nvPicPr>
        <p:blipFill rotWithShape="1">
          <a:blip r:embed="rId4">
            <a:alphaModFix/>
          </a:blip>
          <a:srcRect/>
          <a:stretch/>
        </p:blipFill>
        <p:spPr>
          <a:xfrm>
            <a:off x="7263351" y="1760750"/>
            <a:ext cx="1341925" cy="1616650"/>
          </a:xfrm>
          <a:prstGeom prst="rect">
            <a:avLst/>
          </a:prstGeom>
          <a:noFill/>
          <a:ln>
            <a:noFill/>
          </a:ln>
        </p:spPr>
      </p:pic>
      <p:pic>
        <p:nvPicPr>
          <p:cNvPr id="184" name="Google Shape;184;p32"/>
          <p:cNvPicPr preferRelativeResize="0"/>
          <p:nvPr/>
        </p:nvPicPr>
        <p:blipFill rotWithShape="1">
          <a:blip r:embed="rId5">
            <a:alphaModFix/>
          </a:blip>
          <a:srcRect/>
          <a:stretch/>
        </p:blipFill>
        <p:spPr>
          <a:xfrm>
            <a:off x="7375150" y="3903800"/>
            <a:ext cx="1104300" cy="927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55594-51E4-42E0-8493-A9B635714CF4}"/>
              </a:ext>
            </a:extLst>
          </p:cNvPr>
          <p:cNvSpPr>
            <a:spLocks noGrp="1"/>
          </p:cNvSpPr>
          <p:nvPr>
            <p:ph type="title"/>
          </p:nvPr>
        </p:nvSpPr>
        <p:spPr/>
        <p:txBody>
          <a:bodyPr/>
          <a:lstStyle/>
          <a:p>
            <a:r>
              <a:rPr lang="en-US" dirty="0"/>
              <a:t>Semantic Interactions</a:t>
            </a:r>
          </a:p>
        </p:txBody>
      </p:sp>
      <p:sp>
        <p:nvSpPr>
          <p:cNvPr id="3" name="Text Placeholder 2">
            <a:extLst>
              <a:ext uri="{FF2B5EF4-FFF2-40B4-BE49-F238E27FC236}">
                <a16:creationId xmlns:a16="http://schemas.microsoft.com/office/drawing/2014/main" id="{185EE7CD-9ABF-43A2-AEB7-3C9B79A523A3}"/>
              </a:ext>
            </a:extLst>
          </p:cNvPr>
          <p:cNvSpPr>
            <a:spLocks noGrp="1"/>
          </p:cNvSpPr>
          <p:nvPr>
            <p:ph type="body" idx="1"/>
          </p:nvPr>
        </p:nvSpPr>
        <p:spPr/>
        <p:txBody>
          <a:bodyPr/>
          <a:lstStyle/>
          <a:p>
            <a:r>
              <a:rPr lang="en-US" dirty="0" err="1"/>
              <a:t>Endert</a:t>
            </a:r>
            <a:r>
              <a:rPr lang="en-US" dirty="0"/>
              <a:t> 2014</a:t>
            </a:r>
          </a:p>
        </p:txBody>
      </p:sp>
      <p:pic>
        <p:nvPicPr>
          <p:cNvPr id="4" name="Picture 3">
            <a:extLst>
              <a:ext uri="{FF2B5EF4-FFF2-40B4-BE49-F238E27FC236}">
                <a16:creationId xmlns:a16="http://schemas.microsoft.com/office/drawing/2014/main" id="{32C168C0-58F4-4D49-B76C-F04B574A55FC}"/>
              </a:ext>
            </a:extLst>
          </p:cNvPr>
          <p:cNvPicPr>
            <a:picLocks noChangeAspect="1"/>
          </p:cNvPicPr>
          <p:nvPr/>
        </p:nvPicPr>
        <p:blipFill>
          <a:blip r:embed="rId2"/>
          <a:stretch>
            <a:fillRect/>
          </a:stretch>
        </p:blipFill>
        <p:spPr>
          <a:xfrm>
            <a:off x="3200400" y="1120998"/>
            <a:ext cx="5443000" cy="5143635"/>
          </a:xfrm>
          <a:prstGeom prst="rect">
            <a:avLst/>
          </a:prstGeom>
        </p:spPr>
      </p:pic>
    </p:spTree>
    <p:extLst>
      <p:ext uri="{BB962C8B-B14F-4D97-AF65-F5344CB8AC3E}">
        <p14:creationId xmlns:p14="http://schemas.microsoft.com/office/powerpoint/2010/main" val="2527555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C6E99C-D65B-49F0-B0EA-46D22E6FDD75}"/>
              </a:ext>
            </a:extLst>
          </p:cNvPr>
          <p:cNvSpPr>
            <a:spLocks noGrp="1"/>
          </p:cNvSpPr>
          <p:nvPr>
            <p:ph sz="quarter" idx="1"/>
          </p:nvPr>
        </p:nvSpPr>
        <p:spPr/>
        <p:txBody>
          <a:bodyPr/>
          <a:lstStyle/>
          <a:p>
            <a:pPr marL="514350" indent="-514350">
              <a:buFont typeface="+mj-lt"/>
              <a:buAutoNum type="arabicPeriod"/>
            </a:pPr>
            <a:r>
              <a:rPr lang="en-US" dirty="0"/>
              <a:t>Visual Analytics and why we need ML</a:t>
            </a:r>
          </a:p>
          <a:p>
            <a:pPr marL="514350" indent="-514350">
              <a:buFont typeface="+mj-lt"/>
              <a:buAutoNum type="arabicPeriod"/>
            </a:pPr>
            <a:r>
              <a:rPr lang="en-US" dirty="0"/>
              <a:t>High-level overview of ML</a:t>
            </a:r>
          </a:p>
          <a:p>
            <a:pPr marL="514350" indent="-514350">
              <a:buFont typeface="+mj-lt"/>
              <a:buAutoNum type="arabicPeriod"/>
            </a:pPr>
            <a:r>
              <a:rPr lang="en-US" dirty="0"/>
              <a:t>Why should visualization help?</a:t>
            </a:r>
          </a:p>
          <a:p>
            <a:pPr marL="514350" indent="-514350">
              <a:buFont typeface="+mj-lt"/>
              <a:buAutoNum type="arabicPeriod"/>
            </a:pPr>
            <a:r>
              <a:rPr lang="en-US" b="1" dirty="0"/>
              <a:t>Five ways VA makes ML more accessible (and flashy examples)</a:t>
            </a:r>
          </a:p>
          <a:p>
            <a:pPr marL="514350" indent="-514350">
              <a:buFont typeface="+mj-lt"/>
              <a:buAutoNum type="arabicPeriod"/>
            </a:pPr>
            <a:endParaRPr lang="en-US" dirty="0"/>
          </a:p>
        </p:txBody>
      </p:sp>
      <p:sp>
        <p:nvSpPr>
          <p:cNvPr id="3" name="Title 2">
            <a:extLst>
              <a:ext uri="{FF2B5EF4-FFF2-40B4-BE49-F238E27FC236}">
                <a16:creationId xmlns:a16="http://schemas.microsoft.com/office/drawing/2014/main" id="{92BB44A5-96B1-4B5A-A8A5-BC51DB14F0B3}"/>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430470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C4C0A-51BF-4142-8A15-553EA4E2E1C0}"/>
              </a:ext>
            </a:extLst>
          </p:cNvPr>
          <p:cNvSpPr>
            <a:spLocks noGrp="1"/>
          </p:cNvSpPr>
          <p:nvPr>
            <p:ph sz="quarter" idx="1"/>
          </p:nvPr>
        </p:nvSpPr>
        <p:spPr/>
        <p:txBody>
          <a:bodyPr/>
          <a:lstStyle/>
          <a:p>
            <a:r>
              <a:rPr lang="en-US" dirty="0"/>
              <a:t>Implementation/Complexity</a:t>
            </a:r>
          </a:p>
          <a:p>
            <a:pPr lvl="1"/>
            <a:r>
              <a:rPr lang="en-US" dirty="0"/>
              <a:t>Model Construction</a:t>
            </a:r>
          </a:p>
          <a:p>
            <a:endParaRPr lang="en-US" dirty="0"/>
          </a:p>
          <a:p>
            <a:r>
              <a:rPr lang="en-US" dirty="0"/>
              <a:t>Data Quality</a:t>
            </a:r>
          </a:p>
          <a:p>
            <a:endParaRPr lang="en-US" dirty="0"/>
          </a:p>
          <a:p>
            <a:r>
              <a:rPr lang="en-US" dirty="0"/>
              <a:t>Model Selection</a:t>
            </a:r>
          </a:p>
          <a:p>
            <a:endParaRPr lang="en-US" dirty="0"/>
          </a:p>
          <a:p>
            <a:r>
              <a:rPr lang="en-US" dirty="0"/>
              <a:t>Difficult to Interpret/Explain</a:t>
            </a:r>
          </a:p>
          <a:p>
            <a:endParaRPr lang="en-US" dirty="0"/>
          </a:p>
        </p:txBody>
      </p:sp>
      <p:sp>
        <p:nvSpPr>
          <p:cNvPr id="3" name="Title 2">
            <a:extLst>
              <a:ext uri="{FF2B5EF4-FFF2-40B4-BE49-F238E27FC236}">
                <a16:creationId xmlns:a16="http://schemas.microsoft.com/office/drawing/2014/main" id="{C1266B0A-0362-4F4D-A18A-B6EF22849C10}"/>
              </a:ext>
            </a:extLst>
          </p:cNvPr>
          <p:cNvSpPr>
            <a:spLocks noGrp="1"/>
          </p:cNvSpPr>
          <p:nvPr>
            <p:ph type="title"/>
          </p:nvPr>
        </p:nvSpPr>
        <p:spPr/>
        <p:txBody>
          <a:bodyPr/>
          <a:lstStyle/>
          <a:p>
            <a:r>
              <a:rPr lang="en-US" dirty="0"/>
              <a:t>Wicked Problems of ML</a:t>
            </a:r>
          </a:p>
        </p:txBody>
      </p:sp>
    </p:spTree>
    <p:extLst>
      <p:ext uri="{BB962C8B-B14F-4D97-AF65-F5344CB8AC3E}">
        <p14:creationId xmlns:p14="http://schemas.microsoft.com/office/powerpoint/2010/main" val="21826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3B659-BB1E-456E-A881-EBB1887C48A9}"/>
              </a:ext>
            </a:extLst>
          </p:cNvPr>
          <p:cNvSpPr>
            <a:spLocks noGrp="1"/>
          </p:cNvSpPr>
          <p:nvPr>
            <p:ph type="title"/>
          </p:nvPr>
        </p:nvSpPr>
        <p:spPr/>
        <p:txBody>
          <a:bodyPr/>
          <a:lstStyle/>
          <a:p>
            <a:r>
              <a:rPr lang="en-US" dirty="0"/>
              <a:t>Example #1: Model Construction</a:t>
            </a:r>
          </a:p>
        </p:txBody>
      </p:sp>
      <p:sp>
        <p:nvSpPr>
          <p:cNvPr id="4" name="Rectangle 3">
            <a:extLst>
              <a:ext uri="{FF2B5EF4-FFF2-40B4-BE49-F238E27FC236}">
                <a16:creationId xmlns:a16="http://schemas.microsoft.com/office/drawing/2014/main" id="{7F114162-31D7-45F0-B0A3-D9C320CF04C6}"/>
              </a:ext>
            </a:extLst>
          </p:cNvPr>
          <p:cNvSpPr/>
          <p:nvPr/>
        </p:nvSpPr>
        <p:spPr>
          <a:xfrm>
            <a:off x="5562600" y="5867400"/>
            <a:ext cx="3323346" cy="369332"/>
          </a:xfrm>
          <a:prstGeom prst="rect">
            <a:avLst/>
          </a:prstGeom>
        </p:spPr>
        <p:txBody>
          <a:bodyPr wrap="none">
            <a:spAutoFit/>
          </a:bodyPr>
          <a:lstStyle/>
          <a:p>
            <a:r>
              <a:rPr lang="en-US" dirty="0">
                <a:hlinkClick r:id="rId2"/>
              </a:rPr>
              <a:t>https://vimeo.com/360155168</a:t>
            </a:r>
            <a:endParaRPr lang="en-US" dirty="0"/>
          </a:p>
        </p:txBody>
      </p:sp>
      <p:pic>
        <p:nvPicPr>
          <p:cNvPr id="5" name="Content Placeholder 3">
            <a:extLst>
              <a:ext uri="{FF2B5EF4-FFF2-40B4-BE49-F238E27FC236}">
                <a16:creationId xmlns:a16="http://schemas.microsoft.com/office/drawing/2014/main" id="{24E1CCA8-3F2E-4B04-A9D5-28C3EC477C20}"/>
              </a:ext>
            </a:extLst>
          </p:cNvPr>
          <p:cNvPicPr>
            <a:picLocks noGrp="1" noChangeAspect="1"/>
          </p:cNvPicPr>
          <p:nvPr>
            <p:ph idx="1"/>
          </p:nvPr>
        </p:nvPicPr>
        <p:blipFill>
          <a:blip r:embed="rId3"/>
          <a:stretch>
            <a:fillRect/>
          </a:stretch>
        </p:blipFill>
        <p:spPr>
          <a:xfrm>
            <a:off x="685800" y="1447800"/>
            <a:ext cx="7825946" cy="2895600"/>
          </a:xfrm>
          <a:prstGeom prst="rect">
            <a:avLst/>
          </a:prstGeom>
        </p:spPr>
      </p:pic>
      <p:sp>
        <p:nvSpPr>
          <p:cNvPr id="6" name="TextBox 5">
            <a:extLst>
              <a:ext uri="{FF2B5EF4-FFF2-40B4-BE49-F238E27FC236}">
                <a16:creationId xmlns:a16="http://schemas.microsoft.com/office/drawing/2014/main" id="{D6936ED5-2DD5-4DFD-B3CA-7FC5B141C0DF}"/>
              </a:ext>
            </a:extLst>
          </p:cNvPr>
          <p:cNvSpPr txBox="1"/>
          <p:nvPr/>
        </p:nvSpPr>
        <p:spPr>
          <a:xfrm>
            <a:off x="1143000" y="5682734"/>
            <a:ext cx="2117887" cy="369332"/>
          </a:xfrm>
          <a:prstGeom prst="rect">
            <a:avLst/>
          </a:prstGeom>
          <a:noFill/>
        </p:spPr>
        <p:txBody>
          <a:bodyPr wrap="none" rtlCol="0">
            <a:spAutoFit/>
          </a:bodyPr>
          <a:lstStyle/>
          <a:p>
            <a:r>
              <a:rPr lang="en-US" dirty="0"/>
              <a:t>Cashman et al 2019</a:t>
            </a:r>
          </a:p>
        </p:txBody>
      </p:sp>
    </p:spTree>
    <p:extLst>
      <p:ext uri="{BB962C8B-B14F-4D97-AF65-F5344CB8AC3E}">
        <p14:creationId xmlns:p14="http://schemas.microsoft.com/office/powerpoint/2010/main" val="2798613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1828800"/>
          </a:xfrm>
        </p:spPr>
        <p:txBody>
          <a:bodyPr/>
          <a:lstStyle/>
          <a:p>
            <a:r>
              <a:rPr lang="en-US" dirty="0" err="1"/>
              <a:t>Tripadvisor</a:t>
            </a:r>
            <a:r>
              <a:rPr lang="en-US" dirty="0"/>
              <a:t> (circa 2015)</a:t>
            </a:r>
          </a:p>
          <a:p>
            <a:pPr lvl="1"/>
            <a:r>
              <a:rPr lang="en-US" dirty="0"/>
              <a:t>“Tell me if there’s anything interesting about the way the Swedes book their summer vacations”</a:t>
            </a:r>
          </a:p>
        </p:txBody>
      </p:sp>
      <p:sp>
        <p:nvSpPr>
          <p:cNvPr id="2" name="Title 1"/>
          <p:cNvSpPr>
            <a:spLocks noGrp="1"/>
          </p:cNvSpPr>
          <p:nvPr>
            <p:ph type="title"/>
          </p:nvPr>
        </p:nvSpPr>
        <p:spPr/>
        <p:txBody>
          <a:bodyPr>
            <a:normAutofit fontScale="90000"/>
          </a:bodyPr>
          <a:lstStyle/>
          <a:p>
            <a:r>
              <a:rPr lang="en-US" dirty="0"/>
              <a:t>Example 1: </a:t>
            </a:r>
            <a:br>
              <a:rPr lang="en-US" dirty="0"/>
            </a:br>
            <a:r>
              <a:rPr lang="en-US" dirty="0"/>
              <a:t>“How the Swedes Book their Summer Vacations”</a:t>
            </a:r>
          </a:p>
        </p:txBody>
      </p:sp>
      <p:pic>
        <p:nvPicPr>
          <p:cNvPr id="2050" name="Picture 2" descr="Image result for swedes summer va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51" y="3505200"/>
            <a:ext cx="4029902" cy="27201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vacation pla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550" y="3505200"/>
            <a:ext cx="4847919" cy="272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80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C4C0A-51BF-4142-8A15-553EA4E2E1C0}"/>
              </a:ext>
            </a:extLst>
          </p:cNvPr>
          <p:cNvSpPr>
            <a:spLocks noGrp="1"/>
          </p:cNvSpPr>
          <p:nvPr>
            <p:ph sz="quarter" idx="1"/>
          </p:nvPr>
        </p:nvSpPr>
        <p:spPr/>
        <p:txBody>
          <a:bodyPr/>
          <a:lstStyle/>
          <a:p>
            <a:r>
              <a:rPr lang="en-US" dirty="0"/>
              <a:t>Implementation/Complexity</a:t>
            </a:r>
          </a:p>
          <a:p>
            <a:pPr lvl="1"/>
            <a:r>
              <a:rPr lang="en-US" dirty="0"/>
              <a:t>Model Construction</a:t>
            </a:r>
          </a:p>
          <a:p>
            <a:pPr lvl="1"/>
            <a:r>
              <a:rPr lang="en-US" dirty="0"/>
              <a:t>Model Debugging</a:t>
            </a:r>
          </a:p>
          <a:p>
            <a:r>
              <a:rPr lang="en-US" dirty="0"/>
              <a:t>Data Quality</a:t>
            </a:r>
          </a:p>
          <a:p>
            <a:pPr lvl="1"/>
            <a:endParaRPr lang="en-US" dirty="0"/>
          </a:p>
          <a:p>
            <a:r>
              <a:rPr lang="en-US" dirty="0"/>
              <a:t>Model Selection</a:t>
            </a:r>
          </a:p>
          <a:p>
            <a:pPr lvl="1"/>
            <a:endParaRPr lang="en-US" dirty="0"/>
          </a:p>
          <a:p>
            <a:r>
              <a:rPr lang="en-US" dirty="0"/>
              <a:t>Difficult to Interpret/Explain</a:t>
            </a:r>
          </a:p>
          <a:p>
            <a:pPr lvl="1"/>
            <a:endParaRPr lang="en-US" dirty="0"/>
          </a:p>
        </p:txBody>
      </p:sp>
      <p:sp>
        <p:nvSpPr>
          <p:cNvPr id="3" name="Title 2">
            <a:extLst>
              <a:ext uri="{FF2B5EF4-FFF2-40B4-BE49-F238E27FC236}">
                <a16:creationId xmlns:a16="http://schemas.microsoft.com/office/drawing/2014/main" id="{C1266B0A-0362-4F4D-A18A-B6EF22849C10}"/>
              </a:ext>
            </a:extLst>
          </p:cNvPr>
          <p:cNvSpPr>
            <a:spLocks noGrp="1"/>
          </p:cNvSpPr>
          <p:nvPr>
            <p:ph type="title"/>
          </p:nvPr>
        </p:nvSpPr>
        <p:spPr/>
        <p:txBody>
          <a:bodyPr/>
          <a:lstStyle/>
          <a:p>
            <a:r>
              <a:rPr lang="en-US" dirty="0"/>
              <a:t>Wicked Problems of ML</a:t>
            </a:r>
          </a:p>
        </p:txBody>
      </p:sp>
    </p:spTree>
    <p:extLst>
      <p:ext uri="{BB962C8B-B14F-4D97-AF65-F5344CB8AC3E}">
        <p14:creationId xmlns:p14="http://schemas.microsoft.com/office/powerpoint/2010/main" val="2852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3B659-BB1E-456E-A881-EBB1887C48A9}"/>
              </a:ext>
            </a:extLst>
          </p:cNvPr>
          <p:cNvSpPr>
            <a:spLocks noGrp="1"/>
          </p:cNvSpPr>
          <p:nvPr>
            <p:ph type="title"/>
          </p:nvPr>
        </p:nvSpPr>
        <p:spPr/>
        <p:txBody>
          <a:bodyPr/>
          <a:lstStyle/>
          <a:p>
            <a:r>
              <a:rPr lang="en-US" dirty="0"/>
              <a:t>Example #2: Model Debugging</a:t>
            </a:r>
          </a:p>
        </p:txBody>
      </p:sp>
      <p:pic>
        <p:nvPicPr>
          <p:cNvPr id="4" name="Picture 3">
            <a:extLst>
              <a:ext uri="{FF2B5EF4-FFF2-40B4-BE49-F238E27FC236}">
                <a16:creationId xmlns:a16="http://schemas.microsoft.com/office/drawing/2014/main" id="{C5F287A5-8D9B-485E-9946-A09B79A81459}"/>
              </a:ext>
            </a:extLst>
          </p:cNvPr>
          <p:cNvPicPr>
            <a:picLocks noChangeAspect="1"/>
          </p:cNvPicPr>
          <p:nvPr/>
        </p:nvPicPr>
        <p:blipFill>
          <a:blip r:embed="rId2"/>
          <a:stretch>
            <a:fillRect/>
          </a:stretch>
        </p:blipFill>
        <p:spPr>
          <a:xfrm>
            <a:off x="1295400" y="1522467"/>
            <a:ext cx="6705600" cy="4148959"/>
          </a:xfrm>
          <a:prstGeom prst="rect">
            <a:avLst/>
          </a:prstGeom>
        </p:spPr>
      </p:pic>
      <p:sp>
        <p:nvSpPr>
          <p:cNvPr id="5" name="TextBox 4">
            <a:extLst>
              <a:ext uri="{FF2B5EF4-FFF2-40B4-BE49-F238E27FC236}">
                <a16:creationId xmlns:a16="http://schemas.microsoft.com/office/drawing/2014/main" id="{5F883645-FB42-4BB9-8DF9-337FA7C00F02}"/>
              </a:ext>
            </a:extLst>
          </p:cNvPr>
          <p:cNvSpPr txBox="1"/>
          <p:nvPr/>
        </p:nvSpPr>
        <p:spPr>
          <a:xfrm>
            <a:off x="609600" y="5804020"/>
            <a:ext cx="2003882" cy="369332"/>
          </a:xfrm>
          <a:prstGeom prst="rect">
            <a:avLst/>
          </a:prstGeom>
          <a:noFill/>
        </p:spPr>
        <p:txBody>
          <a:bodyPr wrap="none" rtlCol="0">
            <a:spAutoFit/>
          </a:bodyPr>
          <a:lstStyle/>
          <a:p>
            <a:r>
              <a:rPr lang="en-US" dirty="0" err="1"/>
              <a:t>Strobelt</a:t>
            </a:r>
            <a:r>
              <a:rPr lang="en-US" dirty="0"/>
              <a:t> et al 2018</a:t>
            </a:r>
          </a:p>
        </p:txBody>
      </p:sp>
      <p:sp>
        <p:nvSpPr>
          <p:cNvPr id="6" name="Rectangle 5">
            <a:extLst>
              <a:ext uri="{FF2B5EF4-FFF2-40B4-BE49-F238E27FC236}">
                <a16:creationId xmlns:a16="http://schemas.microsoft.com/office/drawing/2014/main" id="{78742D0F-4820-4E56-83E4-CCEC9995E2FC}"/>
              </a:ext>
            </a:extLst>
          </p:cNvPr>
          <p:cNvSpPr/>
          <p:nvPr/>
        </p:nvSpPr>
        <p:spPr>
          <a:xfrm>
            <a:off x="6188893" y="5804020"/>
            <a:ext cx="2494594" cy="369332"/>
          </a:xfrm>
          <a:prstGeom prst="rect">
            <a:avLst/>
          </a:prstGeom>
        </p:spPr>
        <p:txBody>
          <a:bodyPr wrap="none">
            <a:spAutoFit/>
          </a:bodyPr>
          <a:lstStyle/>
          <a:p>
            <a:r>
              <a:rPr lang="en-US" dirty="0">
                <a:hlinkClick r:id="rId3"/>
              </a:rPr>
              <a:t>https://seq2seq-vis.io/</a:t>
            </a:r>
            <a:endParaRPr lang="en-US" dirty="0"/>
          </a:p>
        </p:txBody>
      </p:sp>
    </p:spTree>
    <p:extLst>
      <p:ext uri="{BB962C8B-B14F-4D97-AF65-F5344CB8AC3E}">
        <p14:creationId xmlns:p14="http://schemas.microsoft.com/office/powerpoint/2010/main" val="1224198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C4C0A-51BF-4142-8A15-553EA4E2E1C0}"/>
              </a:ext>
            </a:extLst>
          </p:cNvPr>
          <p:cNvSpPr>
            <a:spLocks noGrp="1"/>
          </p:cNvSpPr>
          <p:nvPr>
            <p:ph sz="quarter" idx="1"/>
          </p:nvPr>
        </p:nvSpPr>
        <p:spPr/>
        <p:txBody>
          <a:bodyPr/>
          <a:lstStyle/>
          <a:p>
            <a:r>
              <a:rPr lang="en-US" dirty="0"/>
              <a:t>Implementation/Complexity</a:t>
            </a:r>
          </a:p>
          <a:p>
            <a:pPr lvl="1"/>
            <a:r>
              <a:rPr lang="en-US" dirty="0"/>
              <a:t>Model Construction</a:t>
            </a:r>
          </a:p>
          <a:p>
            <a:pPr lvl="1"/>
            <a:r>
              <a:rPr lang="en-US" dirty="0"/>
              <a:t>Model Debugging</a:t>
            </a:r>
          </a:p>
          <a:p>
            <a:r>
              <a:rPr lang="en-US" dirty="0"/>
              <a:t>Data Quality</a:t>
            </a:r>
          </a:p>
          <a:p>
            <a:pPr lvl="1"/>
            <a:r>
              <a:rPr lang="en-US" dirty="0"/>
              <a:t>Data Debugging</a:t>
            </a:r>
          </a:p>
          <a:p>
            <a:r>
              <a:rPr lang="en-US" dirty="0"/>
              <a:t>Model Selection</a:t>
            </a:r>
          </a:p>
          <a:p>
            <a:pPr lvl="1"/>
            <a:endParaRPr lang="en-US" dirty="0"/>
          </a:p>
          <a:p>
            <a:r>
              <a:rPr lang="en-US" dirty="0"/>
              <a:t>Difficult to Interpret/Explain</a:t>
            </a:r>
          </a:p>
          <a:p>
            <a:pPr lvl="1"/>
            <a:endParaRPr lang="en-US" dirty="0"/>
          </a:p>
        </p:txBody>
      </p:sp>
      <p:sp>
        <p:nvSpPr>
          <p:cNvPr id="3" name="Title 2">
            <a:extLst>
              <a:ext uri="{FF2B5EF4-FFF2-40B4-BE49-F238E27FC236}">
                <a16:creationId xmlns:a16="http://schemas.microsoft.com/office/drawing/2014/main" id="{C1266B0A-0362-4F4D-A18A-B6EF22849C10}"/>
              </a:ext>
            </a:extLst>
          </p:cNvPr>
          <p:cNvSpPr>
            <a:spLocks noGrp="1"/>
          </p:cNvSpPr>
          <p:nvPr>
            <p:ph type="title"/>
          </p:nvPr>
        </p:nvSpPr>
        <p:spPr/>
        <p:txBody>
          <a:bodyPr/>
          <a:lstStyle/>
          <a:p>
            <a:r>
              <a:rPr lang="en-US" dirty="0"/>
              <a:t>Wicked Problems of ML</a:t>
            </a:r>
          </a:p>
        </p:txBody>
      </p:sp>
    </p:spTree>
    <p:extLst>
      <p:ext uri="{BB962C8B-B14F-4D97-AF65-F5344CB8AC3E}">
        <p14:creationId xmlns:p14="http://schemas.microsoft.com/office/powerpoint/2010/main" val="398647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3B659-BB1E-456E-A881-EBB1887C48A9}"/>
              </a:ext>
            </a:extLst>
          </p:cNvPr>
          <p:cNvSpPr>
            <a:spLocks noGrp="1"/>
          </p:cNvSpPr>
          <p:nvPr>
            <p:ph type="title"/>
          </p:nvPr>
        </p:nvSpPr>
        <p:spPr/>
        <p:txBody>
          <a:bodyPr/>
          <a:lstStyle/>
          <a:p>
            <a:r>
              <a:rPr lang="en-US" dirty="0"/>
              <a:t>Example #3: Data Debugging</a:t>
            </a:r>
          </a:p>
        </p:txBody>
      </p:sp>
      <p:pic>
        <p:nvPicPr>
          <p:cNvPr id="4" name="Picture 3">
            <a:extLst>
              <a:ext uri="{FF2B5EF4-FFF2-40B4-BE49-F238E27FC236}">
                <a16:creationId xmlns:a16="http://schemas.microsoft.com/office/drawing/2014/main" id="{50C35784-BCD5-4668-B8CE-F360F91BA51D}"/>
              </a:ext>
            </a:extLst>
          </p:cNvPr>
          <p:cNvPicPr>
            <a:picLocks noChangeAspect="1"/>
          </p:cNvPicPr>
          <p:nvPr/>
        </p:nvPicPr>
        <p:blipFill>
          <a:blip r:embed="rId2"/>
          <a:stretch>
            <a:fillRect/>
          </a:stretch>
        </p:blipFill>
        <p:spPr>
          <a:xfrm>
            <a:off x="1943099" y="1770888"/>
            <a:ext cx="5257800" cy="3685555"/>
          </a:xfrm>
          <a:prstGeom prst="rect">
            <a:avLst/>
          </a:prstGeom>
        </p:spPr>
      </p:pic>
      <p:sp>
        <p:nvSpPr>
          <p:cNvPr id="5" name="Rectangle 4">
            <a:extLst>
              <a:ext uri="{FF2B5EF4-FFF2-40B4-BE49-F238E27FC236}">
                <a16:creationId xmlns:a16="http://schemas.microsoft.com/office/drawing/2014/main" id="{4FE36777-ABE4-43CE-A853-DC348C85432E}"/>
              </a:ext>
            </a:extLst>
          </p:cNvPr>
          <p:cNvSpPr/>
          <p:nvPr/>
        </p:nvSpPr>
        <p:spPr>
          <a:xfrm>
            <a:off x="4724400" y="5788750"/>
            <a:ext cx="4258923" cy="369332"/>
          </a:xfrm>
          <a:prstGeom prst="rect">
            <a:avLst/>
          </a:prstGeom>
        </p:spPr>
        <p:txBody>
          <a:bodyPr wrap="none">
            <a:spAutoFit/>
          </a:bodyPr>
          <a:lstStyle/>
          <a:p>
            <a:r>
              <a:rPr lang="en-US" dirty="0"/>
              <a:t>http://vis.stanford.edu/papers/wrangler</a:t>
            </a:r>
          </a:p>
        </p:txBody>
      </p:sp>
      <p:sp>
        <p:nvSpPr>
          <p:cNvPr id="6" name="TextBox 5">
            <a:extLst>
              <a:ext uri="{FF2B5EF4-FFF2-40B4-BE49-F238E27FC236}">
                <a16:creationId xmlns:a16="http://schemas.microsoft.com/office/drawing/2014/main" id="{B824BDF0-41A2-4041-8E33-AE7FFED4B5EC}"/>
              </a:ext>
            </a:extLst>
          </p:cNvPr>
          <p:cNvSpPr txBox="1"/>
          <p:nvPr/>
        </p:nvSpPr>
        <p:spPr>
          <a:xfrm>
            <a:off x="609600" y="5804020"/>
            <a:ext cx="1906291" cy="369332"/>
          </a:xfrm>
          <a:prstGeom prst="rect">
            <a:avLst/>
          </a:prstGeom>
          <a:noFill/>
        </p:spPr>
        <p:txBody>
          <a:bodyPr wrap="none" rtlCol="0">
            <a:spAutoFit/>
          </a:bodyPr>
          <a:lstStyle/>
          <a:p>
            <a:r>
              <a:rPr lang="en-US" dirty="0"/>
              <a:t>Kandel et al 2011</a:t>
            </a:r>
          </a:p>
        </p:txBody>
      </p:sp>
    </p:spTree>
    <p:extLst>
      <p:ext uri="{BB962C8B-B14F-4D97-AF65-F5344CB8AC3E}">
        <p14:creationId xmlns:p14="http://schemas.microsoft.com/office/powerpoint/2010/main" val="3158878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C4C0A-51BF-4142-8A15-553EA4E2E1C0}"/>
              </a:ext>
            </a:extLst>
          </p:cNvPr>
          <p:cNvSpPr>
            <a:spLocks noGrp="1"/>
          </p:cNvSpPr>
          <p:nvPr>
            <p:ph sz="quarter" idx="1"/>
          </p:nvPr>
        </p:nvSpPr>
        <p:spPr/>
        <p:txBody>
          <a:bodyPr/>
          <a:lstStyle/>
          <a:p>
            <a:r>
              <a:rPr lang="en-US" dirty="0"/>
              <a:t>Implementation/Complexity</a:t>
            </a:r>
          </a:p>
          <a:p>
            <a:pPr lvl="1"/>
            <a:r>
              <a:rPr lang="en-US" dirty="0"/>
              <a:t>Model Construction</a:t>
            </a:r>
          </a:p>
          <a:p>
            <a:pPr lvl="1"/>
            <a:r>
              <a:rPr lang="en-US" dirty="0"/>
              <a:t>Model Debugging</a:t>
            </a:r>
          </a:p>
          <a:p>
            <a:r>
              <a:rPr lang="en-US" dirty="0"/>
              <a:t>Data Quality</a:t>
            </a:r>
          </a:p>
          <a:p>
            <a:pPr lvl="1"/>
            <a:r>
              <a:rPr lang="en-US" dirty="0"/>
              <a:t>Data Debugging</a:t>
            </a:r>
          </a:p>
          <a:p>
            <a:r>
              <a:rPr lang="en-US" dirty="0"/>
              <a:t>Model Selection</a:t>
            </a:r>
          </a:p>
          <a:p>
            <a:pPr lvl="1"/>
            <a:r>
              <a:rPr lang="en-US" dirty="0"/>
              <a:t>Model Steering / Selection</a:t>
            </a:r>
          </a:p>
          <a:p>
            <a:r>
              <a:rPr lang="en-US" dirty="0"/>
              <a:t>Difficult to Interpret/Explain</a:t>
            </a:r>
          </a:p>
          <a:p>
            <a:pPr lvl="1"/>
            <a:endParaRPr lang="en-US" dirty="0"/>
          </a:p>
        </p:txBody>
      </p:sp>
      <p:sp>
        <p:nvSpPr>
          <p:cNvPr id="3" name="Title 2">
            <a:extLst>
              <a:ext uri="{FF2B5EF4-FFF2-40B4-BE49-F238E27FC236}">
                <a16:creationId xmlns:a16="http://schemas.microsoft.com/office/drawing/2014/main" id="{C1266B0A-0362-4F4D-A18A-B6EF22849C10}"/>
              </a:ext>
            </a:extLst>
          </p:cNvPr>
          <p:cNvSpPr>
            <a:spLocks noGrp="1"/>
          </p:cNvSpPr>
          <p:nvPr>
            <p:ph type="title"/>
          </p:nvPr>
        </p:nvSpPr>
        <p:spPr/>
        <p:txBody>
          <a:bodyPr/>
          <a:lstStyle/>
          <a:p>
            <a:r>
              <a:rPr lang="en-US" dirty="0"/>
              <a:t>Wicked Problems of ML</a:t>
            </a:r>
          </a:p>
        </p:txBody>
      </p:sp>
    </p:spTree>
    <p:extLst>
      <p:ext uri="{BB962C8B-B14F-4D97-AF65-F5344CB8AC3E}">
        <p14:creationId xmlns:p14="http://schemas.microsoft.com/office/powerpoint/2010/main" val="26582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3B659-BB1E-456E-A881-EBB1887C48A9}"/>
              </a:ext>
            </a:extLst>
          </p:cNvPr>
          <p:cNvSpPr>
            <a:spLocks noGrp="1"/>
          </p:cNvSpPr>
          <p:nvPr>
            <p:ph type="title"/>
          </p:nvPr>
        </p:nvSpPr>
        <p:spPr/>
        <p:txBody>
          <a:bodyPr/>
          <a:lstStyle/>
          <a:p>
            <a:r>
              <a:rPr lang="en-US" dirty="0"/>
              <a:t>Example #4: Model Steering / Selection</a:t>
            </a:r>
          </a:p>
        </p:txBody>
      </p:sp>
      <p:pic>
        <p:nvPicPr>
          <p:cNvPr id="4" name="Picture 3">
            <a:extLst>
              <a:ext uri="{FF2B5EF4-FFF2-40B4-BE49-F238E27FC236}">
                <a16:creationId xmlns:a16="http://schemas.microsoft.com/office/drawing/2014/main" id="{B9E222C7-741A-400B-8012-9B534B9B13AA}"/>
              </a:ext>
            </a:extLst>
          </p:cNvPr>
          <p:cNvPicPr>
            <a:picLocks noChangeAspect="1"/>
          </p:cNvPicPr>
          <p:nvPr/>
        </p:nvPicPr>
        <p:blipFill>
          <a:blip r:embed="rId2"/>
          <a:stretch>
            <a:fillRect/>
          </a:stretch>
        </p:blipFill>
        <p:spPr>
          <a:xfrm>
            <a:off x="609600" y="1447800"/>
            <a:ext cx="5638800" cy="4332546"/>
          </a:xfrm>
          <a:prstGeom prst="rect">
            <a:avLst/>
          </a:prstGeom>
        </p:spPr>
      </p:pic>
      <p:sp>
        <p:nvSpPr>
          <p:cNvPr id="5" name="Google Shape;136;p26">
            <a:extLst>
              <a:ext uri="{FF2B5EF4-FFF2-40B4-BE49-F238E27FC236}">
                <a16:creationId xmlns:a16="http://schemas.microsoft.com/office/drawing/2014/main" id="{9D75E9AC-FB22-4E7D-A98A-4CE1A301A909}"/>
              </a:ext>
            </a:extLst>
          </p:cNvPr>
          <p:cNvSpPr txBox="1">
            <a:spLocks/>
          </p:cNvSpPr>
          <p:nvPr/>
        </p:nvSpPr>
        <p:spPr>
          <a:xfrm>
            <a:off x="6934200" y="3200400"/>
            <a:ext cx="1821900" cy="1006525"/>
          </a:xfrm>
          <a:prstGeom prst="rect">
            <a:avLst/>
          </a:prstGeom>
          <a:noFill/>
          <a:ln>
            <a:noFill/>
          </a:ln>
        </p:spPr>
        <p:txBody>
          <a:bodyPr spcFirstLastPara="1" vert="horz" wrap="square" lIns="91425" tIns="91425" rIns="91425" bIns="91425" anchor="t" anchorCtr="0">
            <a:noAutofit/>
          </a:bodyPr>
          <a:lst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nSpc>
                <a:spcPct val="115000"/>
              </a:lnSpc>
              <a:spcAft>
                <a:spcPts val="1600"/>
              </a:spcAft>
              <a:buClr>
                <a:schemeClr val="dk2"/>
              </a:buClr>
              <a:buFont typeface="Wingdings 3"/>
              <a:buNone/>
            </a:pPr>
            <a:r>
              <a:rPr lang="en-US" sz="1800" dirty="0" err="1">
                <a:solidFill>
                  <a:schemeClr val="dk2"/>
                </a:solidFill>
                <a:latin typeface="Arial"/>
                <a:ea typeface="Arial"/>
                <a:cs typeface="Arial"/>
                <a:sym typeface="Arial"/>
              </a:rPr>
              <a:t>Muhlbacher</a:t>
            </a:r>
            <a:r>
              <a:rPr lang="en-US" sz="1800" dirty="0">
                <a:solidFill>
                  <a:schemeClr val="dk2"/>
                </a:solidFill>
                <a:latin typeface="Arial"/>
                <a:ea typeface="Arial"/>
                <a:cs typeface="Arial"/>
                <a:sym typeface="Arial"/>
              </a:rPr>
              <a:t> et al 2018</a:t>
            </a:r>
          </a:p>
        </p:txBody>
      </p:sp>
    </p:spTree>
    <p:extLst>
      <p:ext uri="{BB962C8B-B14F-4D97-AF65-F5344CB8AC3E}">
        <p14:creationId xmlns:p14="http://schemas.microsoft.com/office/powerpoint/2010/main" val="2985080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C4C0A-51BF-4142-8A15-553EA4E2E1C0}"/>
              </a:ext>
            </a:extLst>
          </p:cNvPr>
          <p:cNvSpPr>
            <a:spLocks noGrp="1"/>
          </p:cNvSpPr>
          <p:nvPr>
            <p:ph sz="quarter" idx="1"/>
          </p:nvPr>
        </p:nvSpPr>
        <p:spPr/>
        <p:txBody>
          <a:bodyPr/>
          <a:lstStyle/>
          <a:p>
            <a:r>
              <a:rPr lang="en-US" dirty="0"/>
              <a:t>Implementation/Complexity</a:t>
            </a:r>
          </a:p>
          <a:p>
            <a:pPr lvl="1"/>
            <a:r>
              <a:rPr lang="en-US" dirty="0"/>
              <a:t>Model Construction</a:t>
            </a:r>
          </a:p>
          <a:p>
            <a:pPr lvl="1"/>
            <a:r>
              <a:rPr lang="en-US" dirty="0"/>
              <a:t>Model Debugging</a:t>
            </a:r>
          </a:p>
          <a:p>
            <a:r>
              <a:rPr lang="en-US" dirty="0"/>
              <a:t>Data Quality</a:t>
            </a:r>
          </a:p>
          <a:p>
            <a:pPr lvl="1"/>
            <a:r>
              <a:rPr lang="en-US" dirty="0"/>
              <a:t>Data Debugging</a:t>
            </a:r>
          </a:p>
          <a:p>
            <a:r>
              <a:rPr lang="en-US" dirty="0"/>
              <a:t>Model Selection</a:t>
            </a:r>
          </a:p>
          <a:p>
            <a:pPr lvl="1"/>
            <a:r>
              <a:rPr lang="en-US" dirty="0"/>
              <a:t>Model Steering / Selection</a:t>
            </a:r>
          </a:p>
          <a:p>
            <a:r>
              <a:rPr lang="en-US" dirty="0"/>
              <a:t>Difficult to Interpret/Explain</a:t>
            </a:r>
          </a:p>
          <a:p>
            <a:pPr lvl="1"/>
            <a:r>
              <a:rPr lang="en-US" dirty="0"/>
              <a:t>Model Explanation</a:t>
            </a:r>
          </a:p>
          <a:p>
            <a:pPr lvl="1"/>
            <a:endParaRPr lang="en-US" dirty="0"/>
          </a:p>
        </p:txBody>
      </p:sp>
      <p:sp>
        <p:nvSpPr>
          <p:cNvPr id="3" name="Title 2">
            <a:extLst>
              <a:ext uri="{FF2B5EF4-FFF2-40B4-BE49-F238E27FC236}">
                <a16:creationId xmlns:a16="http://schemas.microsoft.com/office/drawing/2014/main" id="{C1266B0A-0362-4F4D-A18A-B6EF22849C10}"/>
              </a:ext>
            </a:extLst>
          </p:cNvPr>
          <p:cNvSpPr>
            <a:spLocks noGrp="1"/>
          </p:cNvSpPr>
          <p:nvPr>
            <p:ph type="title"/>
          </p:nvPr>
        </p:nvSpPr>
        <p:spPr/>
        <p:txBody>
          <a:bodyPr/>
          <a:lstStyle/>
          <a:p>
            <a:r>
              <a:rPr lang="en-US" dirty="0"/>
              <a:t>Wicked Problems of ML</a:t>
            </a:r>
          </a:p>
        </p:txBody>
      </p:sp>
    </p:spTree>
    <p:extLst>
      <p:ext uri="{BB962C8B-B14F-4D97-AF65-F5344CB8AC3E}">
        <p14:creationId xmlns:p14="http://schemas.microsoft.com/office/powerpoint/2010/main" val="234371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3B659-BB1E-456E-A881-EBB1887C48A9}"/>
              </a:ext>
            </a:extLst>
          </p:cNvPr>
          <p:cNvSpPr>
            <a:spLocks noGrp="1"/>
          </p:cNvSpPr>
          <p:nvPr>
            <p:ph type="title"/>
          </p:nvPr>
        </p:nvSpPr>
        <p:spPr/>
        <p:txBody>
          <a:bodyPr/>
          <a:lstStyle/>
          <a:p>
            <a:r>
              <a:rPr lang="en-US" dirty="0"/>
              <a:t>Example #5: Model Explanation</a:t>
            </a:r>
          </a:p>
        </p:txBody>
      </p:sp>
      <p:pic>
        <p:nvPicPr>
          <p:cNvPr id="1026" name="Picture 2" descr="Prospector user interface for localized inspection.">
            <a:extLst>
              <a:ext uri="{FF2B5EF4-FFF2-40B4-BE49-F238E27FC236}">
                <a16:creationId xmlns:a16="http://schemas.microsoft.com/office/drawing/2014/main" id="{23257811-670A-4F33-B8D7-EB46E92E4C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47800"/>
            <a:ext cx="7009776" cy="4160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187412-3604-4229-8EFD-C33AF752ABC7}"/>
              </a:ext>
            </a:extLst>
          </p:cNvPr>
          <p:cNvSpPr txBox="1"/>
          <p:nvPr/>
        </p:nvSpPr>
        <p:spPr>
          <a:xfrm>
            <a:off x="609600" y="5804020"/>
            <a:ext cx="1907125" cy="369332"/>
          </a:xfrm>
          <a:prstGeom prst="rect">
            <a:avLst/>
          </a:prstGeom>
          <a:noFill/>
        </p:spPr>
        <p:txBody>
          <a:bodyPr wrap="none" rtlCol="0">
            <a:spAutoFit/>
          </a:bodyPr>
          <a:lstStyle/>
          <a:p>
            <a:r>
              <a:rPr lang="en-US" dirty="0"/>
              <a:t>Krause et al 2016</a:t>
            </a:r>
          </a:p>
        </p:txBody>
      </p:sp>
      <p:sp>
        <p:nvSpPr>
          <p:cNvPr id="4" name="Rectangle 3">
            <a:extLst>
              <a:ext uri="{FF2B5EF4-FFF2-40B4-BE49-F238E27FC236}">
                <a16:creationId xmlns:a16="http://schemas.microsoft.com/office/drawing/2014/main" id="{BFDD845D-8ED7-464B-93C3-0E3675F82A42}"/>
              </a:ext>
            </a:extLst>
          </p:cNvPr>
          <p:cNvSpPr/>
          <p:nvPr/>
        </p:nvSpPr>
        <p:spPr>
          <a:xfrm>
            <a:off x="4267200" y="5665520"/>
            <a:ext cx="4572000" cy="646331"/>
          </a:xfrm>
          <a:prstGeom prst="rect">
            <a:avLst/>
          </a:prstGeom>
        </p:spPr>
        <p:txBody>
          <a:bodyPr>
            <a:spAutoFit/>
          </a:bodyPr>
          <a:lstStyle/>
          <a:p>
            <a:r>
              <a:rPr lang="en-US" dirty="0">
                <a:hlinkClick r:id="rId3"/>
              </a:rPr>
              <a:t>https://josuakrause.github.io/info/prospector.html</a:t>
            </a:r>
            <a:endParaRPr lang="en-US" dirty="0"/>
          </a:p>
        </p:txBody>
      </p:sp>
    </p:spTree>
    <p:extLst>
      <p:ext uri="{BB962C8B-B14F-4D97-AF65-F5344CB8AC3E}">
        <p14:creationId xmlns:p14="http://schemas.microsoft.com/office/powerpoint/2010/main" val="847056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C4C0A-51BF-4142-8A15-553EA4E2E1C0}"/>
              </a:ext>
            </a:extLst>
          </p:cNvPr>
          <p:cNvSpPr>
            <a:spLocks noGrp="1"/>
          </p:cNvSpPr>
          <p:nvPr>
            <p:ph sz="quarter" idx="1"/>
          </p:nvPr>
        </p:nvSpPr>
        <p:spPr/>
        <p:txBody>
          <a:bodyPr/>
          <a:lstStyle/>
          <a:p>
            <a:r>
              <a:rPr lang="en-US" dirty="0"/>
              <a:t>Implementation/Complexity</a:t>
            </a:r>
          </a:p>
          <a:p>
            <a:pPr lvl="1"/>
            <a:r>
              <a:rPr lang="en-US" dirty="0"/>
              <a:t>Model Construction</a:t>
            </a:r>
          </a:p>
          <a:p>
            <a:pPr lvl="1"/>
            <a:r>
              <a:rPr lang="en-US" dirty="0"/>
              <a:t>Model Debugging</a:t>
            </a:r>
          </a:p>
          <a:p>
            <a:r>
              <a:rPr lang="en-US" dirty="0"/>
              <a:t>Data Quality</a:t>
            </a:r>
          </a:p>
          <a:p>
            <a:pPr lvl="1"/>
            <a:r>
              <a:rPr lang="en-US" dirty="0"/>
              <a:t>Data Debugging</a:t>
            </a:r>
          </a:p>
          <a:p>
            <a:r>
              <a:rPr lang="en-US" dirty="0"/>
              <a:t>Model Selection</a:t>
            </a:r>
          </a:p>
          <a:p>
            <a:pPr lvl="1"/>
            <a:r>
              <a:rPr lang="en-US" dirty="0"/>
              <a:t>Model Steering / Selection</a:t>
            </a:r>
          </a:p>
          <a:p>
            <a:r>
              <a:rPr lang="en-US" dirty="0"/>
              <a:t>Difficult to Interpret/Explain</a:t>
            </a:r>
          </a:p>
          <a:p>
            <a:pPr lvl="1"/>
            <a:r>
              <a:rPr lang="en-US" dirty="0"/>
              <a:t>Model Explanation</a:t>
            </a:r>
          </a:p>
          <a:p>
            <a:pPr lvl="1"/>
            <a:endParaRPr lang="en-US" dirty="0"/>
          </a:p>
        </p:txBody>
      </p:sp>
      <p:sp>
        <p:nvSpPr>
          <p:cNvPr id="3" name="Title 2">
            <a:extLst>
              <a:ext uri="{FF2B5EF4-FFF2-40B4-BE49-F238E27FC236}">
                <a16:creationId xmlns:a16="http://schemas.microsoft.com/office/drawing/2014/main" id="{C1266B0A-0362-4F4D-A18A-B6EF22849C10}"/>
              </a:ext>
            </a:extLst>
          </p:cNvPr>
          <p:cNvSpPr>
            <a:spLocks noGrp="1"/>
          </p:cNvSpPr>
          <p:nvPr>
            <p:ph type="title"/>
          </p:nvPr>
        </p:nvSpPr>
        <p:spPr/>
        <p:txBody>
          <a:bodyPr/>
          <a:lstStyle/>
          <a:p>
            <a:r>
              <a:rPr lang="en-US" dirty="0"/>
              <a:t>Wicked Problems of ML</a:t>
            </a:r>
          </a:p>
        </p:txBody>
      </p:sp>
    </p:spTree>
    <p:extLst>
      <p:ext uri="{BB962C8B-B14F-4D97-AF65-F5344CB8AC3E}">
        <p14:creationId xmlns:p14="http://schemas.microsoft.com/office/powerpoint/2010/main" val="422482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C4C0A-51BF-4142-8A15-553EA4E2E1C0}"/>
              </a:ext>
            </a:extLst>
          </p:cNvPr>
          <p:cNvSpPr>
            <a:spLocks noGrp="1"/>
          </p:cNvSpPr>
          <p:nvPr>
            <p:ph sz="quarter" idx="1"/>
          </p:nvPr>
        </p:nvSpPr>
        <p:spPr/>
        <p:txBody>
          <a:bodyPr/>
          <a:lstStyle/>
          <a:p>
            <a:r>
              <a:rPr lang="en-US" dirty="0"/>
              <a:t>Implementation/Complexity</a:t>
            </a:r>
          </a:p>
          <a:p>
            <a:pPr lvl="1"/>
            <a:r>
              <a:rPr lang="en-US" dirty="0"/>
              <a:t>Model Construction</a:t>
            </a:r>
          </a:p>
          <a:p>
            <a:pPr lvl="1"/>
            <a:r>
              <a:rPr lang="en-US" dirty="0"/>
              <a:t>Model Debugging</a:t>
            </a:r>
          </a:p>
          <a:p>
            <a:r>
              <a:rPr lang="en-US" dirty="0"/>
              <a:t>Data Quality</a:t>
            </a:r>
          </a:p>
          <a:p>
            <a:pPr lvl="1"/>
            <a:r>
              <a:rPr lang="en-US" dirty="0"/>
              <a:t>Data Debugging</a:t>
            </a:r>
          </a:p>
          <a:p>
            <a:r>
              <a:rPr lang="en-US" dirty="0"/>
              <a:t>Model Selection</a:t>
            </a:r>
          </a:p>
          <a:p>
            <a:pPr lvl="1"/>
            <a:r>
              <a:rPr lang="en-US" b="1" dirty="0"/>
              <a:t>Model Steering / Selection</a:t>
            </a:r>
          </a:p>
          <a:p>
            <a:r>
              <a:rPr lang="en-US" dirty="0"/>
              <a:t>Difficult to Interpret/Explain</a:t>
            </a:r>
          </a:p>
          <a:p>
            <a:pPr lvl="1"/>
            <a:r>
              <a:rPr lang="en-US" b="1" dirty="0"/>
              <a:t>Model Explanation</a:t>
            </a:r>
          </a:p>
          <a:p>
            <a:pPr lvl="1"/>
            <a:endParaRPr lang="en-US" dirty="0"/>
          </a:p>
        </p:txBody>
      </p:sp>
      <p:sp>
        <p:nvSpPr>
          <p:cNvPr id="3" name="Title 2">
            <a:extLst>
              <a:ext uri="{FF2B5EF4-FFF2-40B4-BE49-F238E27FC236}">
                <a16:creationId xmlns:a16="http://schemas.microsoft.com/office/drawing/2014/main" id="{C1266B0A-0362-4F4D-A18A-B6EF22849C10}"/>
              </a:ext>
            </a:extLst>
          </p:cNvPr>
          <p:cNvSpPr>
            <a:spLocks noGrp="1"/>
          </p:cNvSpPr>
          <p:nvPr>
            <p:ph type="title"/>
          </p:nvPr>
        </p:nvSpPr>
        <p:spPr/>
        <p:txBody>
          <a:bodyPr/>
          <a:lstStyle/>
          <a:p>
            <a:r>
              <a:rPr lang="en-US" dirty="0"/>
              <a:t>Wicked Problems of ML</a:t>
            </a:r>
          </a:p>
        </p:txBody>
      </p:sp>
    </p:spTree>
    <p:extLst>
      <p:ext uri="{BB962C8B-B14F-4D97-AF65-F5344CB8AC3E}">
        <p14:creationId xmlns:p14="http://schemas.microsoft.com/office/powerpoint/2010/main" val="8428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a:t>Bank of America (circa 2007)</a:t>
            </a:r>
          </a:p>
          <a:p>
            <a:pPr lvl="1"/>
            <a:r>
              <a:rPr lang="en-US" dirty="0"/>
              <a:t>Legal responsibility for banks to report suspicious financial transactions (money laundering, supporting terrorist organizations, </a:t>
            </a:r>
            <a:r>
              <a:rPr lang="en-US" dirty="0" err="1"/>
              <a:t>etc</a:t>
            </a:r>
            <a:r>
              <a:rPr lang="en-US" dirty="0"/>
              <a:t>)</a:t>
            </a:r>
          </a:p>
        </p:txBody>
      </p:sp>
      <p:sp>
        <p:nvSpPr>
          <p:cNvPr id="3" name="Title 2"/>
          <p:cNvSpPr>
            <a:spLocks noGrp="1"/>
          </p:cNvSpPr>
          <p:nvPr>
            <p:ph type="title"/>
          </p:nvPr>
        </p:nvSpPr>
        <p:spPr/>
        <p:txBody>
          <a:bodyPr>
            <a:normAutofit fontScale="90000"/>
          </a:bodyPr>
          <a:lstStyle/>
          <a:p>
            <a:r>
              <a:rPr lang="en-US" dirty="0"/>
              <a:t>Example 2: </a:t>
            </a:r>
            <a:br>
              <a:rPr lang="en-US" dirty="0"/>
            </a:br>
            <a:r>
              <a:rPr lang="en-US" dirty="0"/>
              <a:t>“Financial (Wire) Fraud”</a:t>
            </a:r>
          </a:p>
        </p:txBody>
      </p:sp>
      <p:pic>
        <p:nvPicPr>
          <p:cNvPr id="5" name="Picture 4" descr="http://s3.amazonaws.com/media.wbur.org/wordpress/11/files/2011/09/AP100715036990-624x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81400"/>
            <a:ext cx="2553788" cy="25783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raud wire transactions 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333" y="3581400"/>
            <a:ext cx="3694612" cy="2578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raud wire transactions mo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255" y="3603434"/>
            <a:ext cx="2381250" cy="255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364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F5B12-4927-4C0E-A016-C434ADA707E2}"/>
              </a:ext>
            </a:extLst>
          </p:cNvPr>
          <p:cNvPicPr>
            <a:picLocks noChangeAspect="1"/>
          </p:cNvPicPr>
          <p:nvPr/>
        </p:nvPicPr>
        <p:blipFill>
          <a:blip r:embed="rId2"/>
          <a:stretch>
            <a:fillRect/>
          </a:stretch>
        </p:blipFill>
        <p:spPr>
          <a:xfrm>
            <a:off x="0" y="649031"/>
            <a:ext cx="9144000" cy="5559938"/>
          </a:xfrm>
          <a:prstGeom prst="rect">
            <a:avLst/>
          </a:prstGeom>
        </p:spPr>
      </p:pic>
    </p:spTree>
    <p:extLst>
      <p:ext uri="{BB962C8B-B14F-4D97-AF65-F5344CB8AC3E}">
        <p14:creationId xmlns:p14="http://schemas.microsoft.com/office/powerpoint/2010/main" val="3032374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426A33-3F1A-4823-862B-63A2C54D5014}"/>
              </a:ext>
            </a:extLst>
          </p:cNvPr>
          <p:cNvSpPr>
            <a:spLocks noGrp="1"/>
          </p:cNvSpPr>
          <p:nvPr>
            <p:ph sz="quarter" idx="1"/>
          </p:nvPr>
        </p:nvSpPr>
        <p:spPr/>
        <p:txBody>
          <a:bodyPr>
            <a:normAutofit fontScale="92500"/>
          </a:bodyPr>
          <a:lstStyle/>
          <a:p>
            <a:r>
              <a:rPr lang="en-US" dirty="0"/>
              <a:t>EU GDPR adopted in 2016</a:t>
            </a:r>
          </a:p>
          <a:p>
            <a:pPr lvl="1"/>
            <a:r>
              <a:rPr lang="en-US" dirty="0"/>
              <a:t>Regulations on data and modeling for all citizens in EU and EEA</a:t>
            </a:r>
          </a:p>
          <a:p>
            <a:r>
              <a:rPr lang="en-US" dirty="0"/>
              <a:t>Limitations on the use of “automated decision making”</a:t>
            </a:r>
          </a:p>
          <a:p>
            <a:pPr lvl="1"/>
            <a:r>
              <a:rPr lang="en-US" dirty="0"/>
              <a:t>Must involve a human if significant effects on another human</a:t>
            </a:r>
          </a:p>
          <a:p>
            <a:r>
              <a:rPr lang="en-US" dirty="0"/>
              <a:t>Right to </a:t>
            </a:r>
            <a:r>
              <a:rPr lang="en-US" dirty="0" err="1"/>
              <a:t>explainability</a:t>
            </a:r>
            <a:endParaRPr lang="en-US" dirty="0"/>
          </a:p>
          <a:p>
            <a:pPr lvl="1"/>
            <a:r>
              <a:rPr lang="en-US" dirty="0"/>
              <a:t>Right to “meaningful information about the logic involved” and to “the significance and the envisaged consequences” of automated decision-making.</a:t>
            </a:r>
          </a:p>
          <a:p>
            <a:pPr marL="0" indent="0">
              <a:buNone/>
            </a:pPr>
            <a:r>
              <a:rPr lang="en-US" sz="1700" dirty="0"/>
              <a:t>https://www.oreilly.com/radar/how-will-the-gdpr-impact-machine-learning/</a:t>
            </a:r>
          </a:p>
        </p:txBody>
      </p:sp>
      <p:sp>
        <p:nvSpPr>
          <p:cNvPr id="3" name="Title 2">
            <a:extLst>
              <a:ext uri="{FF2B5EF4-FFF2-40B4-BE49-F238E27FC236}">
                <a16:creationId xmlns:a16="http://schemas.microsoft.com/office/drawing/2014/main" id="{10C15414-9BDC-41F5-9E7A-50483A615B6F}"/>
              </a:ext>
            </a:extLst>
          </p:cNvPr>
          <p:cNvSpPr>
            <a:spLocks noGrp="1"/>
          </p:cNvSpPr>
          <p:nvPr>
            <p:ph type="title"/>
          </p:nvPr>
        </p:nvSpPr>
        <p:spPr/>
        <p:txBody>
          <a:bodyPr/>
          <a:lstStyle/>
          <a:p>
            <a:r>
              <a:rPr lang="en-US" dirty="0"/>
              <a:t>The Future of Model Explanation</a:t>
            </a:r>
          </a:p>
        </p:txBody>
      </p:sp>
    </p:spTree>
    <p:extLst>
      <p:ext uri="{BB962C8B-B14F-4D97-AF65-F5344CB8AC3E}">
        <p14:creationId xmlns:p14="http://schemas.microsoft.com/office/powerpoint/2010/main" val="198655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16072-0259-47B8-A58E-C16C8E17EE8D}"/>
              </a:ext>
            </a:extLst>
          </p:cNvPr>
          <p:cNvSpPr>
            <a:spLocks noGrp="1"/>
          </p:cNvSpPr>
          <p:nvPr>
            <p:ph sz="quarter" idx="1"/>
          </p:nvPr>
        </p:nvSpPr>
        <p:spPr/>
        <p:txBody>
          <a:bodyPr>
            <a:normAutofit fontScale="92500" lnSpcReduction="10000"/>
          </a:bodyPr>
          <a:lstStyle/>
          <a:p>
            <a:r>
              <a:rPr lang="en-US" dirty="0"/>
              <a:t>VA systems are </a:t>
            </a:r>
            <a:r>
              <a:rPr lang="en-US" i="1" dirty="0"/>
              <a:t>hard to make</a:t>
            </a:r>
          </a:p>
          <a:p>
            <a:pPr lvl="1"/>
            <a:r>
              <a:rPr lang="en-US" dirty="0"/>
              <a:t>Require front end, backend, database, etc.</a:t>
            </a:r>
          </a:p>
          <a:p>
            <a:pPr lvl="1"/>
            <a:r>
              <a:rPr lang="en-US" dirty="0"/>
              <a:t>Tend to be one off</a:t>
            </a:r>
          </a:p>
          <a:p>
            <a:r>
              <a:rPr lang="en-US" dirty="0"/>
              <a:t>But remember the number system?</a:t>
            </a:r>
          </a:p>
          <a:p>
            <a:endParaRPr lang="en-US" dirty="0"/>
          </a:p>
          <a:p>
            <a:endParaRPr lang="en-US" dirty="0"/>
          </a:p>
          <a:p>
            <a:endParaRPr lang="en-US" dirty="0"/>
          </a:p>
          <a:p>
            <a:endParaRPr lang="en-US" dirty="0"/>
          </a:p>
          <a:p>
            <a:endParaRPr lang="en-US" dirty="0"/>
          </a:p>
          <a:p>
            <a:r>
              <a:rPr lang="en-US" dirty="0"/>
              <a:t>The right visual encoding opened up </a:t>
            </a:r>
            <a:r>
              <a:rPr lang="en-US" i="1" dirty="0"/>
              <a:t>so much reasoning</a:t>
            </a:r>
            <a:endParaRPr lang="en-US" dirty="0"/>
          </a:p>
        </p:txBody>
      </p:sp>
      <p:sp>
        <p:nvSpPr>
          <p:cNvPr id="3" name="Title 2">
            <a:extLst>
              <a:ext uri="{FF2B5EF4-FFF2-40B4-BE49-F238E27FC236}">
                <a16:creationId xmlns:a16="http://schemas.microsoft.com/office/drawing/2014/main" id="{6C4A2592-0123-49D9-A524-A9B01BB117FC}"/>
              </a:ext>
            </a:extLst>
          </p:cNvPr>
          <p:cNvSpPr>
            <a:spLocks noGrp="1"/>
          </p:cNvSpPr>
          <p:nvPr>
            <p:ph type="title"/>
          </p:nvPr>
        </p:nvSpPr>
        <p:spPr/>
        <p:txBody>
          <a:bodyPr/>
          <a:lstStyle/>
          <a:p>
            <a:r>
              <a:rPr lang="en-US" dirty="0"/>
              <a:t>The Future of Model Steering</a:t>
            </a:r>
          </a:p>
        </p:txBody>
      </p:sp>
      <p:pic>
        <p:nvPicPr>
          <p:cNvPr id="4" name="Picture 2">
            <a:extLst>
              <a:ext uri="{FF2B5EF4-FFF2-40B4-BE49-F238E27FC236}">
                <a16:creationId xmlns:a16="http://schemas.microsoft.com/office/drawing/2014/main" id="{FBCB8A7D-ACFF-4CEC-8669-2923691466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 b="72463"/>
          <a:stretch/>
        </p:blipFill>
        <p:spPr bwMode="auto">
          <a:xfrm>
            <a:off x="1600200" y="3393924"/>
            <a:ext cx="57531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97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aby Mountain Goat Learns to Climb">
            <a:hlinkClick r:id="" action="ppaction://media"/>
            <a:extLst>
              <a:ext uri="{FF2B5EF4-FFF2-40B4-BE49-F238E27FC236}">
                <a16:creationId xmlns:a16="http://schemas.microsoft.com/office/drawing/2014/main" id="{BD47C191-D20D-446E-B1EE-2DB856947F60}"/>
              </a:ext>
            </a:extLst>
          </p:cNvPr>
          <p:cNvPicPr>
            <a:picLocks noGrp="1" noRot="1" noChangeAspect="1"/>
          </p:cNvPicPr>
          <p:nvPr>
            <p:ph sz="quarter" idx="1"/>
            <a:videoFile r:link="rId1"/>
          </p:nvPr>
        </p:nvPicPr>
        <p:blipFill>
          <a:blip r:embed="rId7"/>
          <a:stretch>
            <a:fillRect/>
          </a:stretch>
        </p:blipFill>
        <p:spPr>
          <a:xfrm>
            <a:off x="838200" y="3929209"/>
            <a:ext cx="4038600" cy="2272019"/>
          </a:xfrm>
          <a:prstGeom prst="rect">
            <a:avLst/>
          </a:prstGeom>
        </p:spPr>
      </p:pic>
      <p:sp>
        <p:nvSpPr>
          <p:cNvPr id="3" name="Title 2">
            <a:extLst>
              <a:ext uri="{FF2B5EF4-FFF2-40B4-BE49-F238E27FC236}">
                <a16:creationId xmlns:a16="http://schemas.microsoft.com/office/drawing/2014/main" id="{08F0BA41-2021-484E-9567-AE32616FA6E8}"/>
              </a:ext>
            </a:extLst>
          </p:cNvPr>
          <p:cNvSpPr>
            <a:spLocks noGrp="1"/>
          </p:cNvSpPr>
          <p:nvPr>
            <p:ph type="title"/>
          </p:nvPr>
        </p:nvSpPr>
        <p:spPr/>
        <p:txBody>
          <a:bodyPr/>
          <a:lstStyle/>
          <a:p>
            <a:r>
              <a:rPr lang="en-US" dirty="0"/>
              <a:t>Capacity for learning</a:t>
            </a:r>
          </a:p>
        </p:txBody>
      </p:sp>
      <p:pic>
        <p:nvPicPr>
          <p:cNvPr id="5" name="Online Media 4" title="Towards Learning Robot Table Tennis">
            <a:hlinkClick r:id="" action="ppaction://media"/>
            <a:extLst>
              <a:ext uri="{FF2B5EF4-FFF2-40B4-BE49-F238E27FC236}">
                <a16:creationId xmlns:a16="http://schemas.microsoft.com/office/drawing/2014/main" id="{69C78F7D-2333-4399-B22B-8572E1EBC84A}"/>
              </a:ext>
            </a:extLst>
          </p:cNvPr>
          <p:cNvPicPr>
            <a:picLocks noRot="1" noChangeAspect="1"/>
          </p:cNvPicPr>
          <p:nvPr>
            <a:videoFile r:link="rId2"/>
          </p:nvPr>
        </p:nvPicPr>
        <p:blipFill>
          <a:blip r:embed="rId8"/>
          <a:stretch>
            <a:fillRect/>
          </a:stretch>
        </p:blipFill>
        <p:spPr>
          <a:xfrm>
            <a:off x="838200" y="1600200"/>
            <a:ext cx="4038600" cy="2272019"/>
          </a:xfrm>
          <a:prstGeom prst="rect">
            <a:avLst/>
          </a:prstGeom>
        </p:spPr>
      </p:pic>
      <p:pic>
        <p:nvPicPr>
          <p:cNvPr id="6" name="leo_long_learning">
            <a:hlinkClick r:id="" action="ppaction://media"/>
            <a:extLst>
              <a:ext uri="{FF2B5EF4-FFF2-40B4-BE49-F238E27FC236}">
                <a16:creationId xmlns:a16="http://schemas.microsoft.com/office/drawing/2014/main" id="{CA0E5989-2512-46F8-AA85-8408B9AE9149}"/>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029324" y="1676398"/>
            <a:ext cx="2528889" cy="4495801"/>
          </a:xfrm>
          <a:prstGeom prst="rect">
            <a:avLst/>
          </a:prstGeom>
        </p:spPr>
      </p:pic>
      <p:sp>
        <p:nvSpPr>
          <p:cNvPr id="2" name="TextBox 1">
            <a:extLst>
              <a:ext uri="{FF2B5EF4-FFF2-40B4-BE49-F238E27FC236}">
                <a16:creationId xmlns:a16="http://schemas.microsoft.com/office/drawing/2014/main" id="{B8213979-00A3-49E9-98F3-D93AE6383B53}"/>
              </a:ext>
            </a:extLst>
          </p:cNvPr>
          <p:cNvSpPr txBox="1"/>
          <p:nvPr/>
        </p:nvSpPr>
        <p:spPr>
          <a:xfrm>
            <a:off x="3429000" y="6207418"/>
            <a:ext cx="3200400" cy="369332"/>
          </a:xfrm>
          <a:prstGeom prst="rect">
            <a:avLst/>
          </a:prstGeom>
          <a:noFill/>
        </p:spPr>
        <p:txBody>
          <a:bodyPr wrap="square" rtlCol="0">
            <a:spAutoFit/>
          </a:bodyPr>
          <a:lstStyle/>
          <a:p>
            <a:r>
              <a:rPr lang="en-US" dirty="0"/>
              <a:t>Baby Goat @ ~1 week</a:t>
            </a:r>
          </a:p>
        </p:txBody>
      </p:sp>
      <p:sp>
        <p:nvSpPr>
          <p:cNvPr id="7" name="TextBox 6">
            <a:extLst>
              <a:ext uri="{FF2B5EF4-FFF2-40B4-BE49-F238E27FC236}">
                <a16:creationId xmlns:a16="http://schemas.microsoft.com/office/drawing/2014/main" id="{37C8F13A-B939-49B6-961F-E407FFB10D42}"/>
              </a:ext>
            </a:extLst>
          </p:cNvPr>
          <p:cNvSpPr txBox="1"/>
          <p:nvPr/>
        </p:nvSpPr>
        <p:spPr>
          <a:xfrm>
            <a:off x="1143000" y="1224393"/>
            <a:ext cx="3200400" cy="369332"/>
          </a:xfrm>
          <a:prstGeom prst="rect">
            <a:avLst/>
          </a:prstGeom>
          <a:noFill/>
        </p:spPr>
        <p:txBody>
          <a:bodyPr wrap="square" rtlCol="0">
            <a:spAutoFit/>
          </a:bodyPr>
          <a:lstStyle/>
          <a:p>
            <a:r>
              <a:rPr lang="en-US" dirty="0"/>
              <a:t>Robotic arm @ ~3 hours</a:t>
            </a:r>
          </a:p>
        </p:txBody>
      </p:sp>
      <p:sp>
        <p:nvSpPr>
          <p:cNvPr id="8" name="TextBox 7">
            <a:extLst>
              <a:ext uri="{FF2B5EF4-FFF2-40B4-BE49-F238E27FC236}">
                <a16:creationId xmlns:a16="http://schemas.microsoft.com/office/drawing/2014/main" id="{BD584A03-C110-42A1-AC90-E11A3A11E348}"/>
              </a:ext>
            </a:extLst>
          </p:cNvPr>
          <p:cNvSpPr txBox="1"/>
          <p:nvPr/>
        </p:nvSpPr>
        <p:spPr>
          <a:xfrm>
            <a:off x="6096000" y="1186934"/>
            <a:ext cx="3200400" cy="369332"/>
          </a:xfrm>
          <a:prstGeom prst="rect">
            <a:avLst/>
          </a:prstGeom>
          <a:noFill/>
        </p:spPr>
        <p:txBody>
          <a:bodyPr wrap="square" rtlCol="0">
            <a:spAutoFit/>
          </a:bodyPr>
          <a:lstStyle/>
          <a:p>
            <a:r>
              <a:rPr lang="en-US" dirty="0"/>
              <a:t>Baby Leo @ 8 months</a:t>
            </a:r>
          </a:p>
        </p:txBody>
      </p:sp>
    </p:spTree>
    <p:extLst>
      <p:ext uri="{BB962C8B-B14F-4D97-AF65-F5344CB8AC3E}">
        <p14:creationId xmlns:p14="http://schemas.microsoft.com/office/powerpoint/2010/main" val="3115179677"/>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C426D1-C5A6-4DE9-BC65-77263D22DDB4}"/>
              </a:ext>
            </a:extLst>
          </p:cNvPr>
          <p:cNvSpPr>
            <a:spLocks noGrp="1"/>
          </p:cNvSpPr>
          <p:nvPr>
            <p:ph sz="quarter" idx="1"/>
          </p:nvPr>
        </p:nvSpPr>
        <p:spPr>
          <a:xfrm>
            <a:off x="457200" y="3048000"/>
            <a:ext cx="8229600" cy="3200400"/>
          </a:xfrm>
        </p:spPr>
        <p:txBody>
          <a:bodyPr>
            <a:normAutofit fontScale="92500" lnSpcReduction="10000"/>
          </a:bodyPr>
          <a:lstStyle/>
          <a:p>
            <a:r>
              <a:rPr lang="en-US" dirty="0"/>
              <a:t>More complex tasks require models with broader capabilities</a:t>
            </a:r>
          </a:p>
          <a:p>
            <a:pPr lvl="1"/>
            <a:r>
              <a:rPr lang="en-US" dirty="0"/>
              <a:t>This requires more data, more effort, and more ways of learning</a:t>
            </a:r>
          </a:p>
          <a:p>
            <a:r>
              <a:rPr lang="en-US" dirty="0"/>
              <a:t>Traditional ML is still laser-focused on small, quantifiable tasks (CIFAR-10)</a:t>
            </a:r>
          </a:p>
          <a:p>
            <a:r>
              <a:rPr lang="en-US" dirty="0"/>
              <a:t>Visualization can act as the </a:t>
            </a:r>
            <a:r>
              <a:rPr lang="en-US" i="1" dirty="0"/>
              <a:t>eyes</a:t>
            </a:r>
            <a:r>
              <a:rPr lang="en-US" dirty="0"/>
              <a:t> and </a:t>
            </a:r>
            <a:r>
              <a:rPr lang="en-US" i="1" dirty="0"/>
              <a:t>ears</a:t>
            </a:r>
            <a:r>
              <a:rPr lang="en-US" dirty="0"/>
              <a:t> (and </a:t>
            </a:r>
            <a:r>
              <a:rPr lang="en-US" i="1" dirty="0"/>
              <a:t>hands</a:t>
            </a:r>
            <a:r>
              <a:rPr lang="en-US" dirty="0"/>
              <a:t>) to provide more input to training</a:t>
            </a:r>
          </a:p>
        </p:txBody>
      </p:sp>
      <p:sp>
        <p:nvSpPr>
          <p:cNvPr id="3" name="Title 2">
            <a:extLst>
              <a:ext uri="{FF2B5EF4-FFF2-40B4-BE49-F238E27FC236}">
                <a16:creationId xmlns:a16="http://schemas.microsoft.com/office/drawing/2014/main" id="{653C62BA-1791-43D7-8DF1-3AAE3CE235D6}"/>
              </a:ext>
            </a:extLst>
          </p:cNvPr>
          <p:cNvSpPr>
            <a:spLocks noGrp="1"/>
          </p:cNvSpPr>
          <p:nvPr>
            <p:ph type="title"/>
          </p:nvPr>
        </p:nvSpPr>
        <p:spPr/>
        <p:txBody>
          <a:bodyPr/>
          <a:lstStyle/>
          <a:p>
            <a:r>
              <a:rPr lang="en-US" dirty="0"/>
              <a:t>More effort, more data needed for complex tasks</a:t>
            </a:r>
          </a:p>
        </p:txBody>
      </p:sp>
      <p:pic>
        <p:nvPicPr>
          <p:cNvPr id="4" name="Picture 3">
            <a:extLst>
              <a:ext uri="{FF2B5EF4-FFF2-40B4-BE49-F238E27FC236}">
                <a16:creationId xmlns:a16="http://schemas.microsoft.com/office/drawing/2014/main" id="{3180A027-E4EB-4CC4-9B5B-DE5384D5649C}"/>
              </a:ext>
            </a:extLst>
          </p:cNvPr>
          <p:cNvPicPr>
            <a:picLocks noChangeAspect="1"/>
          </p:cNvPicPr>
          <p:nvPr/>
        </p:nvPicPr>
        <p:blipFill>
          <a:blip r:embed="rId2"/>
          <a:stretch>
            <a:fillRect/>
          </a:stretch>
        </p:blipFill>
        <p:spPr>
          <a:xfrm>
            <a:off x="1219200" y="1600200"/>
            <a:ext cx="985183" cy="1317206"/>
          </a:xfrm>
          <a:prstGeom prst="rect">
            <a:avLst/>
          </a:prstGeom>
        </p:spPr>
      </p:pic>
      <p:pic>
        <p:nvPicPr>
          <p:cNvPr id="5" name="Picture 4">
            <a:extLst>
              <a:ext uri="{FF2B5EF4-FFF2-40B4-BE49-F238E27FC236}">
                <a16:creationId xmlns:a16="http://schemas.microsoft.com/office/drawing/2014/main" id="{D5D6F3FC-0CC8-40F1-BA09-D405DA9ED820}"/>
              </a:ext>
            </a:extLst>
          </p:cNvPr>
          <p:cNvPicPr>
            <a:picLocks noChangeAspect="1"/>
          </p:cNvPicPr>
          <p:nvPr/>
        </p:nvPicPr>
        <p:blipFill>
          <a:blip r:embed="rId3"/>
          <a:stretch>
            <a:fillRect/>
          </a:stretch>
        </p:blipFill>
        <p:spPr>
          <a:xfrm>
            <a:off x="4069562" y="1538165"/>
            <a:ext cx="1004876" cy="1379241"/>
          </a:xfrm>
          <a:prstGeom prst="rect">
            <a:avLst/>
          </a:prstGeom>
        </p:spPr>
      </p:pic>
      <p:pic>
        <p:nvPicPr>
          <p:cNvPr id="6" name="Picture 5">
            <a:extLst>
              <a:ext uri="{FF2B5EF4-FFF2-40B4-BE49-F238E27FC236}">
                <a16:creationId xmlns:a16="http://schemas.microsoft.com/office/drawing/2014/main" id="{7369C17F-117A-45D0-9F96-1330F7A2BACA}"/>
              </a:ext>
            </a:extLst>
          </p:cNvPr>
          <p:cNvPicPr>
            <a:picLocks noChangeAspect="1"/>
          </p:cNvPicPr>
          <p:nvPr/>
        </p:nvPicPr>
        <p:blipFill>
          <a:blip r:embed="rId4"/>
          <a:stretch>
            <a:fillRect/>
          </a:stretch>
        </p:blipFill>
        <p:spPr>
          <a:xfrm>
            <a:off x="7009804" y="1600200"/>
            <a:ext cx="1023738" cy="1292686"/>
          </a:xfrm>
          <a:prstGeom prst="rect">
            <a:avLst/>
          </a:prstGeom>
        </p:spPr>
      </p:pic>
    </p:spTree>
    <p:extLst>
      <p:ext uri="{BB962C8B-B14F-4D97-AF65-F5344CB8AC3E}">
        <p14:creationId xmlns:p14="http://schemas.microsoft.com/office/powerpoint/2010/main" val="146428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C6E99C-D65B-49F0-B0EA-46D22E6FDD75}"/>
              </a:ext>
            </a:extLst>
          </p:cNvPr>
          <p:cNvSpPr>
            <a:spLocks noGrp="1"/>
          </p:cNvSpPr>
          <p:nvPr>
            <p:ph sz="quarter" idx="1"/>
          </p:nvPr>
        </p:nvSpPr>
        <p:spPr/>
        <p:txBody>
          <a:bodyPr>
            <a:normAutofit lnSpcReduction="10000"/>
          </a:bodyPr>
          <a:lstStyle/>
          <a:p>
            <a:pPr marL="514350" indent="-514350">
              <a:buFont typeface="+mj-lt"/>
              <a:buAutoNum type="arabicPeriod"/>
            </a:pPr>
            <a:r>
              <a:rPr lang="en-US" dirty="0"/>
              <a:t>Visual Analytics and why we need ML</a:t>
            </a:r>
          </a:p>
          <a:p>
            <a:pPr marL="514350" indent="-514350">
              <a:buFont typeface="+mj-lt"/>
              <a:buAutoNum type="arabicPeriod"/>
            </a:pPr>
            <a:r>
              <a:rPr lang="en-US" dirty="0"/>
              <a:t>High-level overview of ML</a:t>
            </a:r>
          </a:p>
          <a:p>
            <a:pPr marL="514350" indent="-514350">
              <a:buFont typeface="+mj-lt"/>
              <a:buAutoNum type="arabicPeriod"/>
            </a:pPr>
            <a:r>
              <a:rPr lang="en-US" dirty="0"/>
              <a:t>Why should visualization help?</a:t>
            </a:r>
          </a:p>
          <a:p>
            <a:pPr lvl="1"/>
            <a:r>
              <a:rPr lang="en-US" dirty="0"/>
              <a:t>Affordances/Abstractions</a:t>
            </a:r>
          </a:p>
          <a:p>
            <a:pPr marL="514350" indent="-514350">
              <a:buFont typeface="+mj-lt"/>
              <a:buAutoNum type="arabicPeriod"/>
            </a:pPr>
            <a:r>
              <a:rPr lang="en-US" dirty="0"/>
              <a:t>Five ways VA makes ML more accessible</a:t>
            </a:r>
          </a:p>
          <a:p>
            <a:pPr marL="788670" lvl="1" indent="-514350">
              <a:buFont typeface="+mj-lt"/>
              <a:buAutoNum type="arabicPeriod"/>
            </a:pPr>
            <a:r>
              <a:rPr lang="en-US" dirty="0"/>
              <a:t>Model Construction</a:t>
            </a:r>
          </a:p>
          <a:p>
            <a:pPr marL="788670" lvl="1" indent="-514350">
              <a:buFont typeface="+mj-lt"/>
              <a:buAutoNum type="arabicPeriod"/>
            </a:pPr>
            <a:r>
              <a:rPr lang="en-US" dirty="0"/>
              <a:t>Model Debugging</a:t>
            </a:r>
          </a:p>
          <a:p>
            <a:pPr marL="788670" lvl="1" indent="-514350">
              <a:buFont typeface="+mj-lt"/>
              <a:buAutoNum type="arabicPeriod"/>
            </a:pPr>
            <a:r>
              <a:rPr lang="en-US" dirty="0"/>
              <a:t>Data Debugging</a:t>
            </a:r>
          </a:p>
          <a:p>
            <a:pPr marL="788670" lvl="1" indent="-514350">
              <a:buFont typeface="+mj-lt"/>
              <a:buAutoNum type="arabicPeriod"/>
            </a:pPr>
            <a:r>
              <a:rPr lang="en-US" dirty="0"/>
              <a:t>Model Steering / Selection</a:t>
            </a:r>
          </a:p>
          <a:p>
            <a:pPr marL="788670" lvl="1" indent="-514350">
              <a:buFont typeface="+mj-lt"/>
              <a:buAutoNum type="arabicPeriod"/>
            </a:pPr>
            <a:r>
              <a:rPr lang="en-US" dirty="0"/>
              <a:t>Model Explanation</a:t>
            </a:r>
          </a:p>
          <a:p>
            <a:pPr marL="514350" indent="-514350">
              <a:buFont typeface="+mj-lt"/>
              <a:buAutoNum type="arabicPeriod"/>
            </a:pPr>
            <a:endParaRPr lang="en-US" dirty="0"/>
          </a:p>
        </p:txBody>
      </p:sp>
      <p:sp>
        <p:nvSpPr>
          <p:cNvPr id="3" name="Title 2">
            <a:extLst>
              <a:ext uri="{FF2B5EF4-FFF2-40B4-BE49-F238E27FC236}">
                <a16:creationId xmlns:a16="http://schemas.microsoft.com/office/drawing/2014/main" id="{92BB44A5-96B1-4B5A-A8A5-BC51DB14F0B3}"/>
              </a:ext>
            </a:extLst>
          </p:cNvPr>
          <p:cNvSpPr>
            <a:spLocks noGrp="1"/>
          </p:cNvSpPr>
          <p:nvPr>
            <p:ph type="title"/>
          </p:nvPr>
        </p:nvSpPr>
        <p:spPr/>
        <p:txBody>
          <a:bodyPr/>
          <a:lstStyle/>
          <a:p>
            <a:r>
              <a:rPr lang="en-US" dirty="0"/>
              <a:t>Outline</a:t>
            </a:r>
          </a:p>
        </p:txBody>
      </p:sp>
      <p:sp>
        <p:nvSpPr>
          <p:cNvPr id="4" name="TextBox 3">
            <a:extLst>
              <a:ext uri="{FF2B5EF4-FFF2-40B4-BE49-F238E27FC236}">
                <a16:creationId xmlns:a16="http://schemas.microsoft.com/office/drawing/2014/main" id="{CCF23167-7360-4EA0-A818-249559CB2015}"/>
              </a:ext>
            </a:extLst>
          </p:cNvPr>
          <p:cNvSpPr txBox="1"/>
          <p:nvPr/>
        </p:nvSpPr>
        <p:spPr>
          <a:xfrm>
            <a:off x="6858000" y="4876800"/>
            <a:ext cx="1752600" cy="646331"/>
          </a:xfrm>
          <a:prstGeom prst="rect">
            <a:avLst/>
          </a:prstGeom>
          <a:noFill/>
        </p:spPr>
        <p:txBody>
          <a:bodyPr wrap="square" rtlCol="0">
            <a:spAutoFit/>
          </a:bodyPr>
          <a:lstStyle/>
          <a:p>
            <a:r>
              <a:rPr lang="en-US" dirty="0"/>
              <a:t>Thanks!</a:t>
            </a:r>
          </a:p>
          <a:p>
            <a:r>
              <a:rPr lang="en-US" dirty="0"/>
              <a:t>Questions?</a:t>
            </a:r>
          </a:p>
        </p:txBody>
      </p:sp>
    </p:spTree>
    <p:extLst>
      <p:ext uri="{BB962C8B-B14F-4D97-AF65-F5344CB8AC3E}">
        <p14:creationId xmlns:p14="http://schemas.microsoft.com/office/powerpoint/2010/main" val="309931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284EB-642F-4C85-86BB-03842856CF8C}"/>
              </a:ext>
            </a:extLst>
          </p:cNvPr>
          <p:cNvSpPr>
            <a:spLocks noGrp="1"/>
          </p:cNvSpPr>
          <p:nvPr>
            <p:ph sz="quarter" idx="1"/>
          </p:nvPr>
        </p:nvSpPr>
        <p:spPr/>
        <p:txBody>
          <a:bodyPr>
            <a:normAutofit lnSpcReduction="10000"/>
          </a:bodyPr>
          <a:lstStyle/>
          <a:p>
            <a:r>
              <a:rPr lang="en-US" dirty="0"/>
              <a:t>Spam Filtering</a:t>
            </a:r>
          </a:p>
          <a:p>
            <a:pPr lvl="1"/>
            <a:r>
              <a:rPr lang="en-US" dirty="0"/>
              <a:t>ML - unstructured text, lots of data, complex rules</a:t>
            </a:r>
          </a:p>
          <a:p>
            <a:r>
              <a:rPr lang="en-US" dirty="0"/>
              <a:t>Bank Loan</a:t>
            </a:r>
          </a:p>
          <a:p>
            <a:pPr lvl="1"/>
            <a:r>
              <a:rPr lang="en-US" dirty="0"/>
              <a:t>Traditional Stats – need for explanation, simplicity</a:t>
            </a:r>
          </a:p>
          <a:p>
            <a:r>
              <a:rPr lang="en-US" dirty="0"/>
              <a:t>Facial Recognition</a:t>
            </a:r>
          </a:p>
          <a:p>
            <a:pPr lvl="1"/>
            <a:r>
              <a:rPr lang="en-US" dirty="0"/>
              <a:t>ML – unstructured data (images), lots of it, complex</a:t>
            </a:r>
          </a:p>
          <a:p>
            <a:r>
              <a:rPr lang="en-US" dirty="0"/>
              <a:t>Patient Data/triaging/diagnoses</a:t>
            </a:r>
          </a:p>
          <a:p>
            <a:pPr lvl="1"/>
            <a:r>
              <a:rPr lang="en-US" dirty="0"/>
              <a:t>?????</a:t>
            </a:r>
          </a:p>
          <a:p>
            <a:r>
              <a:rPr lang="en-US" dirty="0"/>
              <a:t>Finance, Cybersecurity, Chemistry, Physics</a:t>
            </a:r>
          </a:p>
          <a:p>
            <a:pPr lvl="1"/>
            <a:r>
              <a:rPr lang="en-US" dirty="0"/>
              <a:t>?????</a:t>
            </a:r>
          </a:p>
        </p:txBody>
      </p:sp>
      <p:sp>
        <p:nvSpPr>
          <p:cNvPr id="3" name="Title 2">
            <a:extLst>
              <a:ext uri="{FF2B5EF4-FFF2-40B4-BE49-F238E27FC236}">
                <a16:creationId xmlns:a16="http://schemas.microsoft.com/office/drawing/2014/main" id="{5C21DC3F-B2BD-4FA5-8E84-D8CD5C1E604B}"/>
              </a:ext>
            </a:extLst>
          </p:cNvPr>
          <p:cNvSpPr>
            <a:spLocks noGrp="1"/>
          </p:cNvSpPr>
          <p:nvPr>
            <p:ph type="title"/>
          </p:nvPr>
        </p:nvSpPr>
        <p:spPr/>
        <p:txBody>
          <a:bodyPr/>
          <a:lstStyle/>
          <a:p>
            <a:r>
              <a:rPr lang="en-US" dirty="0"/>
              <a:t>Machine Learning or Traditional Statistics?</a:t>
            </a:r>
          </a:p>
        </p:txBody>
      </p:sp>
    </p:spTree>
    <p:extLst>
      <p:ext uri="{BB962C8B-B14F-4D97-AF65-F5344CB8AC3E}">
        <p14:creationId xmlns:p14="http://schemas.microsoft.com/office/powerpoint/2010/main" val="128084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marL="514350" indent="-514350">
              <a:buFont typeface="+mj-lt"/>
              <a:buAutoNum type="arabicPeriod"/>
            </a:pPr>
            <a:r>
              <a:rPr lang="en-US" dirty="0"/>
              <a:t>Visualization as affordance</a:t>
            </a:r>
          </a:p>
          <a:p>
            <a:pPr marL="514350" indent="-514350">
              <a:buFont typeface="+mj-lt"/>
              <a:buAutoNum type="arabicPeriod"/>
            </a:pPr>
            <a:r>
              <a:rPr lang="en-US" dirty="0"/>
              <a:t>Visualization and ML as orthogonal views into the data</a:t>
            </a:r>
          </a:p>
          <a:p>
            <a:endParaRPr lang="en-US" dirty="0"/>
          </a:p>
          <a:p>
            <a:endParaRPr lang="en-US" dirty="0"/>
          </a:p>
          <a:p>
            <a:endParaRPr lang="en-US" dirty="0"/>
          </a:p>
        </p:txBody>
      </p:sp>
      <p:sp>
        <p:nvSpPr>
          <p:cNvPr id="16" name="Title 15"/>
          <p:cNvSpPr>
            <a:spLocks noGrp="1"/>
          </p:cNvSpPr>
          <p:nvPr>
            <p:ph type="title"/>
          </p:nvPr>
        </p:nvSpPr>
        <p:spPr/>
        <p:txBody>
          <a:bodyPr/>
          <a:lstStyle/>
          <a:p>
            <a:r>
              <a:rPr lang="en-US" dirty="0"/>
              <a:t>Two Ways to Think About it</a:t>
            </a:r>
          </a:p>
        </p:txBody>
      </p:sp>
    </p:spTree>
    <p:extLst>
      <p:ext uri="{BB962C8B-B14F-4D97-AF65-F5344CB8AC3E}">
        <p14:creationId xmlns:p14="http://schemas.microsoft.com/office/powerpoint/2010/main" val="3530789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marL="514350" indent="-514350">
              <a:buFont typeface="+mj-lt"/>
              <a:buAutoNum type="arabicPeriod"/>
            </a:pPr>
            <a:r>
              <a:rPr lang="en-US" b="1" dirty="0"/>
              <a:t>Visualization as affordance</a:t>
            </a:r>
          </a:p>
          <a:p>
            <a:pPr marL="514350" indent="-514350">
              <a:buFont typeface="+mj-lt"/>
              <a:buAutoNum type="arabicPeriod"/>
            </a:pPr>
            <a:r>
              <a:rPr lang="en-US" dirty="0"/>
              <a:t>Visualization and ML as orthogonal views into the data</a:t>
            </a:r>
          </a:p>
          <a:p>
            <a:endParaRPr lang="en-US" dirty="0"/>
          </a:p>
          <a:p>
            <a:endParaRPr lang="en-US" dirty="0"/>
          </a:p>
          <a:p>
            <a:endParaRPr lang="en-US" dirty="0"/>
          </a:p>
        </p:txBody>
      </p:sp>
      <p:sp>
        <p:nvSpPr>
          <p:cNvPr id="16" name="Title 15"/>
          <p:cNvSpPr>
            <a:spLocks noGrp="1"/>
          </p:cNvSpPr>
          <p:nvPr>
            <p:ph type="title"/>
          </p:nvPr>
        </p:nvSpPr>
        <p:spPr/>
        <p:txBody>
          <a:bodyPr/>
          <a:lstStyle/>
          <a:p>
            <a:r>
              <a:rPr lang="en-US" dirty="0"/>
              <a:t>Two Ways to Think About it</a:t>
            </a:r>
          </a:p>
        </p:txBody>
      </p:sp>
    </p:spTree>
    <p:extLst>
      <p:ext uri="{BB962C8B-B14F-4D97-AF65-F5344CB8AC3E}">
        <p14:creationId xmlns:p14="http://schemas.microsoft.com/office/powerpoint/2010/main" val="181191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marL="514350" indent="-514350">
              <a:buFont typeface="+mj-lt"/>
              <a:buAutoNum type="arabicPeriod"/>
            </a:pPr>
            <a:r>
              <a:rPr lang="en-US" dirty="0"/>
              <a:t>Visualization as affordance</a:t>
            </a:r>
          </a:p>
          <a:p>
            <a:pPr marL="514350" indent="-514350">
              <a:buFont typeface="+mj-lt"/>
              <a:buAutoNum type="arabicPeriod"/>
            </a:pPr>
            <a:r>
              <a:rPr lang="en-US" b="1" dirty="0"/>
              <a:t>Visualization and ML as orthogonal views into the data</a:t>
            </a:r>
          </a:p>
          <a:p>
            <a:endParaRPr lang="en-US" dirty="0"/>
          </a:p>
          <a:p>
            <a:endParaRPr lang="en-US" dirty="0"/>
          </a:p>
          <a:p>
            <a:endParaRPr lang="en-US" dirty="0"/>
          </a:p>
        </p:txBody>
      </p:sp>
      <p:sp>
        <p:nvSpPr>
          <p:cNvPr id="16" name="Title 15"/>
          <p:cNvSpPr>
            <a:spLocks noGrp="1"/>
          </p:cNvSpPr>
          <p:nvPr>
            <p:ph type="title"/>
          </p:nvPr>
        </p:nvSpPr>
        <p:spPr/>
        <p:txBody>
          <a:bodyPr/>
          <a:lstStyle/>
          <a:p>
            <a:r>
              <a:rPr lang="en-US" dirty="0"/>
              <a:t>Two Ways to Think About it</a:t>
            </a:r>
          </a:p>
        </p:txBody>
      </p:sp>
    </p:spTree>
    <p:extLst>
      <p:ext uri="{BB962C8B-B14F-4D97-AF65-F5344CB8AC3E}">
        <p14:creationId xmlns:p14="http://schemas.microsoft.com/office/powerpoint/2010/main" val="407728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Mass General Hospital (MGH), (circa 2019)</a:t>
            </a:r>
          </a:p>
          <a:p>
            <a:pPr lvl="1"/>
            <a:r>
              <a:rPr lang="en-US" dirty="0"/>
              <a:t>“Do we have a problem of disease spreading within the hospital? If so, how?”</a:t>
            </a:r>
          </a:p>
        </p:txBody>
      </p:sp>
      <p:sp>
        <p:nvSpPr>
          <p:cNvPr id="2" name="Title 1"/>
          <p:cNvSpPr>
            <a:spLocks noGrp="1"/>
          </p:cNvSpPr>
          <p:nvPr>
            <p:ph type="title"/>
          </p:nvPr>
        </p:nvSpPr>
        <p:spPr/>
        <p:txBody>
          <a:bodyPr>
            <a:normAutofit fontScale="90000"/>
          </a:bodyPr>
          <a:lstStyle/>
          <a:p>
            <a:r>
              <a:rPr lang="en-US" dirty="0"/>
              <a:t>Example 3: </a:t>
            </a:r>
            <a:br>
              <a:rPr lang="en-US" dirty="0"/>
            </a:br>
            <a:r>
              <a:rPr lang="en-US" dirty="0"/>
              <a:t>“Disease Spread within a Hospital”</a:t>
            </a:r>
          </a:p>
        </p:txBody>
      </p:sp>
      <p:pic>
        <p:nvPicPr>
          <p:cNvPr id="5" name="Picture 4"/>
          <p:cNvPicPr>
            <a:picLocks noChangeAspect="1"/>
          </p:cNvPicPr>
          <p:nvPr/>
        </p:nvPicPr>
        <p:blipFill>
          <a:blip r:embed="rId2"/>
          <a:stretch>
            <a:fillRect/>
          </a:stretch>
        </p:blipFill>
        <p:spPr>
          <a:xfrm>
            <a:off x="4545703" y="3294961"/>
            <a:ext cx="4543672" cy="2868976"/>
          </a:xfrm>
          <a:prstGeom prst="rect">
            <a:avLst/>
          </a:prstGeom>
        </p:spPr>
      </p:pic>
      <p:pic>
        <p:nvPicPr>
          <p:cNvPr id="6" name="Picture 4" descr="Image result for hospital nurses 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54635"/>
            <a:ext cx="4229100" cy="281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055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4B1BAF17-B442-4991-9FE7-1B578C2216B3}"/>
                  </a:ext>
                </a:extLst>
              </p:cNvPr>
              <p:cNvSpPr>
                <a:spLocks noGrp="1"/>
              </p:cNvSpPr>
              <p:nvPr>
                <p:ph sz="quarter" idx="1"/>
              </p:nvPr>
            </p:nvSpPr>
            <p:spPr/>
            <p:txBody>
              <a:bodyPr/>
              <a:lstStyle/>
              <a:p>
                <a:r>
                  <a:rPr lang="en-US" dirty="0"/>
                  <a:t>Machine Learning model as a function</a:t>
                </a:r>
              </a:p>
              <a:p>
                <a:pPr lvl="1"/>
                <a:r>
                  <a:rPr lang="en-US" dirty="0"/>
                  <a:t>Classification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oMath>
                </a14:m>
                <a:endParaRPr lang="en-US" b="0" dirty="0"/>
              </a:p>
              <a:p>
                <a:pPr lvl="1"/>
                <a:r>
                  <a:rPr lang="en-US" dirty="0"/>
                  <a:t>Regression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lvl="1"/>
                <a:r>
                  <a:rPr lang="en-US" dirty="0"/>
                  <a:t>Dimensionality Reduction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𝑛</m:t>
                        </m:r>
                      </m:sup>
                    </m:sSup>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𝑚</m:t>
                        </m:r>
                      </m:sup>
                    </m:sSup>
                  </m:oMath>
                </a14:m>
                <a:endParaRPr lang="en-US" b="0" dirty="0">
                  <a:ea typeface="Cambria Math" panose="02040503050406030204" pitchFamily="18" charset="0"/>
                </a:endParaRPr>
              </a:p>
            </p:txBody>
          </p:sp>
        </mc:Choice>
        <mc:Fallback xmlns="">
          <p:sp>
            <p:nvSpPr>
              <p:cNvPr id="2" name="Content Placeholder 1">
                <a:extLst>
                  <a:ext uri="{FF2B5EF4-FFF2-40B4-BE49-F238E27FC236}">
                    <a16:creationId xmlns:a16="http://schemas.microsoft.com/office/drawing/2014/main" id="{4B1BAF17-B442-4991-9FE7-1B578C2216B3}"/>
                  </a:ext>
                </a:extLst>
              </p:cNvPr>
              <p:cNvSpPr>
                <a:spLocks noGrp="1" noRot="1" noChangeAspect="1" noMove="1" noResize="1" noEditPoints="1" noAdjustHandles="1" noChangeArrowheads="1" noChangeShapeType="1" noTextEdit="1"/>
              </p:cNvSpPr>
              <p:nvPr>
                <p:ph sz="quarter" idx="1"/>
              </p:nvPr>
            </p:nvSpPr>
            <p:spPr>
              <a:blipFill>
                <a:blip r:embed="rId2"/>
                <a:stretch>
                  <a:fillRect l="-741" t="-133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D3F751E-0B9D-4CC5-93BB-F8663CA30A33}"/>
              </a:ext>
            </a:extLst>
          </p:cNvPr>
          <p:cNvSpPr>
            <a:spLocks noGrp="1"/>
          </p:cNvSpPr>
          <p:nvPr>
            <p:ph type="title"/>
          </p:nvPr>
        </p:nvSpPr>
        <p:spPr/>
        <p:txBody>
          <a:bodyPr/>
          <a:lstStyle/>
          <a:p>
            <a:r>
              <a:rPr lang="en-US" dirty="0"/>
              <a:t>ML Models as Mappings</a:t>
            </a:r>
          </a:p>
        </p:txBody>
      </p:sp>
    </p:spTree>
    <p:extLst>
      <p:ext uri="{BB962C8B-B14F-4D97-AF65-F5344CB8AC3E}">
        <p14:creationId xmlns:p14="http://schemas.microsoft.com/office/powerpoint/2010/main" val="25782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F751E-0B9D-4CC5-93BB-F8663CA30A33}"/>
              </a:ext>
            </a:extLst>
          </p:cNvPr>
          <p:cNvSpPr>
            <a:spLocks noGrp="1"/>
          </p:cNvSpPr>
          <p:nvPr>
            <p:ph type="title"/>
          </p:nvPr>
        </p:nvSpPr>
        <p:spPr/>
        <p:txBody>
          <a:bodyPr/>
          <a:lstStyle/>
          <a:p>
            <a:r>
              <a:rPr lang="en-US" dirty="0"/>
              <a:t>Visualizations as Mappings</a:t>
            </a:r>
          </a:p>
        </p:txBody>
      </p:sp>
      <p:pic>
        <p:nvPicPr>
          <p:cNvPr id="5" name="Picture 4">
            <a:extLst>
              <a:ext uri="{FF2B5EF4-FFF2-40B4-BE49-F238E27FC236}">
                <a16:creationId xmlns:a16="http://schemas.microsoft.com/office/drawing/2014/main" id="{10C03E0C-15DD-4D02-973E-D354D48945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2895600"/>
            <a:ext cx="1719353" cy="1719353"/>
          </a:xfrm>
          <a:prstGeom prst="rect">
            <a:avLst/>
          </a:prstGeom>
        </p:spPr>
      </p:pic>
      <p:pic>
        <p:nvPicPr>
          <p:cNvPr id="7" name="Picture 6">
            <a:extLst>
              <a:ext uri="{FF2B5EF4-FFF2-40B4-BE49-F238E27FC236}">
                <a16:creationId xmlns:a16="http://schemas.microsoft.com/office/drawing/2014/main" id="{622203E9-BAC5-4A45-A677-D4CD5DE09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4693392"/>
            <a:ext cx="2171700" cy="1371791"/>
          </a:xfrm>
          <a:prstGeom prst="rect">
            <a:avLst/>
          </a:prstGeom>
        </p:spPr>
      </p:pic>
      <p:pic>
        <p:nvPicPr>
          <p:cNvPr id="9" name="Picture 8">
            <a:extLst>
              <a:ext uri="{FF2B5EF4-FFF2-40B4-BE49-F238E27FC236}">
                <a16:creationId xmlns:a16="http://schemas.microsoft.com/office/drawing/2014/main" id="{61A00FFC-5BE6-4DD2-A72E-9154F1627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478711"/>
            <a:ext cx="3180885" cy="195746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E12043D-EDC6-4919-AFE4-219D420E18B5}"/>
                  </a:ext>
                </a:extLst>
              </p:cNvPr>
              <p:cNvSpPr txBox="1"/>
              <p:nvPr/>
            </p:nvSpPr>
            <p:spPr>
              <a:xfrm>
                <a:off x="3614544" y="1935229"/>
                <a:ext cx="12893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dirty="0" smtClean="0">
                          <a:latin typeface="Cambria Math" panose="02040503050406030204" pitchFamily="18" charset="0"/>
                        </a:rPr>
                        <m:t>𝐷</m:t>
                      </m:r>
                      <m:r>
                        <a:rPr lang="en-US" b="0" i="1" dirty="0"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m:oMathPara>
                </a14:m>
                <a:endParaRPr lang="en-US" dirty="0"/>
              </a:p>
            </p:txBody>
          </p:sp>
        </mc:Choice>
        <mc:Fallback xmlns="">
          <p:sp>
            <p:nvSpPr>
              <p:cNvPr id="10" name="TextBox 9">
                <a:extLst>
                  <a:ext uri="{FF2B5EF4-FFF2-40B4-BE49-F238E27FC236}">
                    <a16:creationId xmlns:a16="http://schemas.microsoft.com/office/drawing/2014/main" id="{5E12043D-EDC6-4919-AFE4-219D420E18B5}"/>
                  </a:ext>
                </a:extLst>
              </p:cNvPr>
              <p:cNvSpPr txBox="1">
                <a:spLocks noRot="1" noChangeAspect="1" noMove="1" noResize="1" noEditPoints="1" noAdjustHandles="1" noChangeArrowheads="1" noChangeShapeType="1" noTextEdit="1"/>
              </p:cNvSpPr>
              <p:nvPr/>
            </p:nvSpPr>
            <p:spPr>
              <a:xfrm>
                <a:off x="3614544" y="1935229"/>
                <a:ext cx="1289392" cy="276999"/>
              </a:xfrm>
              <a:prstGeom prst="rect">
                <a:avLst/>
              </a:prstGeom>
              <a:blipFill>
                <a:blip r:embed="rId5"/>
                <a:stretch>
                  <a:fillRect l="-6161" t="-2174" r="-1422"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65FA61-AEC5-4F3D-91D6-A7FD669CFDA3}"/>
                  </a:ext>
                </a:extLst>
              </p:cNvPr>
              <p:cNvSpPr txBox="1"/>
              <p:nvPr/>
            </p:nvSpPr>
            <p:spPr>
              <a:xfrm>
                <a:off x="7696200" y="3738947"/>
                <a:ext cx="12893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2</m:t>
                          </m:r>
                        </m:sup>
                      </m:sSup>
                    </m:oMath>
                  </m:oMathPara>
                </a14:m>
                <a:endParaRPr lang="en-US" dirty="0"/>
              </a:p>
            </p:txBody>
          </p:sp>
        </mc:Choice>
        <mc:Fallback xmlns="">
          <p:sp>
            <p:nvSpPr>
              <p:cNvPr id="11" name="TextBox 10">
                <a:extLst>
                  <a:ext uri="{FF2B5EF4-FFF2-40B4-BE49-F238E27FC236}">
                    <a16:creationId xmlns:a16="http://schemas.microsoft.com/office/drawing/2014/main" id="{9E65FA61-AEC5-4F3D-91D6-A7FD669CFDA3}"/>
                  </a:ext>
                </a:extLst>
              </p:cNvPr>
              <p:cNvSpPr txBox="1">
                <a:spLocks noRot="1" noChangeAspect="1" noMove="1" noResize="1" noEditPoints="1" noAdjustHandles="1" noChangeArrowheads="1" noChangeShapeType="1" noTextEdit="1"/>
              </p:cNvSpPr>
              <p:nvPr/>
            </p:nvSpPr>
            <p:spPr>
              <a:xfrm>
                <a:off x="7696200" y="3738947"/>
                <a:ext cx="1289392" cy="276999"/>
              </a:xfrm>
              <a:prstGeom prst="rect">
                <a:avLst/>
              </a:prstGeom>
              <a:blipFill>
                <a:blip r:embed="rId6"/>
                <a:stretch>
                  <a:fillRect l="-6161" t="-2174" r="-1422"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9A64202-B339-4640-BBA4-20CCE8E713EF}"/>
                  </a:ext>
                </a:extLst>
              </p:cNvPr>
              <p:cNvSpPr txBox="1"/>
              <p:nvPr/>
            </p:nvSpPr>
            <p:spPr>
              <a:xfrm>
                <a:off x="3429000" y="5240787"/>
                <a:ext cx="1299138" cy="282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𝑘</m:t>
                          </m:r>
                        </m:sup>
                      </m:sSup>
                    </m:oMath>
                  </m:oMathPara>
                </a14:m>
                <a:endParaRPr lang="en-US" dirty="0"/>
              </a:p>
            </p:txBody>
          </p:sp>
        </mc:Choice>
        <mc:Fallback xmlns="">
          <p:sp>
            <p:nvSpPr>
              <p:cNvPr id="12" name="TextBox 11">
                <a:extLst>
                  <a:ext uri="{FF2B5EF4-FFF2-40B4-BE49-F238E27FC236}">
                    <a16:creationId xmlns:a16="http://schemas.microsoft.com/office/drawing/2014/main" id="{B9A64202-B339-4640-BBA4-20CCE8E713EF}"/>
                  </a:ext>
                </a:extLst>
              </p:cNvPr>
              <p:cNvSpPr txBox="1">
                <a:spLocks noRot="1" noChangeAspect="1" noMove="1" noResize="1" noEditPoints="1" noAdjustHandles="1" noChangeArrowheads="1" noChangeShapeType="1" noTextEdit="1"/>
              </p:cNvSpPr>
              <p:nvPr/>
            </p:nvSpPr>
            <p:spPr>
              <a:xfrm>
                <a:off x="3429000" y="5240787"/>
                <a:ext cx="1299138" cy="282257"/>
              </a:xfrm>
              <a:prstGeom prst="rect">
                <a:avLst/>
              </a:prstGeom>
              <a:blipFill>
                <a:blip r:embed="rId7"/>
                <a:stretch>
                  <a:fillRect l="-6103" t="-4348" r="-939" b="-39130"/>
                </a:stretch>
              </a:blipFill>
            </p:spPr>
            <p:txBody>
              <a:bodyPr/>
              <a:lstStyle/>
              <a:p>
                <a:r>
                  <a:rPr lang="en-US">
                    <a:noFill/>
                  </a:rPr>
                  <a:t> </a:t>
                </a:r>
              </a:p>
            </p:txBody>
          </p:sp>
        </mc:Fallback>
      </mc:AlternateContent>
    </p:spTree>
    <p:extLst>
      <p:ext uri="{BB962C8B-B14F-4D97-AF65-F5344CB8AC3E}">
        <p14:creationId xmlns:p14="http://schemas.microsoft.com/office/powerpoint/2010/main" val="249937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4B1BAF17-B442-4991-9FE7-1B578C2216B3}"/>
                  </a:ext>
                </a:extLst>
              </p:cNvPr>
              <p:cNvSpPr>
                <a:spLocks noGrp="1"/>
              </p:cNvSpPr>
              <p:nvPr>
                <p:ph sz="quarter" idx="1"/>
              </p:nvPr>
            </p:nvSpPr>
            <p:spPr/>
            <p:txBody>
              <a:bodyPr/>
              <a:lstStyle/>
              <a:p>
                <a:r>
                  <a:rPr lang="en-US" dirty="0"/>
                  <a:t>Machine Learning model as a function</a:t>
                </a:r>
              </a:p>
              <a:p>
                <a:pPr lvl="1"/>
                <a:r>
                  <a:rPr lang="en-US" dirty="0"/>
                  <a:t>Classification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oMath>
                </a14:m>
                <a:endParaRPr lang="en-US" b="0" dirty="0"/>
              </a:p>
              <a:p>
                <a:pPr lvl="1"/>
                <a:r>
                  <a:rPr lang="en-US" dirty="0"/>
                  <a:t>Regression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endParaRPr lang="en-US" dirty="0"/>
              </a:p>
              <a:p>
                <a:pPr lvl="1"/>
                <a:r>
                  <a:rPr lang="en-US" dirty="0"/>
                  <a:t>Dimensionality Reduction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𝑛</m:t>
                        </m:r>
                      </m:sup>
                    </m:sSup>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𝑚</m:t>
                        </m:r>
                      </m:sup>
                    </m:sSup>
                  </m:oMath>
                </a14:m>
                <a:endParaRPr lang="en-US" b="0" dirty="0">
                  <a:ea typeface="Cambria Math" panose="02040503050406030204" pitchFamily="18" charset="0"/>
                </a:endParaRPr>
              </a:p>
              <a:p>
                <a:r>
                  <a:rPr lang="en-US" dirty="0"/>
                  <a:t>A lot of data is lost in these mappings!</a:t>
                </a:r>
              </a:p>
              <a:p>
                <a:pPr lvl="1"/>
                <a:r>
                  <a:rPr lang="en-US" dirty="0"/>
                  <a:t>domain is high-dimensional</a:t>
                </a:r>
              </a:p>
              <a:p>
                <a:pPr lvl="1"/>
                <a:r>
                  <a:rPr lang="en-US" dirty="0"/>
                  <a:t>target is low-dimensional</a:t>
                </a:r>
              </a:p>
            </p:txBody>
          </p:sp>
        </mc:Choice>
        <mc:Fallback xmlns="">
          <p:sp>
            <p:nvSpPr>
              <p:cNvPr id="2" name="Content Placeholder 1">
                <a:extLst>
                  <a:ext uri="{FF2B5EF4-FFF2-40B4-BE49-F238E27FC236}">
                    <a16:creationId xmlns:a16="http://schemas.microsoft.com/office/drawing/2014/main" id="{4B1BAF17-B442-4991-9FE7-1B578C2216B3}"/>
                  </a:ext>
                </a:extLst>
              </p:cNvPr>
              <p:cNvSpPr>
                <a:spLocks noGrp="1" noRot="1" noChangeAspect="1" noMove="1" noResize="1" noEditPoints="1" noAdjustHandles="1" noChangeArrowheads="1" noChangeShapeType="1" noTextEdit="1"/>
              </p:cNvSpPr>
              <p:nvPr>
                <p:ph sz="quarter" idx="1"/>
              </p:nvPr>
            </p:nvSpPr>
            <p:spPr>
              <a:blipFill>
                <a:blip r:embed="rId2"/>
                <a:stretch>
                  <a:fillRect l="-741" t="-133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D3F751E-0B9D-4CC5-93BB-F8663CA30A33}"/>
              </a:ext>
            </a:extLst>
          </p:cNvPr>
          <p:cNvSpPr>
            <a:spLocks noGrp="1"/>
          </p:cNvSpPr>
          <p:nvPr>
            <p:ph type="title"/>
          </p:nvPr>
        </p:nvSpPr>
        <p:spPr/>
        <p:txBody>
          <a:bodyPr/>
          <a:lstStyle/>
          <a:p>
            <a:r>
              <a:rPr lang="en-US" dirty="0"/>
              <a:t>ML Models as Mappings</a:t>
            </a:r>
          </a:p>
        </p:txBody>
      </p:sp>
    </p:spTree>
    <p:extLst>
      <p:ext uri="{BB962C8B-B14F-4D97-AF65-F5344CB8AC3E}">
        <p14:creationId xmlns:p14="http://schemas.microsoft.com/office/powerpoint/2010/main" val="46199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15B502-1AF7-427E-97C8-FA8AE912DC2F}"/>
              </a:ext>
            </a:extLst>
          </p:cNvPr>
          <p:cNvSpPr>
            <a:spLocks noGrp="1"/>
          </p:cNvSpPr>
          <p:nvPr>
            <p:ph sz="quarter" idx="1"/>
          </p:nvPr>
        </p:nvSpPr>
        <p:spPr>
          <a:xfrm>
            <a:off x="457200" y="1676400"/>
            <a:ext cx="8610600" cy="1066800"/>
          </a:xfrm>
        </p:spPr>
        <p:txBody>
          <a:bodyPr/>
          <a:lstStyle/>
          <a:p>
            <a:r>
              <a:rPr lang="en-US" dirty="0"/>
              <a:t>We can decompose the mapping into steps and visualize </a:t>
            </a:r>
            <a:r>
              <a:rPr lang="en-US" i="1" dirty="0"/>
              <a:t>intermediate representations</a:t>
            </a:r>
            <a:r>
              <a:rPr lang="en-US" dirty="0"/>
              <a:t> or </a:t>
            </a:r>
            <a:r>
              <a:rPr lang="en-US" i="1" dirty="0"/>
              <a:t>residuals</a:t>
            </a:r>
          </a:p>
          <a:p>
            <a:pPr marL="0" indent="0">
              <a:buNone/>
            </a:pPr>
            <a:endParaRPr lang="en-US" dirty="0"/>
          </a:p>
        </p:txBody>
      </p:sp>
      <p:sp>
        <p:nvSpPr>
          <p:cNvPr id="3" name="Title 2">
            <a:extLst>
              <a:ext uri="{FF2B5EF4-FFF2-40B4-BE49-F238E27FC236}">
                <a16:creationId xmlns:a16="http://schemas.microsoft.com/office/drawing/2014/main" id="{7136E870-5E3A-4480-ABB8-4C0E5A30A77B}"/>
              </a:ext>
            </a:extLst>
          </p:cNvPr>
          <p:cNvSpPr>
            <a:spLocks noGrp="1"/>
          </p:cNvSpPr>
          <p:nvPr>
            <p:ph type="title"/>
          </p:nvPr>
        </p:nvSpPr>
        <p:spPr/>
        <p:txBody>
          <a:bodyPr/>
          <a:lstStyle/>
          <a:p>
            <a:r>
              <a:rPr lang="en-US" dirty="0"/>
              <a:t>Decompose and Analyze</a:t>
            </a:r>
          </a:p>
        </p:txBody>
      </p:sp>
      <p:pic>
        <p:nvPicPr>
          <p:cNvPr id="5" name="Picture 4">
            <a:extLst>
              <a:ext uri="{FF2B5EF4-FFF2-40B4-BE49-F238E27FC236}">
                <a16:creationId xmlns:a16="http://schemas.microsoft.com/office/drawing/2014/main" id="{58460BFE-981F-4AAE-AD7E-86A49004E7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100" y="2819400"/>
            <a:ext cx="5257800" cy="2957513"/>
          </a:xfrm>
          <a:prstGeom prst="rect">
            <a:avLst/>
          </a:prstGeom>
        </p:spPr>
      </p:pic>
    </p:spTree>
    <p:extLst>
      <p:ext uri="{BB962C8B-B14F-4D97-AF65-F5344CB8AC3E}">
        <p14:creationId xmlns:p14="http://schemas.microsoft.com/office/powerpoint/2010/main" val="3072884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marL="514350" indent="-514350">
              <a:buFont typeface="+mj-lt"/>
              <a:buAutoNum type="arabicPeriod"/>
            </a:pPr>
            <a:r>
              <a:rPr lang="en-US" dirty="0"/>
              <a:t>Visualization as affordance</a:t>
            </a:r>
          </a:p>
          <a:p>
            <a:pPr marL="514350" indent="-514350">
              <a:buFont typeface="+mj-lt"/>
              <a:buAutoNum type="arabicPeriod"/>
            </a:pPr>
            <a:r>
              <a:rPr lang="en-US" dirty="0"/>
              <a:t>Visualization and ML as orthogonal views into the data</a:t>
            </a:r>
          </a:p>
          <a:p>
            <a:endParaRPr lang="en-US" dirty="0"/>
          </a:p>
          <a:p>
            <a:r>
              <a:rPr lang="en-US" dirty="0"/>
              <a:t>In practice, </a:t>
            </a:r>
          </a:p>
          <a:p>
            <a:pPr marL="0" indent="0">
              <a:buNone/>
            </a:pPr>
            <a:r>
              <a:rPr lang="en-US" dirty="0"/>
              <a:t>both used together.</a:t>
            </a:r>
          </a:p>
          <a:p>
            <a:pPr marL="0" indent="0">
              <a:buNone/>
            </a:pPr>
            <a:endParaRPr lang="en-US" dirty="0"/>
          </a:p>
          <a:p>
            <a:pPr marL="0" indent="0">
              <a:buNone/>
            </a:pPr>
            <a:r>
              <a:rPr lang="en-US" dirty="0" err="1"/>
              <a:t>Muhlbacher</a:t>
            </a:r>
            <a:r>
              <a:rPr lang="en-US" dirty="0"/>
              <a:t> 2018</a:t>
            </a:r>
          </a:p>
          <a:p>
            <a:endParaRPr lang="en-US" dirty="0"/>
          </a:p>
          <a:p>
            <a:endParaRPr lang="en-US" dirty="0"/>
          </a:p>
        </p:txBody>
      </p:sp>
      <p:sp>
        <p:nvSpPr>
          <p:cNvPr id="16" name="Title 15"/>
          <p:cNvSpPr>
            <a:spLocks noGrp="1"/>
          </p:cNvSpPr>
          <p:nvPr>
            <p:ph type="title"/>
          </p:nvPr>
        </p:nvSpPr>
        <p:spPr/>
        <p:txBody>
          <a:bodyPr/>
          <a:lstStyle/>
          <a:p>
            <a:r>
              <a:rPr lang="en-US" dirty="0"/>
              <a:t>Two Ways to Think About it</a:t>
            </a:r>
          </a:p>
        </p:txBody>
      </p:sp>
      <p:pic>
        <p:nvPicPr>
          <p:cNvPr id="3" name="Picture 2">
            <a:extLst>
              <a:ext uri="{FF2B5EF4-FFF2-40B4-BE49-F238E27FC236}">
                <a16:creationId xmlns:a16="http://schemas.microsoft.com/office/drawing/2014/main" id="{0E8785C4-9AF6-4B48-A11C-5B86B0B7F03D}"/>
              </a:ext>
            </a:extLst>
          </p:cNvPr>
          <p:cNvPicPr>
            <a:picLocks noChangeAspect="1"/>
          </p:cNvPicPr>
          <p:nvPr/>
        </p:nvPicPr>
        <p:blipFill>
          <a:blip r:embed="rId2"/>
          <a:stretch>
            <a:fillRect/>
          </a:stretch>
        </p:blipFill>
        <p:spPr>
          <a:xfrm>
            <a:off x="3810000" y="3124200"/>
            <a:ext cx="4751700" cy="2677235"/>
          </a:xfrm>
          <a:prstGeom prst="rect">
            <a:avLst/>
          </a:prstGeom>
        </p:spPr>
      </p:pic>
    </p:spTree>
    <p:extLst>
      <p:ext uri="{BB962C8B-B14F-4D97-AF65-F5344CB8AC3E}">
        <p14:creationId xmlns:p14="http://schemas.microsoft.com/office/powerpoint/2010/main" val="36880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1E7B07-FFD2-4A94-9D8B-3BC1FBAD6FB7}"/>
              </a:ext>
            </a:extLst>
          </p:cNvPr>
          <p:cNvSpPr>
            <a:spLocks noGrp="1"/>
          </p:cNvSpPr>
          <p:nvPr>
            <p:ph sz="quarter" idx="1"/>
          </p:nvPr>
        </p:nvSpPr>
        <p:spPr/>
        <p:txBody>
          <a:bodyPr/>
          <a:lstStyle/>
          <a:p>
            <a:r>
              <a:rPr lang="en-US" i="1" dirty="0"/>
              <a:t>Wicked Problems</a:t>
            </a:r>
          </a:p>
          <a:p>
            <a:pPr lvl="1"/>
            <a:r>
              <a:rPr lang="en-US" dirty="0"/>
              <a:t>Data is large (rows/columns) and complex (many relationships and latent variables)</a:t>
            </a:r>
          </a:p>
          <a:p>
            <a:r>
              <a:rPr lang="en-US" dirty="0"/>
              <a:t>We have tools for this:</a:t>
            </a:r>
          </a:p>
          <a:p>
            <a:pPr lvl="1"/>
            <a:r>
              <a:rPr lang="en-US" dirty="0"/>
              <a:t>Static visualizations</a:t>
            </a:r>
          </a:p>
          <a:p>
            <a:pPr lvl="1"/>
            <a:r>
              <a:rPr lang="en-US" dirty="0"/>
              <a:t>Statistics and verifiable experiments</a:t>
            </a:r>
          </a:p>
          <a:p>
            <a:pPr lvl="1"/>
            <a:r>
              <a:rPr lang="en-US" dirty="0"/>
              <a:t>Domain Expertise</a:t>
            </a:r>
          </a:p>
          <a:p>
            <a:r>
              <a:rPr lang="en-US" dirty="0"/>
              <a:t>Visual Analytics is the integration of these tools into a solution for the wicked problem</a:t>
            </a:r>
          </a:p>
        </p:txBody>
      </p:sp>
      <p:sp>
        <p:nvSpPr>
          <p:cNvPr id="3" name="Title 2">
            <a:extLst>
              <a:ext uri="{FF2B5EF4-FFF2-40B4-BE49-F238E27FC236}">
                <a16:creationId xmlns:a16="http://schemas.microsoft.com/office/drawing/2014/main" id="{A6DB775F-C41D-4986-855D-E27FEB495F8A}"/>
              </a:ext>
            </a:extLst>
          </p:cNvPr>
          <p:cNvSpPr>
            <a:spLocks noGrp="1"/>
          </p:cNvSpPr>
          <p:nvPr>
            <p:ph type="title"/>
          </p:nvPr>
        </p:nvSpPr>
        <p:spPr/>
        <p:txBody>
          <a:bodyPr/>
          <a:lstStyle/>
          <a:p>
            <a:r>
              <a:rPr lang="en-US" dirty="0"/>
              <a:t>Review: What is VA and why do we need it?</a:t>
            </a:r>
          </a:p>
        </p:txBody>
      </p:sp>
      <p:pic>
        <p:nvPicPr>
          <p:cNvPr id="5" name="Graphic 4" descr="Bar chart">
            <a:extLst>
              <a:ext uri="{FF2B5EF4-FFF2-40B4-BE49-F238E27FC236}">
                <a16:creationId xmlns:a16="http://schemas.microsoft.com/office/drawing/2014/main" id="{38A282E1-127A-483E-AB36-E620AC0AC9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8400" y="3510000"/>
            <a:ext cx="452400" cy="452400"/>
          </a:xfrm>
          <a:prstGeom prst="rect">
            <a:avLst/>
          </a:prstGeom>
        </p:spPr>
      </p:pic>
      <p:pic>
        <p:nvPicPr>
          <p:cNvPr id="7" name="Graphic 6" descr="Dance">
            <a:extLst>
              <a:ext uri="{FF2B5EF4-FFF2-40B4-BE49-F238E27FC236}">
                <a16:creationId xmlns:a16="http://schemas.microsoft.com/office/drawing/2014/main" id="{EE5BC957-5838-40B7-B831-1C081D1368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2108" y="5286829"/>
            <a:ext cx="914400" cy="914400"/>
          </a:xfrm>
          <a:prstGeom prst="rect">
            <a:avLst/>
          </a:prstGeom>
        </p:spPr>
      </p:pic>
      <p:pic>
        <p:nvPicPr>
          <p:cNvPr id="9" name="Graphic 8" descr="Cake">
            <a:extLst>
              <a:ext uri="{FF2B5EF4-FFF2-40B4-BE49-F238E27FC236}">
                <a16:creationId xmlns:a16="http://schemas.microsoft.com/office/drawing/2014/main" id="{F6A0E9B4-AB66-4945-BE8E-3BBB0C816B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69314" y="5199036"/>
            <a:ext cx="914400" cy="914400"/>
          </a:xfrm>
          <a:prstGeom prst="rect">
            <a:avLst/>
          </a:prstGeom>
        </p:spPr>
      </p:pic>
      <p:pic>
        <p:nvPicPr>
          <p:cNvPr id="11" name="Graphic 10" descr="Party hat">
            <a:extLst>
              <a:ext uri="{FF2B5EF4-FFF2-40B4-BE49-F238E27FC236}">
                <a16:creationId xmlns:a16="http://schemas.microsoft.com/office/drawing/2014/main" id="{05D3475D-EF49-43C4-A636-0EE65C49ED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88729" y="5239657"/>
            <a:ext cx="914400" cy="914400"/>
          </a:xfrm>
          <a:prstGeom prst="rect">
            <a:avLst/>
          </a:prstGeom>
        </p:spPr>
      </p:pic>
      <p:pic>
        <p:nvPicPr>
          <p:cNvPr id="13" name="Graphic 12" descr="Balloons">
            <a:extLst>
              <a:ext uri="{FF2B5EF4-FFF2-40B4-BE49-F238E27FC236}">
                <a16:creationId xmlns:a16="http://schemas.microsoft.com/office/drawing/2014/main" id="{82E32C86-C361-4107-B3CD-AD69F62382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7200" y="4463728"/>
            <a:ext cx="914400" cy="914400"/>
          </a:xfrm>
          <a:prstGeom prst="rect">
            <a:avLst/>
          </a:prstGeom>
        </p:spPr>
      </p:pic>
      <p:pic>
        <p:nvPicPr>
          <p:cNvPr id="15" name="Graphic 14" descr="Flask">
            <a:extLst>
              <a:ext uri="{FF2B5EF4-FFF2-40B4-BE49-F238E27FC236}">
                <a16:creationId xmlns:a16="http://schemas.microsoft.com/office/drawing/2014/main" id="{44D8E9E1-6883-4817-8F63-239127D562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82657" y="3810000"/>
            <a:ext cx="452400" cy="452400"/>
          </a:xfrm>
          <a:prstGeom prst="rect">
            <a:avLst/>
          </a:prstGeom>
        </p:spPr>
      </p:pic>
      <p:pic>
        <p:nvPicPr>
          <p:cNvPr id="17" name="Graphic 16" descr="Classroom">
            <a:extLst>
              <a:ext uri="{FF2B5EF4-FFF2-40B4-BE49-F238E27FC236}">
                <a16:creationId xmlns:a16="http://schemas.microsoft.com/office/drawing/2014/main" id="{CAA4AFFA-DCF8-47C5-8DF9-A0C8DC3E597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35057" y="4233900"/>
            <a:ext cx="452400" cy="452400"/>
          </a:xfrm>
          <a:prstGeom prst="rect">
            <a:avLst/>
          </a:prstGeom>
        </p:spPr>
      </p:pic>
      <p:sp>
        <p:nvSpPr>
          <p:cNvPr id="18" name="Arrow: Up-Down 17">
            <a:extLst>
              <a:ext uri="{FF2B5EF4-FFF2-40B4-BE49-F238E27FC236}">
                <a16:creationId xmlns:a16="http://schemas.microsoft.com/office/drawing/2014/main" id="{36E10C07-DE99-40FA-9989-260E5C6B1AFB}"/>
              </a:ext>
            </a:extLst>
          </p:cNvPr>
          <p:cNvSpPr/>
          <p:nvPr/>
        </p:nvSpPr>
        <p:spPr>
          <a:xfrm rot="18997239">
            <a:off x="7575302" y="3275311"/>
            <a:ext cx="152400" cy="5001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Down 18">
            <a:extLst>
              <a:ext uri="{FF2B5EF4-FFF2-40B4-BE49-F238E27FC236}">
                <a16:creationId xmlns:a16="http://schemas.microsoft.com/office/drawing/2014/main" id="{97B28ED2-DD60-4F69-A1C7-284CEA8777B4}"/>
              </a:ext>
            </a:extLst>
          </p:cNvPr>
          <p:cNvSpPr/>
          <p:nvPr/>
        </p:nvSpPr>
        <p:spPr>
          <a:xfrm rot="2668203">
            <a:off x="6725136" y="3236948"/>
            <a:ext cx="152400" cy="5001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Down 19">
            <a:extLst>
              <a:ext uri="{FF2B5EF4-FFF2-40B4-BE49-F238E27FC236}">
                <a16:creationId xmlns:a16="http://schemas.microsoft.com/office/drawing/2014/main" id="{10BE7C4A-3E2D-43BE-AB36-C4C220A2C70D}"/>
              </a:ext>
            </a:extLst>
          </p:cNvPr>
          <p:cNvSpPr/>
          <p:nvPr/>
        </p:nvSpPr>
        <p:spPr>
          <a:xfrm rot="16200000">
            <a:off x="7184250" y="3980279"/>
            <a:ext cx="152400" cy="5001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25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type="lt">
                                    <p:tmAbs val="0"/>
                                  </p:iterate>
                                  <p:childTnLst>
                                    <p:set>
                                      <p:cBhvr>
                                        <p:cTn id="13" dur="1" fill="hold">
                                          <p:stCondLst>
                                            <p:cond delay="0"/>
                                          </p:stCondLst>
                                        </p:cTn>
                                        <p:tgtEl>
                                          <p:spTgt spid="2">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childTnLst>
                                </p:cTn>
                              </p:par>
                            </p:childTnLst>
                          </p:cTn>
                        </p:par>
                        <p:par>
                          <p:cTn id="28" fill="hold">
                            <p:stCondLst>
                              <p:cond delay="0"/>
                            </p:stCondLst>
                            <p:childTnLst>
                              <p:par>
                                <p:cTn id="29" presetID="42" presetClass="path" presetSubtype="0" accel="50000" decel="50000" fill="hold" nodeType="afterEffect">
                                  <p:stCondLst>
                                    <p:cond delay="0"/>
                                  </p:stCondLst>
                                  <p:childTnLst>
                                    <p:animMotion origin="layout" path="M 3.88889E-6 4.07407E-6 L 0.08368 -0.11135 " pathEditMode="relative" rAng="0" ptsTypes="AA">
                                      <p:cBhvr>
                                        <p:cTn id="30" dur="2000" fill="hold"/>
                                        <p:tgtEl>
                                          <p:spTgt spid="5"/>
                                        </p:tgtEl>
                                        <p:attrNameLst>
                                          <p:attrName>ppt_x</p:attrName>
                                          <p:attrName>ppt_y</p:attrName>
                                        </p:attrNameLst>
                                      </p:cBhvr>
                                      <p:rCtr x="4184" y="-5579"/>
                                    </p:animMotion>
                                  </p:childTnLst>
                                </p:cTn>
                              </p:par>
                              <p:par>
                                <p:cTn id="31" presetID="42" presetClass="path" presetSubtype="0" accel="50000" decel="50000" fill="hold" nodeType="withEffect">
                                  <p:stCondLst>
                                    <p:cond delay="0"/>
                                  </p:stCondLst>
                                  <p:childTnLst>
                                    <p:animMotion origin="layout" path="M 4.44444E-6 4.07407E-6 L -0.04948 0.02268 " pathEditMode="relative" rAng="0" ptsTypes="AA">
                                      <p:cBhvr>
                                        <p:cTn id="32" dur="2000" fill="hold"/>
                                        <p:tgtEl>
                                          <p:spTgt spid="15"/>
                                        </p:tgtEl>
                                        <p:attrNameLst>
                                          <p:attrName>ppt_x</p:attrName>
                                          <p:attrName>ppt_y</p:attrName>
                                        </p:attrNameLst>
                                      </p:cBhvr>
                                      <p:rCtr x="-2483" y="1134"/>
                                    </p:animMotion>
                                  </p:childTnLst>
                                </p:cTn>
                              </p:par>
                              <p:par>
                                <p:cTn id="33" presetID="42" presetClass="path" presetSubtype="0" accel="50000" decel="50000" fill="hold" nodeType="withEffect">
                                  <p:stCondLst>
                                    <p:cond delay="0"/>
                                  </p:stCondLst>
                                  <p:childTnLst>
                                    <p:animMotion origin="layout" path="M -4.72222E-6 -1.48148E-6 L 0.06997 -0.03912 " pathEditMode="relative" rAng="0" ptsTypes="AA">
                                      <p:cBhvr>
                                        <p:cTn id="34" dur="2000" fill="hold"/>
                                        <p:tgtEl>
                                          <p:spTgt spid="17"/>
                                        </p:tgtEl>
                                        <p:attrNameLst>
                                          <p:attrName>ppt_x</p:attrName>
                                          <p:attrName>ppt_y</p:attrName>
                                        </p:attrNameLst>
                                      </p:cBhvr>
                                      <p:rCtr x="3490" y="-1968"/>
                                    </p:animMotion>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 calcmode="lin" valueType="num">
                                      <p:cBhvr>
                                        <p:cTn id="53" dur="1000" fill="hold"/>
                                        <p:tgtEl>
                                          <p:spTgt spid="7"/>
                                        </p:tgtEl>
                                        <p:attrNameLst>
                                          <p:attrName>style.rotation</p:attrName>
                                        </p:attrNameLst>
                                      </p:cBhvr>
                                      <p:tavLst>
                                        <p:tav tm="0">
                                          <p:val>
                                            <p:fltVal val="90"/>
                                          </p:val>
                                        </p:tav>
                                        <p:tav tm="100000">
                                          <p:val>
                                            <p:fltVal val="0"/>
                                          </p:val>
                                        </p:tav>
                                      </p:tavLst>
                                    </p:anim>
                                    <p:animEffect transition="in" filter="fade">
                                      <p:cBhvr>
                                        <p:cTn id="54" dur="1000"/>
                                        <p:tgtEl>
                                          <p:spTgt spid="7"/>
                                        </p:tgtEl>
                                      </p:cBhvr>
                                    </p:animEffect>
                                  </p:childTnLst>
                                </p:cTn>
                              </p:par>
                              <p:par>
                                <p:cTn id="55" presetID="31"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90"/>
                                          </p:val>
                                        </p:tav>
                                        <p:tav tm="100000">
                                          <p:val>
                                            <p:fltVal val="0"/>
                                          </p:val>
                                        </p:tav>
                                      </p:tavLst>
                                    </p:anim>
                                    <p:animEffect transition="in" filter="fade">
                                      <p:cBhvr>
                                        <p:cTn id="60" dur="1000"/>
                                        <p:tgtEl>
                                          <p:spTgt spid="13"/>
                                        </p:tgtEl>
                                      </p:cBhvr>
                                    </p:animEffect>
                                  </p:childTnLst>
                                </p:cTn>
                              </p:par>
                              <p:par>
                                <p:cTn id="61" presetID="31"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fltVal val="0"/>
                                          </p:val>
                                        </p:tav>
                                        <p:tav tm="100000">
                                          <p:val>
                                            <p:strVal val="#ppt_w"/>
                                          </p:val>
                                        </p:tav>
                                      </p:tavLst>
                                    </p:anim>
                                    <p:anim calcmode="lin" valueType="num">
                                      <p:cBhvr>
                                        <p:cTn id="64" dur="1000" fill="hold"/>
                                        <p:tgtEl>
                                          <p:spTgt spid="11"/>
                                        </p:tgtEl>
                                        <p:attrNameLst>
                                          <p:attrName>ppt_h</p:attrName>
                                        </p:attrNameLst>
                                      </p:cBhvr>
                                      <p:tavLst>
                                        <p:tav tm="0">
                                          <p:val>
                                            <p:fltVal val="0"/>
                                          </p:val>
                                        </p:tav>
                                        <p:tav tm="100000">
                                          <p:val>
                                            <p:strVal val="#ppt_h"/>
                                          </p:val>
                                        </p:tav>
                                      </p:tavLst>
                                    </p:anim>
                                    <p:anim calcmode="lin" valueType="num">
                                      <p:cBhvr>
                                        <p:cTn id="65" dur="1000" fill="hold"/>
                                        <p:tgtEl>
                                          <p:spTgt spid="11"/>
                                        </p:tgtEl>
                                        <p:attrNameLst>
                                          <p:attrName>style.rotation</p:attrName>
                                        </p:attrNameLst>
                                      </p:cBhvr>
                                      <p:tavLst>
                                        <p:tav tm="0">
                                          <p:val>
                                            <p:fltVal val="90"/>
                                          </p:val>
                                        </p:tav>
                                        <p:tav tm="100000">
                                          <p:val>
                                            <p:fltVal val="0"/>
                                          </p:val>
                                        </p:tav>
                                      </p:tavLst>
                                    </p:anim>
                                    <p:animEffect transition="in" filter="fade">
                                      <p:cBhvr>
                                        <p:cTn id="66" dur="1000"/>
                                        <p:tgtEl>
                                          <p:spTgt spid="11"/>
                                        </p:tgtEl>
                                      </p:cBhvr>
                                    </p:animEffect>
                                  </p:childTnLst>
                                </p:cTn>
                              </p:par>
                              <p:par>
                                <p:cTn id="67" presetID="31" presetClass="entr" presetSubtype="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1000" fill="hold"/>
                                        <p:tgtEl>
                                          <p:spTgt spid="9"/>
                                        </p:tgtEl>
                                        <p:attrNameLst>
                                          <p:attrName>ppt_w</p:attrName>
                                        </p:attrNameLst>
                                      </p:cBhvr>
                                      <p:tavLst>
                                        <p:tav tm="0">
                                          <p:val>
                                            <p:fltVal val="0"/>
                                          </p:val>
                                        </p:tav>
                                        <p:tav tm="100000">
                                          <p:val>
                                            <p:strVal val="#ppt_w"/>
                                          </p:val>
                                        </p:tav>
                                      </p:tavLst>
                                    </p:anim>
                                    <p:anim calcmode="lin" valueType="num">
                                      <p:cBhvr>
                                        <p:cTn id="70" dur="1000" fill="hold"/>
                                        <p:tgtEl>
                                          <p:spTgt spid="9"/>
                                        </p:tgtEl>
                                        <p:attrNameLst>
                                          <p:attrName>ppt_h</p:attrName>
                                        </p:attrNameLst>
                                      </p:cBhvr>
                                      <p:tavLst>
                                        <p:tav tm="0">
                                          <p:val>
                                            <p:fltVal val="0"/>
                                          </p:val>
                                        </p:tav>
                                        <p:tav tm="100000">
                                          <p:val>
                                            <p:strVal val="#ppt_h"/>
                                          </p:val>
                                        </p:tav>
                                      </p:tavLst>
                                    </p:anim>
                                    <p:anim calcmode="lin" valueType="num">
                                      <p:cBhvr>
                                        <p:cTn id="71" dur="1000" fill="hold"/>
                                        <p:tgtEl>
                                          <p:spTgt spid="9"/>
                                        </p:tgtEl>
                                        <p:attrNameLst>
                                          <p:attrName>style.rotation</p:attrName>
                                        </p:attrNameLst>
                                      </p:cBhvr>
                                      <p:tavLst>
                                        <p:tav tm="0">
                                          <p:val>
                                            <p:fltVal val="90"/>
                                          </p:val>
                                        </p:tav>
                                        <p:tav tm="100000">
                                          <p:val>
                                            <p:fltVal val="0"/>
                                          </p:val>
                                        </p:tav>
                                      </p:tavLst>
                                    </p:anim>
                                    <p:animEffect transition="in" filter="fade">
                                      <p:cBhvr>
                                        <p:cTn id="72" dur="10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5" presetClass="emph" presetSubtype="0" nodeType="clickEffect">
                                  <p:stCondLst>
                                    <p:cond delay="0"/>
                                  </p:stCondLst>
                                  <p:iterate type="lt">
                                    <p:tmAbs val="25"/>
                                  </p:iterate>
                                  <p:childTnLst>
                                    <p:set>
                                      <p:cBhvr override="childStyle">
                                        <p:cTn id="76" dur="indefinite"/>
                                        <p:tgtEl>
                                          <p:spTgt spid="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8226D8-C804-4E40-9CCF-EA5B6DD13608}"/>
              </a:ext>
            </a:extLst>
          </p:cNvPr>
          <p:cNvSpPr>
            <a:spLocks noGrp="1"/>
          </p:cNvSpPr>
          <p:nvPr>
            <p:ph sz="quarter" idx="1"/>
          </p:nvPr>
        </p:nvSpPr>
        <p:spPr/>
        <p:txBody>
          <a:bodyPr/>
          <a:lstStyle/>
          <a:p>
            <a:r>
              <a:rPr lang="en-US" dirty="0"/>
              <a:t>What statistical test or model would help you determine the following?</a:t>
            </a:r>
          </a:p>
          <a:p>
            <a:pPr lvl="1"/>
            <a:r>
              <a:rPr lang="en-US" dirty="0"/>
              <a:t>Is this a spam email?</a:t>
            </a:r>
          </a:p>
          <a:p>
            <a:pPr marL="274320" lvl="1" indent="0">
              <a:buNone/>
            </a:pPr>
            <a:endParaRPr lang="en-US" dirty="0"/>
          </a:p>
          <a:p>
            <a:pPr lvl="1"/>
            <a:endParaRPr lang="en-US" dirty="0"/>
          </a:p>
          <a:p>
            <a:pPr lvl="1"/>
            <a:endParaRPr lang="en-US" dirty="0"/>
          </a:p>
          <a:p>
            <a:pPr lvl="1"/>
            <a:r>
              <a:rPr lang="en-US" dirty="0"/>
              <a:t>Is this a real review, or a review by a bot?</a:t>
            </a:r>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12770C01-B5E7-4AF5-AD52-CCD365118074}"/>
              </a:ext>
            </a:extLst>
          </p:cNvPr>
          <p:cNvSpPr>
            <a:spLocks noGrp="1"/>
          </p:cNvSpPr>
          <p:nvPr>
            <p:ph type="title"/>
          </p:nvPr>
        </p:nvSpPr>
        <p:spPr/>
        <p:txBody>
          <a:bodyPr/>
          <a:lstStyle/>
          <a:p>
            <a:r>
              <a:rPr lang="en-US" dirty="0"/>
              <a:t>Basic Statistics and Unstructured Data</a:t>
            </a:r>
          </a:p>
        </p:txBody>
      </p:sp>
      <p:sp>
        <p:nvSpPr>
          <p:cNvPr id="4" name="Rectangle: Rounded Corners 3">
            <a:extLst>
              <a:ext uri="{FF2B5EF4-FFF2-40B4-BE49-F238E27FC236}">
                <a16:creationId xmlns:a16="http://schemas.microsoft.com/office/drawing/2014/main" id="{AB24D056-6258-410B-BB1A-C4E165EC0B79}"/>
              </a:ext>
            </a:extLst>
          </p:cNvPr>
          <p:cNvSpPr/>
          <p:nvPr/>
        </p:nvSpPr>
        <p:spPr>
          <a:xfrm>
            <a:off x="1064381" y="4953000"/>
            <a:ext cx="6934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enjoyed stay at this hotel it was the best good service</a:t>
            </a:r>
          </a:p>
        </p:txBody>
      </p:sp>
      <p:sp>
        <p:nvSpPr>
          <p:cNvPr id="5" name="Rectangle: Rounded Corners 4">
            <a:extLst>
              <a:ext uri="{FF2B5EF4-FFF2-40B4-BE49-F238E27FC236}">
                <a16:creationId xmlns:a16="http://schemas.microsoft.com/office/drawing/2014/main" id="{3CD5CC9D-28D5-4521-8A80-0A71F9D231F5}"/>
              </a:ext>
            </a:extLst>
          </p:cNvPr>
          <p:cNvSpPr/>
          <p:nvPr/>
        </p:nvSpPr>
        <p:spPr>
          <a:xfrm>
            <a:off x="1064381" y="3197981"/>
            <a:ext cx="6934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Subj: A++ MAKE MONEY FROM HOME 1000/WK </a:t>
            </a:r>
          </a:p>
        </p:txBody>
      </p:sp>
    </p:spTree>
    <p:extLst>
      <p:ext uri="{BB962C8B-B14F-4D97-AF65-F5344CB8AC3E}">
        <p14:creationId xmlns:p14="http://schemas.microsoft.com/office/powerpoint/2010/main" val="63304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382A00-2C95-4C96-8142-8A0962867882}"/>
              </a:ext>
            </a:extLst>
          </p:cNvPr>
          <p:cNvSpPr>
            <a:spLocks noGrp="1"/>
          </p:cNvSpPr>
          <p:nvPr>
            <p:ph sz="quarter" idx="1"/>
          </p:nvPr>
        </p:nvSpPr>
        <p:spPr>
          <a:xfrm>
            <a:off x="457200" y="1676400"/>
            <a:ext cx="8001000" cy="990600"/>
          </a:xfrm>
        </p:spPr>
        <p:txBody>
          <a:bodyPr/>
          <a:lstStyle/>
          <a:p>
            <a:r>
              <a:rPr lang="en-US" dirty="0"/>
              <a:t>If the input data is a bitmap, what model would know this was a cat?</a:t>
            </a:r>
          </a:p>
        </p:txBody>
      </p:sp>
      <p:sp>
        <p:nvSpPr>
          <p:cNvPr id="3" name="Title 2">
            <a:extLst>
              <a:ext uri="{FF2B5EF4-FFF2-40B4-BE49-F238E27FC236}">
                <a16:creationId xmlns:a16="http://schemas.microsoft.com/office/drawing/2014/main" id="{B96637E5-18ED-4B91-AD2C-18433F1B7878}"/>
              </a:ext>
            </a:extLst>
          </p:cNvPr>
          <p:cNvSpPr>
            <a:spLocks noGrp="1"/>
          </p:cNvSpPr>
          <p:nvPr>
            <p:ph type="title"/>
          </p:nvPr>
        </p:nvSpPr>
        <p:spPr/>
        <p:txBody>
          <a:bodyPr/>
          <a:lstStyle/>
          <a:p>
            <a:r>
              <a:rPr lang="en-US" dirty="0"/>
              <a:t>Image Classification</a:t>
            </a:r>
          </a:p>
        </p:txBody>
      </p:sp>
      <p:pic>
        <p:nvPicPr>
          <p:cNvPr id="4" name="Picture 3">
            <a:extLst>
              <a:ext uri="{FF2B5EF4-FFF2-40B4-BE49-F238E27FC236}">
                <a16:creationId xmlns:a16="http://schemas.microsoft.com/office/drawing/2014/main" id="{8A1761E9-58E6-423F-AB95-F7342E7B5062}"/>
              </a:ext>
            </a:extLst>
          </p:cNvPr>
          <p:cNvPicPr>
            <a:picLocks noChangeAspect="1"/>
          </p:cNvPicPr>
          <p:nvPr/>
        </p:nvPicPr>
        <p:blipFill>
          <a:blip r:embed="rId2"/>
          <a:stretch>
            <a:fillRect/>
          </a:stretch>
        </p:blipFill>
        <p:spPr>
          <a:xfrm>
            <a:off x="3124200" y="2841137"/>
            <a:ext cx="3107953" cy="2699728"/>
          </a:xfrm>
          <a:prstGeom prst="rect">
            <a:avLst/>
          </a:prstGeom>
        </p:spPr>
      </p:pic>
    </p:spTree>
    <p:extLst>
      <p:ext uri="{BB962C8B-B14F-4D97-AF65-F5344CB8AC3E}">
        <p14:creationId xmlns:p14="http://schemas.microsoft.com/office/powerpoint/2010/main" val="8054015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8vliKU3m3X5RRyAxxgLvCJ"/>
</p:tagLst>
</file>

<file path=ppt/tags/tag10.xml><?xml version="1.0" encoding="utf-8"?>
<p:tagLst xmlns:a="http://schemas.openxmlformats.org/drawingml/2006/main" xmlns:r="http://schemas.openxmlformats.org/officeDocument/2006/relationships" xmlns:p="http://schemas.openxmlformats.org/presentationml/2006/main">
  <p:tag name="DVSHAPEID" val="oFvdBP9Y0Je3TYf0AxnaeO"/>
</p:tagLst>
</file>

<file path=ppt/tags/tag11.xml><?xml version="1.0" encoding="utf-8"?>
<p:tagLst xmlns:a="http://schemas.openxmlformats.org/drawingml/2006/main" xmlns:r="http://schemas.openxmlformats.org/officeDocument/2006/relationships" xmlns:p="http://schemas.openxmlformats.org/presentationml/2006/main">
  <p:tag name="DVSHAPEID" val="jtEGFJxLUYEhw2SxxFakRR"/>
</p:tagLst>
</file>

<file path=ppt/tags/tag12.xml><?xml version="1.0" encoding="utf-8"?>
<p:tagLst xmlns:a="http://schemas.openxmlformats.org/drawingml/2006/main" xmlns:r="http://schemas.openxmlformats.org/officeDocument/2006/relationships" xmlns:p="http://schemas.openxmlformats.org/presentationml/2006/main">
  <p:tag name="DVSHAPEID" val="oCsc830I0TWr0S0KHjK1Ai"/>
</p:tagLst>
</file>

<file path=ppt/tags/tag13.xml><?xml version="1.0" encoding="utf-8"?>
<p:tagLst xmlns:a="http://schemas.openxmlformats.org/drawingml/2006/main" xmlns:r="http://schemas.openxmlformats.org/officeDocument/2006/relationships" xmlns:p="http://schemas.openxmlformats.org/presentationml/2006/main">
  <p:tag name="DVSHAPEID" val="Fr3kFXaLK9YpR1B5VbTsxt"/>
</p:tagLst>
</file>

<file path=ppt/tags/tag14.xml><?xml version="1.0" encoding="utf-8"?>
<p:tagLst xmlns:a="http://schemas.openxmlformats.org/drawingml/2006/main" xmlns:r="http://schemas.openxmlformats.org/officeDocument/2006/relationships" xmlns:p="http://schemas.openxmlformats.org/presentationml/2006/main">
  <p:tag name="DVSHAPEID" val="yR5q9mmY8QwjBxWv5kg6j6"/>
</p:tagLst>
</file>

<file path=ppt/tags/tag15.xml><?xml version="1.0" encoding="utf-8"?>
<p:tagLst xmlns:a="http://schemas.openxmlformats.org/drawingml/2006/main" xmlns:r="http://schemas.openxmlformats.org/officeDocument/2006/relationships" xmlns:p="http://schemas.openxmlformats.org/presentationml/2006/main">
  <p:tag name="DVSHAPEID" val="jjopjEXZ9QgcScefONpL08"/>
</p:tagLst>
</file>

<file path=ppt/tags/tag16.xml><?xml version="1.0" encoding="utf-8"?>
<p:tagLst xmlns:a="http://schemas.openxmlformats.org/drawingml/2006/main" xmlns:r="http://schemas.openxmlformats.org/officeDocument/2006/relationships" xmlns:p="http://schemas.openxmlformats.org/presentationml/2006/main">
  <p:tag name="DVSHAPEID" val="Syp38q5ybrasyL2J2I08GG"/>
</p:tagLst>
</file>

<file path=ppt/tags/tag17.xml><?xml version="1.0" encoding="utf-8"?>
<p:tagLst xmlns:a="http://schemas.openxmlformats.org/drawingml/2006/main" xmlns:r="http://schemas.openxmlformats.org/officeDocument/2006/relationships" xmlns:p="http://schemas.openxmlformats.org/presentationml/2006/main">
  <p:tag name="DVSHAPEID" val="2pFKgQwtHy5brP0gvxTAEP"/>
</p:tagLst>
</file>

<file path=ppt/tags/tag18.xml><?xml version="1.0" encoding="utf-8"?>
<p:tagLst xmlns:a="http://schemas.openxmlformats.org/drawingml/2006/main" xmlns:r="http://schemas.openxmlformats.org/officeDocument/2006/relationships" xmlns:p="http://schemas.openxmlformats.org/presentationml/2006/main">
  <p:tag name="DVSHAPEID" val="1pEtc4KGKSrcv0oo9f2IKC"/>
</p:tagLst>
</file>

<file path=ppt/tags/tag19.xml><?xml version="1.0" encoding="utf-8"?>
<p:tagLst xmlns:a="http://schemas.openxmlformats.org/drawingml/2006/main" xmlns:r="http://schemas.openxmlformats.org/officeDocument/2006/relationships" xmlns:p="http://schemas.openxmlformats.org/presentationml/2006/main">
  <p:tag name="DVSHAPEID" val="nmkcJMdte61dnf5MDrI0Nc"/>
</p:tagLst>
</file>

<file path=ppt/tags/tag2.xml><?xml version="1.0" encoding="utf-8"?>
<p:tagLst xmlns:a="http://schemas.openxmlformats.org/drawingml/2006/main" xmlns:r="http://schemas.openxmlformats.org/officeDocument/2006/relationships" xmlns:p="http://schemas.openxmlformats.org/presentationml/2006/main">
  <p:tag name="DVSHAPEID" val="QeFkNAHDC239JaItBhpktG"/>
</p:tagLst>
</file>

<file path=ppt/tags/tag20.xml><?xml version="1.0" encoding="utf-8"?>
<p:tagLst xmlns:a="http://schemas.openxmlformats.org/drawingml/2006/main" xmlns:r="http://schemas.openxmlformats.org/officeDocument/2006/relationships" xmlns:p="http://schemas.openxmlformats.org/presentationml/2006/main">
  <p:tag name="DVSHAPEID" val="JfkZS6nEyW5p2h90lYthDl"/>
</p:tagLst>
</file>

<file path=ppt/tags/tag21.xml><?xml version="1.0" encoding="utf-8"?>
<p:tagLst xmlns:a="http://schemas.openxmlformats.org/drawingml/2006/main" xmlns:r="http://schemas.openxmlformats.org/officeDocument/2006/relationships" xmlns:p="http://schemas.openxmlformats.org/presentationml/2006/main">
  <p:tag name="DVSHAPEID" val="bhC8imCA0JOaD4RJU65Ax5"/>
</p:tagLst>
</file>

<file path=ppt/tags/tag22.xml><?xml version="1.0" encoding="utf-8"?>
<p:tagLst xmlns:a="http://schemas.openxmlformats.org/drawingml/2006/main" xmlns:r="http://schemas.openxmlformats.org/officeDocument/2006/relationships" xmlns:p="http://schemas.openxmlformats.org/presentationml/2006/main">
  <p:tag name="DVSHAPEID" val="7XcODC6Kwwzo42mJN01XVl"/>
</p:tagLst>
</file>

<file path=ppt/tags/tag23.xml><?xml version="1.0" encoding="utf-8"?>
<p:tagLst xmlns:a="http://schemas.openxmlformats.org/drawingml/2006/main" xmlns:r="http://schemas.openxmlformats.org/officeDocument/2006/relationships" xmlns:p="http://schemas.openxmlformats.org/presentationml/2006/main">
  <p:tag name="DVSHAPEID" val="BSD48B3mb2N5aFVuJZugch"/>
</p:tagLst>
</file>

<file path=ppt/tags/tag24.xml><?xml version="1.0" encoding="utf-8"?>
<p:tagLst xmlns:a="http://schemas.openxmlformats.org/drawingml/2006/main" xmlns:r="http://schemas.openxmlformats.org/officeDocument/2006/relationships" xmlns:p="http://schemas.openxmlformats.org/presentationml/2006/main">
  <p:tag name="DVSHAPEID" val="Ae0Pnaj4zz9LmkazuvGakw"/>
</p:tagLst>
</file>

<file path=ppt/tags/tag25.xml><?xml version="1.0" encoding="utf-8"?>
<p:tagLst xmlns:a="http://schemas.openxmlformats.org/drawingml/2006/main" xmlns:r="http://schemas.openxmlformats.org/officeDocument/2006/relationships" xmlns:p="http://schemas.openxmlformats.org/presentationml/2006/main">
  <p:tag name="DVSHAPEID" val="AYSHNjh1tF9jhp3jeT37td"/>
</p:tagLst>
</file>

<file path=ppt/tags/tag26.xml><?xml version="1.0" encoding="utf-8"?>
<p:tagLst xmlns:a="http://schemas.openxmlformats.org/drawingml/2006/main" xmlns:r="http://schemas.openxmlformats.org/officeDocument/2006/relationships" xmlns:p="http://schemas.openxmlformats.org/presentationml/2006/main">
  <p:tag name="DVSHAPEID" val="WojBj9vZz2X4D2WFnZMx6t"/>
</p:tagLst>
</file>

<file path=ppt/tags/tag27.xml><?xml version="1.0" encoding="utf-8"?>
<p:tagLst xmlns:a="http://schemas.openxmlformats.org/drawingml/2006/main" xmlns:r="http://schemas.openxmlformats.org/officeDocument/2006/relationships" xmlns:p="http://schemas.openxmlformats.org/presentationml/2006/main">
  <p:tag name="DVSHAPEID" val="C23LwagN6c2n1uoc08vu66"/>
</p:tagLst>
</file>

<file path=ppt/tags/tag28.xml><?xml version="1.0" encoding="utf-8"?>
<p:tagLst xmlns:a="http://schemas.openxmlformats.org/drawingml/2006/main" xmlns:r="http://schemas.openxmlformats.org/officeDocument/2006/relationships" xmlns:p="http://schemas.openxmlformats.org/presentationml/2006/main">
  <p:tag name="DVSHAPEID" val="mdL0myv3lW7tLgxxCkIMVK"/>
</p:tagLst>
</file>

<file path=ppt/tags/tag29.xml><?xml version="1.0" encoding="utf-8"?>
<p:tagLst xmlns:a="http://schemas.openxmlformats.org/drawingml/2006/main" xmlns:r="http://schemas.openxmlformats.org/officeDocument/2006/relationships" xmlns:p="http://schemas.openxmlformats.org/presentationml/2006/main">
  <p:tag name="DVSHAPEID" val="1g1shaZD1CnvGP0wOIh3R6"/>
</p:tagLst>
</file>

<file path=ppt/tags/tag3.xml><?xml version="1.0" encoding="utf-8"?>
<p:tagLst xmlns:a="http://schemas.openxmlformats.org/drawingml/2006/main" xmlns:r="http://schemas.openxmlformats.org/officeDocument/2006/relationships" xmlns:p="http://schemas.openxmlformats.org/presentationml/2006/main">
  <p:tag name="DVSHAPEID" val="ZkvBQbaWF3k5Kw8sAfOE0S"/>
</p:tagLst>
</file>

<file path=ppt/tags/tag30.xml><?xml version="1.0" encoding="utf-8"?>
<p:tagLst xmlns:a="http://schemas.openxmlformats.org/drawingml/2006/main" xmlns:r="http://schemas.openxmlformats.org/officeDocument/2006/relationships" xmlns:p="http://schemas.openxmlformats.org/presentationml/2006/main">
  <p:tag name="DVSHAPEID" val="gyI7EsvbLjbBcvZThl3HVu"/>
</p:tagLst>
</file>

<file path=ppt/tags/tag31.xml><?xml version="1.0" encoding="utf-8"?>
<p:tagLst xmlns:a="http://schemas.openxmlformats.org/drawingml/2006/main" xmlns:r="http://schemas.openxmlformats.org/officeDocument/2006/relationships" xmlns:p="http://schemas.openxmlformats.org/presentationml/2006/main">
  <p:tag name="DVSHAPEID" val="5fzIx6wZvSSU0sJ9vx8QQ3"/>
</p:tagLst>
</file>

<file path=ppt/tags/tag32.xml><?xml version="1.0" encoding="utf-8"?>
<p:tagLst xmlns:a="http://schemas.openxmlformats.org/drawingml/2006/main" xmlns:r="http://schemas.openxmlformats.org/officeDocument/2006/relationships" xmlns:p="http://schemas.openxmlformats.org/presentationml/2006/main">
  <p:tag name="DVSHAPEID" val="k5DuwUrWZabLssyWUpEMOj"/>
</p:tagLst>
</file>

<file path=ppt/tags/tag33.xml><?xml version="1.0" encoding="utf-8"?>
<p:tagLst xmlns:a="http://schemas.openxmlformats.org/drawingml/2006/main" xmlns:r="http://schemas.openxmlformats.org/officeDocument/2006/relationships" xmlns:p="http://schemas.openxmlformats.org/presentationml/2006/main">
  <p:tag name="DVSHAPEID" val="Ihvwa7Pwz4E1Vu52zCyySI"/>
</p:tagLst>
</file>

<file path=ppt/tags/tag34.xml><?xml version="1.0" encoding="utf-8"?>
<p:tagLst xmlns:a="http://schemas.openxmlformats.org/drawingml/2006/main" xmlns:r="http://schemas.openxmlformats.org/officeDocument/2006/relationships" xmlns:p="http://schemas.openxmlformats.org/presentationml/2006/main">
  <p:tag name="DVSHAPEID" val="Je0gAzCIb4f0mlZ0Kj6tA6"/>
</p:tagLst>
</file>

<file path=ppt/tags/tag35.xml><?xml version="1.0" encoding="utf-8"?>
<p:tagLst xmlns:a="http://schemas.openxmlformats.org/drawingml/2006/main" xmlns:r="http://schemas.openxmlformats.org/officeDocument/2006/relationships" xmlns:p="http://schemas.openxmlformats.org/presentationml/2006/main">
  <p:tag name="DVSHAPEID" val="6qx4RSP2dfrZygwTwgTQTA"/>
</p:tagLst>
</file>

<file path=ppt/tags/tag36.xml><?xml version="1.0" encoding="utf-8"?>
<p:tagLst xmlns:a="http://schemas.openxmlformats.org/drawingml/2006/main" xmlns:r="http://schemas.openxmlformats.org/officeDocument/2006/relationships" xmlns:p="http://schemas.openxmlformats.org/presentationml/2006/main">
  <p:tag name="DVSHAPEID" val="MU7J3zReso8C7zJwHKT9QZ"/>
</p:tagLst>
</file>

<file path=ppt/tags/tag37.xml><?xml version="1.0" encoding="utf-8"?>
<p:tagLst xmlns:a="http://schemas.openxmlformats.org/drawingml/2006/main" xmlns:r="http://schemas.openxmlformats.org/officeDocument/2006/relationships" xmlns:p="http://schemas.openxmlformats.org/presentationml/2006/main">
  <p:tag name="DVSHAPEID" val="znMIuRNQzKdwDCX7PfaZN2"/>
</p:tagLst>
</file>

<file path=ppt/tags/tag38.xml><?xml version="1.0" encoding="utf-8"?>
<p:tagLst xmlns:a="http://schemas.openxmlformats.org/drawingml/2006/main" xmlns:r="http://schemas.openxmlformats.org/officeDocument/2006/relationships" xmlns:p="http://schemas.openxmlformats.org/presentationml/2006/main">
  <p:tag name="DVSHAPEID" val="RV8W90y9WJKMlJXk50rBOo"/>
</p:tagLst>
</file>

<file path=ppt/tags/tag39.xml><?xml version="1.0" encoding="utf-8"?>
<p:tagLst xmlns:a="http://schemas.openxmlformats.org/drawingml/2006/main" xmlns:r="http://schemas.openxmlformats.org/officeDocument/2006/relationships" xmlns:p="http://schemas.openxmlformats.org/presentationml/2006/main">
  <p:tag name="DVSHAPEID" val="pBV7zAVEYQbxwQAxHNhqNt"/>
</p:tagLst>
</file>

<file path=ppt/tags/tag4.xml><?xml version="1.0" encoding="utf-8"?>
<p:tagLst xmlns:a="http://schemas.openxmlformats.org/drawingml/2006/main" xmlns:r="http://schemas.openxmlformats.org/officeDocument/2006/relationships" xmlns:p="http://schemas.openxmlformats.org/presentationml/2006/main">
  <p:tag name="DVSHAPEID" val="8u0vkhLm5d9QIuUddtk9Cc"/>
</p:tagLst>
</file>

<file path=ppt/tags/tag40.xml><?xml version="1.0" encoding="utf-8"?>
<p:tagLst xmlns:a="http://schemas.openxmlformats.org/drawingml/2006/main" xmlns:r="http://schemas.openxmlformats.org/officeDocument/2006/relationships" xmlns:p="http://schemas.openxmlformats.org/presentationml/2006/main">
  <p:tag name="DVSHAPEID" val="MRgdaua9ycdswx01qYeiKT"/>
</p:tagLst>
</file>

<file path=ppt/tags/tag5.xml><?xml version="1.0" encoding="utf-8"?>
<p:tagLst xmlns:a="http://schemas.openxmlformats.org/drawingml/2006/main" xmlns:r="http://schemas.openxmlformats.org/officeDocument/2006/relationships" xmlns:p="http://schemas.openxmlformats.org/presentationml/2006/main">
  <p:tag name="DVSHAPEID" val="UAjUCTCrYjeI4sK3Il3ZU5"/>
</p:tagLst>
</file>

<file path=ppt/tags/tag6.xml><?xml version="1.0" encoding="utf-8"?>
<p:tagLst xmlns:a="http://schemas.openxmlformats.org/drawingml/2006/main" xmlns:r="http://schemas.openxmlformats.org/officeDocument/2006/relationships" xmlns:p="http://schemas.openxmlformats.org/presentationml/2006/main">
  <p:tag name="DVSHAPEID" val="RelBa6jEEYe2ZdkCK8ISRW"/>
</p:tagLst>
</file>

<file path=ppt/tags/tag7.xml><?xml version="1.0" encoding="utf-8"?>
<p:tagLst xmlns:a="http://schemas.openxmlformats.org/drawingml/2006/main" xmlns:r="http://schemas.openxmlformats.org/officeDocument/2006/relationships" xmlns:p="http://schemas.openxmlformats.org/presentationml/2006/main">
  <p:tag name="DVSHAPEID" val="2atf3JqbKxhstTesOII0CX"/>
</p:tagLst>
</file>

<file path=ppt/tags/tag8.xml><?xml version="1.0" encoding="utf-8"?>
<p:tagLst xmlns:a="http://schemas.openxmlformats.org/drawingml/2006/main" xmlns:r="http://schemas.openxmlformats.org/officeDocument/2006/relationships" xmlns:p="http://schemas.openxmlformats.org/presentationml/2006/main">
  <p:tag name="DVSHAPEID" val="AOyblfqltkd8Zh3s1Rv5hG"/>
</p:tagLst>
</file>

<file path=ppt/tags/tag9.xml><?xml version="1.0" encoding="utf-8"?>
<p:tagLst xmlns:a="http://schemas.openxmlformats.org/drawingml/2006/main" xmlns:r="http://schemas.openxmlformats.org/officeDocument/2006/relationships" xmlns:p="http://schemas.openxmlformats.org/presentationml/2006/main">
  <p:tag name="DVSHAPEID" val="rUHnL9ukjSBGPzTheCqKw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S123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roid Office">
      <a:majorFont>
        <a:latin typeface="Droid Sans"/>
        <a:ea typeface=""/>
        <a:cs typeface=""/>
      </a:majorFont>
      <a:minorFont>
        <a:latin typeface="Cambria"/>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7354</TotalTime>
  <Words>2801</Words>
  <Application>Microsoft Office PowerPoint</Application>
  <PresentationFormat>On-screen Show (4:3)</PresentationFormat>
  <Paragraphs>388</Paragraphs>
  <Slides>64</Slides>
  <Notes>13</Notes>
  <HiddenSlides>9</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Calibri</vt:lpstr>
      <vt:lpstr>Cambria</vt:lpstr>
      <vt:lpstr>Cambria Math</vt:lpstr>
      <vt:lpstr>Droid Sans</vt:lpstr>
      <vt:lpstr>Wingdings</vt:lpstr>
      <vt:lpstr>Wingdings 3</vt:lpstr>
      <vt:lpstr>CS123 Theme</vt:lpstr>
      <vt:lpstr>Lecture 06: Visual Analytics for Machine Learning</vt:lpstr>
      <vt:lpstr>Outline</vt:lpstr>
      <vt:lpstr>Review: What is VA and why do we need it?</vt:lpstr>
      <vt:lpstr>Example 1:  “How the Swedes Book their Summer Vacations”</vt:lpstr>
      <vt:lpstr>Example 2:  “Financial (Wire) Fraud”</vt:lpstr>
      <vt:lpstr>Example 3:  “Disease Spread within a Hospital”</vt:lpstr>
      <vt:lpstr>Review: What is VA and why do we need it?</vt:lpstr>
      <vt:lpstr>Basic Statistics and Unstructured Data</vt:lpstr>
      <vt:lpstr>Image Classification</vt:lpstr>
      <vt:lpstr>How do we define Machine Learning?</vt:lpstr>
      <vt:lpstr>Machine Learning and Big Data</vt:lpstr>
      <vt:lpstr>Outline</vt:lpstr>
      <vt:lpstr>Raindrops Keep Falling on My Head</vt:lpstr>
      <vt:lpstr>ML Method #1: k Nearest Neighbors (kNN)</vt:lpstr>
      <vt:lpstr>ML Method #2: Decision Tree</vt:lpstr>
      <vt:lpstr>ML Method #3: Hidden Markov Model</vt:lpstr>
      <vt:lpstr>Machine Learning Types</vt:lpstr>
      <vt:lpstr>But ML Doesn’t Always Work…</vt:lpstr>
      <vt:lpstr>But ML Doesn’t Always Work…</vt:lpstr>
      <vt:lpstr>But ML Doesn’t Always Work…</vt:lpstr>
      <vt:lpstr>But ML Doesn’t Always Work…</vt:lpstr>
      <vt:lpstr>Wicked Problems of ML</vt:lpstr>
      <vt:lpstr>The Result…</vt:lpstr>
      <vt:lpstr>Claim</vt:lpstr>
      <vt:lpstr>Outline</vt:lpstr>
      <vt:lpstr>Affordances</vt:lpstr>
      <vt:lpstr>PowerPoint Presentation</vt:lpstr>
      <vt:lpstr>PowerPoint Presentation</vt:lpstr>
      <vt:lpstr>PowerPoint Presentation</vt:lpstr>
      <vt:lpstr>PowerPoint Presentation</vt:lpstr>
      <vt:lpstr>Model Abstractions</vt:lpstr>
      <vt:lpstr>Visual Encodings == Model With Affordances</vt:lpstr>
      <vt:lpstr>Decision Trees</vt:lpstr>
      <vt:lpstr>Tensor-level Computation Graph</vt:lpstr>
      <vt:lpstr>Visualizing Skip Connections in Neural Networks</vt:lpstr>
      <vt:lpstr>Semantic Interactions</vt:lpstr>
      <vt:lpstr>Outline</vt:lpstr>
      <vt:lpstr>Wicked Problems of ML</vt:lpstr>
      <vt:lpstr>Example #1: Model Construction</vt:lpstr>
      <vt:lpstr>Wicked Problems of ML</vt:lpstr>
      <vt:lpstr>Example #2: Model Debugging</vt:lpstr>
      <vt:lpstr>Wicked Problems of ML</vt:lpstr>
      <vt:lpstr>Example #3: Data Debugging</vt:lpstr>
      <vt:lpstr>Wicked Problems of ML</vt:lpstr>
      <vt:lpstr>Example #4: Model Steering / Selection</vt:lpstr>
      <vt:lpstr>Wicked Problems of ML</vt:lpstr>
      <vt:lpstr>Example #5: Model Explanation</vt:lpstr>
      <vt:lpstr>Wicked Problems of ML</vt:lpstr>
      <vt:lpstr>Wicked Problems of ML</vt:lpstr>
      <vt:lpstr>PowerPoint Presentation</vt:lpstr>
      <vt:lpstr>The Future of Model Explanation</vt:lpstr>
      <vt:lpstr>The Future of Model Steering</vt:lpstr>
      <vt:lpstr>Capacity for learning</vt:lpstr>
      <vt:lpstr>More effort, more data needed for complex tasks</vt:lpstr>
      <vt:lpstr>Outline</vt:lpstr>
      <vt:lpstr>Machine Learning or Traditional Statistics?</vt:lpstr>
      <vt:lpstr>Two Ways to Think About it</vt:lpstr>
      <vt:lpstr>Two Ways to Think About it</vt:lpstr>
      <vt:lpstr>Two Ways to Think About it</vt:lpstr>
      <vt:lpstr>ML Models as Mappings</vt:lpstr>
      <vt:lpstr>Visualizations as Mappings</vt:lpstr>
      <vt:lpstr>ML Models as Mappings</vt:lpstr>
      <vt:lpstr>Decompose and Analyze</vt:lpstr>
      <vt:lpstr>Two Ways to Think About it</vt:lpstr>
    </vt:vector>
  </TitlesOfParts>
  <Company>UNC Charlotte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rchang</dc:creator>
  <cp:lastModifiedBy>Dylan Cashman</cp:lastModifiedBy>
  <cp:revision>854</cp:revision>
  <dcterms:created xsi:type="dcterms:W3CDTF">2010-09-06T14:11:22Z</dcterms:created>
  <dcterms:modified xsi:type="dcterms:W3CDTF">2019-10-04T16:19:13Z</dcterms:modified>
</cp:coreProperties>
</file>