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7432000" cy="36576000"/>
  <p:notesSz cx="6858000" cy="9144000"/>
  <p:defaultTextStyle>
    <a:defPPr>
      <a:defRPr lang="en-US"/>
    </a:defPPr>
    <a:lvl1pPr marL="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FDE"/>
    <a:srgbClr val="4F2C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45" d="100"/>
          <a:sy n="45" d="100"/>
        </p:scale>
        <p:origin x="304" y="-80"/>
      </p:cViewPr>
      <p:guideLst>
        <p:guide orient="horz" pos="11520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1362270"/>
            <a:ext cx="23317200" cy="7840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0726400"/>
            <a:ext cx="1920240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4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ADD3-1294-7C41-93E5-D0BDD8C4059B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F696-1831-7647-BCA4-B870846A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6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ADD3-1294-7C41-93E5-D0BDD8C4059B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F696-1831-7647-BCA4-B870846A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25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664600" y="7814739"/>
            <a:ext cx="18516600" cy="166437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4800" y="7814739"/>
            <a:ext cx="55092600" cy="166437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ADD3-1294-7C41-93E5-D0BDD8C4059B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F696-1831-7647-BCA4-B870846A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3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ADD3-1294-7C41-93E5-D0BDD8C4059B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F696-1831-7647-BCA4-B870846A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0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23503469"/>
            <a:ext cx="23317200" cy="7264400"/>
          </a:xfrm>
        </p:spPr>
        <p:txBody>
          <a:bodyPr anchor="t"/>
          <a:lstStyle>
            <a:lvl1pPr algn="l">
              <a:defRPr sz="16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15502472"/>
            <a:ext cx="23317200" cy="8000997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28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ADD3-1294-7C41-93E5-D0BDD8C4059B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F696-1831-7647-BCA4-B870846A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4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800" y="45516800"/>
            <a:ext cx="36804600" cy="128735669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76600" y="45516800"/>
            <a:ext cx="36804600" cy="128735669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ADD3-1294-7C41-93E5-D0BDD8C4059B}" type="datetimeFigureOut">
              <a:rPr lang="en-US" smtClean="0"/>
              <a:t>3/31/17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F696-1831-7647-BCA4-B870846A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0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464736"/>
            <a:ext cx="24688800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8187269"/>
            <a:ext cx="12120564" cy="3412064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1599333"/>
            <a:ext cx="12120564" cy="21073536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7" y="8187269"/>
            <a:ext cx="12125325" cy="3412064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7" y="11599333"/>
            <a:ext cx="12125325" cy="21073536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ADD3-1294-7C41-93E5-D0BDD8C4059B}" type="datetimeFigureOut">
              <a:rPr lang="en-US" smtClean="0"/>
              <a:t>3/31/17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F696-1831-7647-BCA4-B870846A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2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ADD3-1294-7C41-93E5-D0BDD8C4059B}" type="datetimeFigureOut">
              <a:rPr lang="en-US" smtClean="0"/>
              <a:t>3/31/17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F696-1831-7647-BCA4-B870846A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87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ADD3-1294-7C41-93E5-D0BDD8C4059B}" type="datetimeFigureOut">
              <a:rPr lang="en-US" smtClean="0"/>
              <a:t>3/31/17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F696-1831-7647-BCA4-B870846A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9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2" y="1456267"/>
            <a:ext cx="9024939" cy="6197600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1456269"/>
            <a:ext cx="15335250" cy="31216603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2" y="7653869"/>
            <a:ext cx="9024939" cy="25019003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ADD3-1294-7C41-93E5-D0BDD8C4059B}" type="datetimeFigureOut">
              <a:rPr lang="en-US" smtClean="0"/>
              <a:t>3/31/17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F696-1831-7647-BCA4-B870846A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0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25603200"/>
            <a:ext cx="16459200" cy="3022603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3268133"/>
            <a:ext cx="16459200" cy="21945600"/>
          </a:xfrm>
        </p:spPr>
        <p:txBody>
          <a:bodyPr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28625803"/>
            <a:ext cx="16459200" cy="4292597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ADD3-1294-7C41-93E5-D0BDD8C4059B}" type="datetimeFigureOut">
              <a:rPr lang="en-US" smtClean="0"/>
              <a:t>3/31/17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F696-1831-7647-BCA4-B870846A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6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1464736"/>
            <a:ext cx="24688800" cy="6096000"/>
          </a:xfrm>
          <a:prstGeom prst="rect">
            <a:avLst/>
          </a:prstGeom>
        </p:spPr>
        <p:txBody>
          <a:bodyPr vert="horz" lIns="365760" tIns="182880" rIns="36576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8534403"/>
            <a:ext cx="24688800" cy="24138469"/>
          </a:xfrm>
          <a:prstGeom prst="rect">
            <a:avLst/>
          </a:prstGeom>
        </p:spPr>
        <p:txBody>
          <a:bodyPr vert="horz" lIns="365760" tIns="182880" rIns="365760" bIns="1828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33900536"/>
            <a:ext cx="6400800" cy="1947333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ADD3-1294-7C41-93E5-D0BDD8C4059B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33900536"/>
            <a:ext cx="8686800" cy="1947333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33900536"/>
            <a:ext cx="6400800" cy="1947333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2F696-1831-7647-BCA4-B870846A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6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800" rtl="0" eaLnBrk="1" latinLnBrk="0" hangingPunct="1"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0" indent="-1371600" algn="l" defTabSz="1828800" rtl="0" eaLnBrk="1" latinLnBrk="0" hangingPunct="1">
        <a:spcBef>
          <a:spcPct val="20000"/>
        </a:spcBef>
        <a:buFont typeface="Arial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71800" indent="-1143000" algn="l" defTabSz="1828800" rtl="0" eaLnBrk="1" latinLnBrk="0" hangingPunct="1">
        <a:spcBef>
          <a:spcPct val="20000"/>
        </a:spcBef>
        <a:buFont typeface="Arial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182880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1828800" rtl="0" eaLnBrk="1" latinLnBrk="0" hangingPunct="1">
        <a:spcBef>
          <a:spcPct val="20000"/>
        </a:spcBef>
        <a:buFont typeface="Arial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1828800" rtl="0" eaLnBrk="1" latinLnBrk="0" hangingPunct="1">
        <a:spcBef>
          <a:spcPct val="20000"/>
        </a:spcBef>
        <a:buFont typeface="Arial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1828800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1828800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1828800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1828800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lbow Connector 4"/>
          <p:cNvCxnSpPr/>
          <p:nvPr/>
        </p:nvCxnSpPr>
        <p:spPr>
          <a:xfrm rot="16200000" flipH="1">
            <a:off x="17809613" y="4262938"/>
            <a:ext cx="12318991" cy="5825120"/>
          </a:xfrm>
          <a:prstGeom prst="bentConnector3">
            <a:avLst>
              <a:gd name="adj1" fmla="val 435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2582333" y="802032"/>
            <a:ext cx="18474213" cy="1102968"/>
          </a:xfrm>
          <a:prstGeom prst="roundRect">
            <a:avLst/>
          </a:prstGeom>
          <a:solidFill>
            <a:srgbClr val="418F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46667" y="2624665"/>
            <a:ext cx="1016000" cy="32935333"/>
          </a:xfrm>
          <a:prstGeom prst="roundRect">
            <a:avLst/>
          </a:prstGeom>
          <a:solidFill>
            <a:srgbClr val="418F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6667" y="802032"/>
            <a:ext cx="1016000" cy="1102968"/>
          </a:xfrm>
          <a:prstGeom prst="rect">
            <a:avLst/>
          </a:prstGeom>
          <a:solidFill>
            <a:srgbClr val="4F2C1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tufts-logo-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6545" y="1445596"/>
            <a:ext cx="6244167" cy="3675303"/>
          </a:xfrm>
          <a:prstGeom prst="rect">
            <a:avLst/>
          </a:prstGeom>
        </p:spPr>
      </p:pic>
      <p:pic>
        <p:nvPicPr>
          <p:cNvPr id="12" name="Picture 11" descr="logo-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7200" y="802032"/>
            <a:ext cx="1603022" cy="1549588"/>
          </a:xfrm>
          <a:prstGeom prst="rect">
            <a:avLst/>
          </a:prstGeom>
        </p:spPr>
      </p:pic>
      <p:pic>
        <p:nvPicPr>
          <p:cNvPr id="13" name="Picture 12" descr="valt_logo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3967" y="4140199"/>
            <a:ext cx="3399367" cy="140850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582333" y="2351620"/>
            <a:ext cx="1841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Big Data, Bigger Audience:  A Meta-algorithm for Making Machine Learning Actionable for Analysts</a:t>
            </a:r>
            <a:endParaRPr lang="en-US" sz="6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82333" y="4655236"/>
            <a:ext cx="635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Dylan Cashman, </a:t>
            </a:r>
            <a:r>
              <a:rPr lang="en-US" sz="3200" b="1" dirty="0" err="1" smtClean="0"/>
              <a:t>Remco</a:t>
            </a:r>
            <a:r>
              <a:rPr lang="en-US" sz="3200" b="1" dirty="0" smtClean="0"/>
              <a:t> Chang</a:t>
            </a:r>
          </a:p>
          <a:p>
            <a:pPr algn="ctr"/>
            <a:r>
              <a:rPr lang="en-US" sz="3200" dirty="0" smtClean="0"/>
              <a:t>Visual Analytics Lab at Tufts (VALT)</a:t>
            </a:r>
            <a:endParaRPr lang="en-US" sz="3200" dirty="0"/>
          </a:p>
          <a:p>
            <a:pPr algn="ctr"/>
            <a:r>
              <a:rPr lang="en-US" sz="3200" dirty="0" smtClean="0"/>
              <a:t>Tufts University</a:t>
            </a:r>
          </a:p>
          <a:p>
            <a:pPr algn="ctr"/>
            <a:r>
              <a:rPr lang="en-US" sz="3200" dirty="0" smtClean="0"/>
              <a:t>Medford, MA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1667067" y="4697569"/>
            <a:ext cx="635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Stephen Kelley, Diane </a:t>
            </a:r>
            <a:r>
              <a:rPr lang="en-US" sz="3200" b="1" dirty="0" err="1" smtClean="0"/>
              <a:t>Staheli</a:t>
            </a:r>
            <a:r>
              <a:rPr lang="en-US" sz="3200" b="1" dirty="0" smtClean="0"/>
              <a:t>, Cody </a:t>
            </a:r>
            <a:r>
              <a:rPr lang="en-US" sz="3200" b="1" dirty="0" err="1" smtClean="0"/>
              <a:t>Fulcher</a:t>
            </a:r>
            <a:r>
              <a:rPr lang="en-US" sz="3200" b="1" dirty="0" smtClean="0"/>
              <a:t>, Marianne </a:t>
            </a:r>
            <a:r>
              <a:rPr lang="en-US" sz="3200" b="1" dirty="0" err="1" smtClean="0"/>
              <a:t>Procopio</a:t>
            </a:r>
            <a:endParaRPr lang="en-US" sz="3200" b="1" dirty="0" smtClean="0"/>
          </a:p>
          <a:p>
            <a:pPr algn="ctr"/>
            <a:r>
              <a:rPr lang="en-US" sz="3200" dirty="0" smtClean="0"/>
              <a:t>MIT Lincoln Laboratory</a:t>
            </a:r>
          </a:p>
          <a:p>
            <a:pPr algn="ctr"/>
            <a:r>
              <a:rPr lang="en-US" sz="3200" dirty="0" smtClean="0"/>
              <a:t>Lexington, MA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2582333" y="7352334"/>
            <a:ext cx="6815667" cy="59826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007667" y="7352334"/>
            <a:ext cx="6815667" cy="59826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905066" y="7352334"/>
            <a:ext cx="6815667" cy="59826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076221" y="7817556"/>
            <a:ext cx="605366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Analysts </a:t>
            </a:r>
            <a:r>
              <a:rPr lang="en-US" sz="4000" b="1" dirty="0" smtClean="0"/>
              <a:t>lack trust</a:t>
            </a:r>
            <a:r>
              <a:rPr lang="en-US" sz="4000" dirty="0" smtClean="0"/>
              <a:t> in machine learning algorithms due to </a:t>
            </a:r>
            <a:r>
              <a:rPr lang="en-US" sz="4000" b="1" dirty="0" smtClean="0"/>
              <a:t>high false positive rate</a:t>
            </a:r>
            <a:r>
              <a:rPr lang="en-US" sz="4000" dirty="0" smtClean="0"/>
              <a:t>, </a:t>
            </a:r>
            <a:r>
              <a:rPr lang="en-US" sz="4000" b="1" dirty="0" err="1" smtClean="0"/>
              <a:t>uninterpretable</a:t>
            </a:r>
            <a:r>
              <a:rPr lang="en-US" sz="4000" b="1" dirty="0" smtClean="0"/>
              <a:t> output, </a:t>
            </a:r>
            <a:r>
              <a:rPr lang="en-US" sz="4000" dirty="0" smtClean="0"/>
              <a:t>and </a:t>
            </a:r>
            <a:r>
              <a:rPr lang="en-US" sz="4000" b="1" dirty="0" smtClean="0"/>
              <a:t>difficulties of tuning.</a:t>
            </a:r>
            <a:endParaRPr lang="en-US" sz="4000" dirty="0" smtClean="0"/>
          </a:p>
          <a:p>
            <a:r>
              <a:rPr lang="en-US" sz="4000" dirty="0" smtClean="0"/>
              <a:t>This is at odds with the </a:t>
            </a:r>
            <a:r>
              <a:rPr lang="en-US" sz="4000" b="1" dirty="0" smtClean="0"/>
              <a:t>increasing velocity of data.</a:t>
            </a:r>
            <a:endParaRPr lang="en-US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10905066" y="7817556"/>
            <a:ext cx="681566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519113">
              <a:buFont typeface="Arial"/>
              <a:buChar char="•"/>
            </a:pPr>
            <a:r>
              <a:rPr lang="en-US" sz="4000" dirty="0" smtClean="0"/>
              <a:t>How can we </a:t>
            </a:r>
            <a:r>
              <a:rPr lang="en-US" sz="4000" b="1" dirty="0"/>
              <a:t>c</a:t>
            </a:r>
            <a:r>
              <a:rPr lang="en-US" sz="4000" b="1" dirty="0" smtClean="0"/>
              <a:t>onstrain</a:t>
            </a:r>
            <a:r>
              <a:rPr lang="en-US" sz="4000" dirty="0" smtClean="0"/>
              <a:t> models to have </a:t>
            </a:r>
            <a:r>
              <a:rPr lang="en-US" sz="4000" b="1" dirty="0" smtClean="0"/>
              <a:t>interpretable output?</a:t>
            </a:r>
            <a:endParaRPr lang="en-US" sz="4000" dirty="0" smtClean="0"/>
          </a:p>
          <a:p>
            <a:pPr marL="857250" indent="-519113">
              <a:buFont typeface="Arial"/>
              <a:buChar char="•"/>
            </a:pPr>
            <a:r>
              <a:rPr lang="en-US" sz="4000" dirty="0" smtClean="0"/>
              <a:t>Are we able to </a:t>
            </a:r>
            <a:r>
              <a:rPr lang="en-US" sz="4000" b="1" dirty="0" smtClean="0"/>
              <a:t>compensate</a:t>
            </a:r>
            <a:r>
              <a:rPr lang="en-US" sz="4000" dirty="0" smtClean="0"/>
              <a:t> for constraints to have </a:t>
            </a:r>
            <a:r>
              <a:rPr lang="en-US" sz="4000" b="1" dirty="0" smtClean="0"/>
              <a:t>comparable results?</a:t>
            </a:r>
          </a:p>
          <a:p>
            <a:pPr marL="857250" indent="-519113">
              <a:buFont typeface="Arial"/>
              <a:buChar char="•"/>
            </a:pPr>
            <a:r>
              <a:rPr lang="en-US" sz="4000" dirty="0" smtClean="0"/>
              <a:t>What </a:t>
            </a:r>
            <a:r>
              <a:rPr lang="en-US" sz="4000" b="1" dirty="0" smtClean="0"/>
              <a:t>design decisions</a:t>
            </a:r>
            <a:r>
              <a:rPr lang="en-US" sz="4000" dirty="0" smtClean="0"/>
              <a:t> are important for analysts?</a:t>
            </a:r>
            <a:endParaRPr lang="en-US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19007667" y="11113782"/>
            <a:ext cx="68156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7"/>
            <a:r>
              <a:rPr lang="en-US" sz="4000" dirty="0" smtClean="0"/>
              <a:t>Use multiple </a:t>
            </a:r>
            <a:r>
              <a:rPr lang="en-US" sz="4000" b="1" dirty="0" smtClean="0"/>
              <a:t>small models</a:t>
            </a:r>
            <a:r>
              <a:rPr lang="en-US" sz="4000" dirty="0" smtClean="0"/>
              <a:t>, and present the </a:t>
            </a:r>
            <a:r>
              <a:rPr lang="en-US" sz="4000" b="1" dirty="0" smtClean="0"/>
              <a:t>most confident </a:t>
            </a:r>
            <a:r>
              <a:rPr lang="en-US" sz="4000" dirty="0" smtClean="0"/>
              <a:t>model to the user.</a:t>
            </a:r>
            <a:endParaRPr lang="en-US" sz="4000" dirty="0"/>
          </a:p>
        </p:txBody>
      </p:sp>
      <p:pic>
        <p:nvPicPr>
          <p:cNvPr id="34" name="Picture 33" descr="interpretable_pipelin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8090" y="7817556"/>
            <a:ext cx="6251753" cy="2795411"/>
          </a:xfrm>
          <a:prstGeom prst="rect">
            <a:avLst/>
          </a:prstGeom>
        </p:spPr>
      </p:pic>
      <p:sp>
        <p:nvSpPr>
          <p:cNvPr id="35" name="Rounded Rectangle 34"/>
          <p:cNvSpPr/>
          <p:nvPr/>
        </p:nvSpPr>
        <p:spPr>
          <a:xfrm>
            <a:off x="2582333" y="14393332"/>
            <a:ext cx="23241001" cy="968022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2734733" y="25371778"/>
            <a:ext cx="23241001" cy="101882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508957" y="6759672"/>
            <a:ext cx="3925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urier"/>
                <a:cs typeface="Courier"/>
              </a:rPr>
              <a:t>OVERVIEW</a:t>
            </a:r>
            <a:endParaRPr lang="en-US" sz="3600" b="1" dirty="0">
              <a:latin typeface="Courier"/>
              <a:cs typeface="Courier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820401" y="6759672"/>
            <a:ext cx="5957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urier"/>
                <a:cs typeface="Courier"/>
              </a:rPr>
              <a:t>RESEARCH QUESTIONS</a:t>
            </a:r>
            <a:endParaRPr lang="en-US" sz="3600" b="1" dirty="0">
              <a:latin typeface="Courier"/>
              <a:cs typeface="Courier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902982" y="6759672"/>
            <a:ext cx="3925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urier"/>
                <a:cs typeface="Courier"/>
              </a:rPr>
              <a:t>IDEA</a:t>
            </a:r>
            <a:endParaRPr lang="en-US" sz="3600" b="1" dirty="0">
              <a:latin typeface="Courier"/>
              <a:cs typeface="Courier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330291" y="13747001"/>
            <a:ext cx="4038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urier"/>
                <a:cs typeface="Courier"/>
              </a:rPr>
              <a:t>META-ALGORITHM</a:t>
            </a:r>
            <a:endParaRPr lang="en-US" sz="3600" b="1" dirty="0">
              <a:latin typeface="Courier"/>
              <a:cs typeface="Courier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866514" y="24725447"/>
            <a:ext cx="2952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urier"/>
                <a:cs typeface="Courier"/>
              </a:rPr>
              <a:t>CASE STUDY</a:t>
            </a:r>
            <a:endParaRPr lang="en-US" sz="3600" b="1" dirty="0">
              <a:latin typeface="Courier"/>
              <a:cs typeface="Courier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00778" y="14830779"/>
            <a:ext cx="9129889" cy="9448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 </a:t>
            </a:r>
            <a:r>
              <a:rPr lang="en-US" sz="3200" dirty="0"/>
              <a:t>generate a large group of simple models that cover orthogonal sections of the data with the assumption that this </a:t>
            </a:r>
            <a:r>
              <a:rPr lang="en-US" sz="3200" i="1" dirty="0"/>
              <a:t>model mesh </a:t>
            </a:r>
            <a:r>
              <a:rPr lang="en-US" sz="3200" dirty="0"/>
              <a:t>approximates a more complex model.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/>
              <a:t>To generate this model mesh, we partition the data into </a:t>
            </a:r>
            <a:r>
              <a:rPr lang="en-US" sz="3200" b="1" dirty="0"/>
              <a:t>1- and 2-dimension subspaces</a:t>
            </a:r>
            <a:r>
              <a:rPr lang="en-US" sz="3200" dirty="0"/>
              <a:t>, and for each subspace, we train </a:t>
            </a:r>
            <a:r>
              <a:rPr lang="en-US" sz="3200" b="1" dirty="0"/>
              <a:t>several types of machine learning </a:t>
            </a:r>
            <a:r>
              <a:rPr lang="en-US" sz="3200" b="1" dirty="0" smtClean="0"/>
              <a:t>models</a:t>
            </a:r>
            <a:r>
              <a:rPr lang="en-US" sz="3200" smtClean="0"/>
              <a:t>, </a:t>
            </a:r>
            <a:r>
              <a:rPr lang="en-US" sz="3200" smtClean="0"/>
              <a:t>including forecasting</a:t>
            </a:r>
            <a:r>
              <a:rPr lang="en-US" sz="3200" smtClean="0"/>
              <a:t> </a:t>
            </a:r>
            <a:r>
              <a:rPr lang="en-US" sz="3200" dirty="0" smtClean="0"/>
              <a:t>and</a:t>
            </a:r>
            <a:r>
              <a:rPr lang="en-US" sz="3200" dirty="0" smtClean="0"/>
              <a:t> clustering.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These </a:t>
            </a:r>
            <a:r>
              <a:rPr lang="en-US" sz="3200" dirty="0"/>
              <a:t>models are chosen with two priority: they should be </a:t>
            </a:r>
            <a:r>
              <a:rPr lang="en-US" sz="3200" i="1" dirty="0"/>
              <a:t>orthogonal </a:t>
            </a:r>
            <a:r>
              <a:rPr lang="en-US" sz="3200" dirty="0"/>
              <a:t>in that they should cover different qualities of the data, and they should have some </a:t>
            </a:r>
            <a:r>
              <a:rPr lang="en-US" sz="3200" dirty="0" smtClean="0"/>
              <a:t>interpretable </a:t>
            </a:r>
            <a:r>
              <a:rPr lang="en-US" sz="3200" dirty="0"/>
              <a:t>output.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Then</a:t>
            </a:r>
            <a:r>
              <a:rPr lang="en-US" sz="3200" dirty="0"/>
              <a:t>, we </a:t>
            </a:r>
            <a:r>
              <a:rPr lang="en-US" sz="3200" b="1" dirty="0"/>
              <a:t>utilize techniques from ensemble </a:t>
            </a:r>
            <a:r>
              <a:rPr lang="en-US" sz="3200" b="1" dirty="0" smtClean="0"/>
              <a:t>learning </a:t>
            </a:r>
            <a:r>
              <a:rPr lang="en-US" sz="3200" dirty="0"/>
              <a:t>to integrate these models into a single model for the data task at </a:t>
            </a:r>
            <a:r>
              <a:rPr lang="en-US" sz="3200" dirty="0" smtClean="0"/>
              <a:t>hand. </a:t>
            </a:r>
          </a:p>
          <a:p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13179778" y="20772567"/>
            <a:ext cx="1170631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 practice, while we give up some capability by limiting ourselves to small subspaces</a:t>
            </a:r>
            <a:r>
              <a:rPr lang="en-US" sz="3200" b="1" dirty="0" smtClean="0"/>
              <a:t>, many machine learning tasks have high accuracy when small subspaces are used in concert.</a:t>
            </a:r>
          </a:p>
          <a:p>
            <a:r>
              <a:rPr lang="en-US" sz="3200" dirty="0" smtClean="0"/>
              <a:t>To illustrate this, we used our meta-algorithm on the VAST 2013 network traffic data, and showed </a:t>
            </a:r>
            <a:r>
              <a:rPr lang="en-US" sz="3200" b="1" dirty="0" smtClean="0"/>
              <a:t>that different events showed up in different subspaces</a:t>
            </a:r>
            <a:r>
              <a:rPr lang="en-US" sz="3200" dirty="0" smtClean="0"/>
              <a:t> of our anomaly detector.</a:t>
            </a:r>
            <a:endParaRPr lang="en-US" sz="3200" dirty="0"/>
          </a:p>
        </p:txBody>
      </p:sp>
      <p:pic>
        <p:nvPicPr>
          <p:cNvPr id="45" name="Picture 44" descr="lrnoc_now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959" y="26472443"/>
            <a:ext cx="9683356" cy="5446888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3581090" y="32088664"/>
            <a:ext cx="96833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An intrusion detection system built to assist analysts in identifying post-hoc intrusions in network traffic.  Our meta-algorithm is used to identify potentially anomalous 30-second windows, and the most significant subspaces are suggested to the user.  User feedback is used to implicitly tune and calibrate the combining of the multiple small models.</a:t>
            </a:r>
            <a:endParaRPr lang="en-US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13710089" y="26190223"/>
            <a:ext cx="112101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demonstrate the effectiveness of this meta-algorithm, we built a system to aid </a:t>
            </a:r>
            <a:r>
              <a:rPr lang="en-US" sz="3200" dirty="0" err="1" smtClean="0"/>
              <a:t>cybersecurity</a:t>
            </a:r>
            <a:r>
              <a:rPr lang="en-US" sz="3200" dirty="0" smtClean="0"/>
              <a:t> analysts in a data analysis task.  This tool analyzed packet data from approximately 450 hosts in a private corporate network.  In this system, we were able to successfully integrate the following design guidelines.</a:t>
            </a:r>
            <a:endParaRPr lang="en-US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13710089" y="29407556"/>
            <a:ext cx="1183975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4000" b="1" dirty="0" smtClean="0"/>
              <a:t>Assist</a:t>
            </a:r>
            <a:r>
              <a:rPr lang="en-US" sz="4000" dirty="0" smtClean="0"/>
              <a:t> the analyst in an </a:t>
            </a:r>
            <a:r>
              <a:rPr lang="en-US" sz="4000" b="1" dirty="0" smtClean="0"/>
              <a:t>unobtrusive</a:t>
            </a:r>
            <a:r>
              <a:rPr lang="en-US" sz="4000" dirty="0" smtClean="0"/>
              <a:t>, clear manner</a:t>
            </a:r>
          </a:p>
          <a:p>
            <a:pPr marL="457200" indent="-457200">
              <a:buFont typeface="Arial"/>
              <a:buChar char="•"/>
            </a:pPr>
            <a:r>
              <a:rPr lang="en-US" sz="4000" dirty="0" smtClean="0"/>
              <a:t>Have enough statistical power to </a:t>
            </a:r>
            <a:r>
              <a:rPr lang="en-US" sz="4000" b="1" dirty="0" smtClean="0"/>
              <a:t>cue the analyst to new insights</a:t>
            </a:r>
          </a:p>
          <a:p>
            <a:pPr marL="457200" indent="-457200">
              <a:buFont typeface="Arial"/>
              <a:buChar char="•"/>
            </a:pPr>
            <a:r>
              <a:rPr lang="en-US" sz="4000" dirty="0" smtClean="0"/>
              <a:t>Have </a:t>
            </a:r>
            <a:r>
              <a:rPr lang="en-US" sz="4000" b="1" dirty="0" smtClean="0"/>
              <a:t>clear, interpretable output</a:t>
            </a:r>
            <a:r>
              <a:rPr lang="en-US" sz="4000" dirty="0" smtClean="0"/>
              <a:t> to increase trust in the statistical models used</a:t>
            </a:r>
          </a:p>
          <a:p>
            <a:pPr marL="457200" indent="-457200">
              <a:buFont typeface="Arial"/>
              <a:buChar char="•"/>
            </a:pPr>
            <a:r>
              <a:rPr lang="en-US" sz="4000" dirty="0" smtClean="0"/>
              <a:t>Allow analysts </a:t>
            </a:r>
            <a:r>
              <a:rPr lang="en-US" sz="4000" b="1" dirty="0" smtClean="0"/>
              <a:t>easy access to underlying raw data</a:t>
            </a:r>
            <a:r>
              <a:rPr lang="en-US" sz="4000" dirty="0" smtClean="0"/>
              <a:t> to confirm any suggested insights</a:t>
            </a:r>
          </a:p>
          <a:p>
            <a:pPr marL="457200" indent="-457200">
              <a:buFont typeface="Arial"/>
              <a:buChar char="•"/>
            </a:pPr>
            <a:r>
              <a:rPr lang="en-US" sz="4000" dirty="0" smtClean="0"/>
              <a:t>Use </a:t>
            </a:r>
            <a:r>
              <a:rPr lang="en-US" sz="4000" b="1" dirty="0" smtClean="0"/>
              <a:t>implicit feedback</a:t>
            </a:r>
            <a:r>
              <a:rPr lang="en-US" sz="4000" dirty="0" smtClean="0"/>
              <a:t> from the user to correct the system’s </a:t>
            </a:r>
            <a:r>
              <a:rPr lang="en-US" sz="4000" b="1" dirty="0" smtClean="0"/>
              <a:t>combination of small models</a:t>
            </a:r>
          </a:p>
          <a:p>
            <a:pPr marL="457200" indent="-457200">
              <a:buFont typeface="Arial"/>
              <a:buChar char="•"/>
            </a:pPr>
            <a:endParaRPr lang="en-US" sz="4000" dirty="0"/>
          </a:p>
        </p:txBody>
      </p:sp>
      <p:pic>
        <p:nvPicPr>
          <p:cNvPr id="2" name="Picture 1" descr="plot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4446" y="14856179"/>
            <a:ext cx="11283242" cy="564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90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498</Words>
  <Application>Microsoft Macintosh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Tufts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Dylan Cashman</dc:creator>
  <cp:lastModifiedBy>Dylan Cashman</cp:lastModifiedBy>
  <cp:revision>28</cp:revision>
  <dcterms:created xsi:type="dcterms:W3CDTF">2016-10-11T04:33:06Z</dcterms:created>
  <dcterms:modified xsi:type="dcterms:W3CDTF">2017-03-31T21:03:12Z</dcterms:modified>
</cp:coreProperties>
</file>